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192"/>
    <a:srgbClr val="0C72AA"/>
    <a:srgbClr val="0987CD"/>
    <a:srgbClr val="604FDF"/>
    <a:srgbClr val="9BFFFF"/>
    <a:srgbClr val="66FF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90999" autoAdjust="0"/>
  </p:normalViewPr>
  <p:slideViewPr>
    <p:cSldViewPr>
      <p:cViewPr varScale="1">
        <p:scale>
          <a:sx n="52" d="100"/>
          <a:sy n="52" d="100"/>
        </p:scale>
        <p:origin x="125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3429000"/>
            <a:ext cx="5715000" cy="76200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114800"/>
            <a:ext cx="5715000" cy="762000"/>
          </a:xfrm>
        </p:spPr>
        <p:txBody>
          <a:bodyPr/>
          <a:lstStyle>
            <a:lvl1pPr marL="0" indent="0"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44BA-A53C-4C7A-BE1F-7F42FBBA16A1}" type="slidenum">
              <a:rPr lang="en-US" altLang="uk-UA"/>
              <a:pPr>
                <a:defRPr/>
              </a:pPr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411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553200"/>
            <a:ext cx="28956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05400" y="6553200"/>
            <a:ext cx="19050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4EFB3-05B0-4E37-9658-FAD9901E9E23}" type="slidenum">
              <a:rPr lang="en-US" altLang="uk-UA"/>
              <a:pPr>
                <a:defRPr/>
              </a:pPr>
              <a:t>‹№›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B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uk-UA" altLang="uk-UA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Як </a:t>
            </a:r>
            <a:r>
              <a:rPr lang="uk-UA" altLang="uk-UA" sz="4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комп</a:t>
            </a:r>
            <a:r>
              <a:rPr lang="en-US" altLang="uk-UA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‘</a:t>
            </a:r>
            <a:r>
              <a:rPr lang="uk-UA" altLang="uk-UA" sz="4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ютер</a:t>
            </a:r>
            <a:r>
              <a:rPr lang="uk-UA" altLang="uk-UA" sz="48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різні професії опанував</a:t>
            </a:r>
            <a:endParaRPr lang="en-US" altLang="uk-UA" sz="48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932040" y="5805264"/>
            <a:ext cx="3816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Автор: </a:t>
            </a:r>
            <a:r>
              <a:rPr lang="uk-UA" altLang="uk-UA" sz="1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Липенко</a:t>
            </a:r>
            <a:r>
              <a:rPr lang="uk-UA" altLang="uk-UA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uk-UA" altLang="uk-UA" sz="1200" dirty="0">
                <a:solidFill>
                  <a:schemeClr val="tx1"/>
                </a:solidFill>
                <a:cs typeface="Arial" panose="020B0604020202020204" pitchFamily="34" charset="0"/>
              </a:rPr>
              <a:t>Олена Вікторівна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13316" name="Picture 4" descr="1316756351_s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3948113"/>
            <a:ext cx="17668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967163" y="361950"/>
            <a:ext cx="4276725" cy="2936875"/>
          </a:xfrm>
          <a:prstGeom prst="wedgeEllipseCallout">
            <a:avLst>
              <a:gd name="adj1" fmla="val 37120"/>
              <a:gd name="adj2" fmla="val 67407"/>
            </a:avLst>
          </a:prstGeom>
          <a:gradFill rotWithShape="1">
            <a:gsLst>
              <a:gs pos="0">
                <a:schemeClr val="accent1">
                  <a:alpha val="32999"/>
                </a:schemeClr>
              </a:gs>
              <a:gs pos="100000">
                <a:schemeClr val="bg1"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chemeClr val="tx1"/>
                </a:solidFill>
                <a:latin typeface="Verdana" panose="020B0604030504040204" pitchFamily="34" charset="0"/>
              </a:rPr>
              <a:t>За допомогою комп</a:t>
            </a:r>
            <a:r>
              <a:rPr lang="en-US" altLang="uk-UA">
                <a:solidFill>
                  <a:schemeClr val="tx1"/>
                </a:solidFill>
                <a:latin typeface="Verdana" panose="020B0604030504040204" pitchFamily="34" charset="0"/>
              </a:rPr>
              <a:t>’</a:t>
            </a:r>
            <a:r>
              <a:rPr lang="uk-UA" altLang="uk-UA">
                <a:solidFill>
                  <a:schemeClr val="tx1"/>
                </a:solidFill>
                <a:latin typeface="Verdana" panose="020B0604030504040204" pitchFamily="34" charset="0"/>
              </a:rPr>
              <a:t>ютера вчитель може навчати на відстані та навчатися 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6088 L -0.28854 0.0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14340" name="Picture 4" descr="bg_drawing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590675" y="361950"/>
            <a:ext cx="3930650" cy="1943100"/>
          </a:xfrm>
          <a:prstGeom prst="wedgeEllipseCallout">
            <a:avLst>
              <a:gd name="adj1" fmla="val 64986"/>
              <a:gd name="adj2" fmla="val 46731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solidFill>
                  <a:schemeClr val="tx1"/>
                </a:solidFill>
                <a:latin typeface="Verdana" panose="020B0604030504040204" pitchFamily="34" charset="0"/>
              </a:rPr>
              <a:t>Так, я зрозумів, комп</a:t>
            </a:r>
            <a:r>
              <a:rPr lang="en-US" altLang="uk-UA" sz="1800">
                <a:solidFill>
                  <a:schemeClr val="tx1"/>
                </a:solidFill>
                <a:latin typeface="Verdana" panose="020B0604030504040204" pitchFamily="34" charset="0"/>
              </a:rPr>
              <a:t>’</a:t>
            </a:r>
            <a:r>
              <a:rPr lang="uk-UA" altLang="uk-UA" sz="1800">
                <a:solidFill>
                  <a:schemeClr val="tx1"/>
                </a:solidFill>
                <a:latin typeface="Verdana" panose="020B0604030504040204" pitchFamily="34" charset="0"/>
              </a:rPr>
              <a:t>ютер допомагає людині майже в усіх професіях!</a:t>
            </a:r>
          </a:p>
        </p:txBody>
      </p:sp>
      <p:pic>
        <p:nvPicPr>
          <p:cNvPr id="14342" name="Picture 6" descr="photos0-8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254250"/>
            <a:ext cx="4579937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95288" y="2492375"/>
            <a:ext cx="4146550" cy="3586163"/>
          </a:xfrm>
          <a:prstGeom prst="wedgeRoundRectCallout">
            <a:avLst>
              <a:gd name="adj1" fmla="val 76148"/>
              <a:gd name="adj2" fmla="val -19764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solidFill>
                  <a:schemeClr val="tx1"/>
                </a:solidFill>
                <a:latin typeface="Verdana" panose="020B0604030504040204" pitchFamily="34" charset="0"/>
              </a:rPr>
              <a:t>Та й удома теж допоможе виконати розрахунки, надрукувати текст, відредагувати зображення, прослухати музику, переглянути фільми, зберегти фотокартки та багато іншого.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942263" y="5200650"/>
            <a:ext cx="906462" cy="474663"/>
          </a:xfrm>
          <a:prstGeom prst="rect">
            <a:avLst/>
          </a:prstGeom>
          <a:solidFill>
            <a:srgbClr val="1C1C1C">
              <a:alpha val="92155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450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_drawing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35225"/>
            <a:ext cx="32400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812800" y="3602038"/>
            <a:ext cx="4276725" cy="1771650"/>
          </a:xfrm>
          <a:prstGeom prst="wedgeRoundRectCallout">
            <a:avLst>
              <a:gd name="adj1" fmla="val 79694"/>
              <a:gd name="adj2" fmla="val -76611"/>
              <a:gd name="adj3" fmla="val 16667"/>
            </a:avLst>
          </a:prstGeom>
          <a:gradFill rotWithShape="1">
            <a:gsLst>
              <a:gs pos="0">
                <a:schemeClr val="accent1">
                  <a:alpha val="37000"/>
                </a:schemeClr>
              </a:gs>
              <a:gs pos="100000">
                <a:schemeClr val="bg1">
                  <a:alpha val="35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chemeClr val="tx1"/>
                </a:solidFill>
              </a:rPr>
              <a:t>Чи правда, що комп</a:t>
            </a:r>
            <a:r>
              <a:rPr lang="en-US" altLang="uk-UA">
                <a:solidFill>
                  <a:schemeClr val="tx1"/>
                </a:solidFill>
              </a:rPr>
              <a:t>’</a:t>
            </a:r>
            <a:r>
              <a:rPr lang="uk-UA" altLang="uk-UA">
                <a:solidFill>
                  <a:schemeClr val="tx1"/>
                </a:solidFill>
              </a:rPr>
              <a:t>ютер допомагає людям різних професій?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38138" y="3644900"/>
            <a:ext cx="4795837" cy="3213100"/>
          </a:xfrm>
          <a:prstGeom prst="wedgeEllipseCallout">
            <a:avLst>
              <a:gd name="adj1" fmla="val 81213"/>
              <a:gd name="adj2" fmla="val -42639"/>
            </a:avLst>
          </a:prstGeom>
          <a:gradFill rotWithShape="1">
            <a:gsLst>
              <a:gs pos="0">
                <a:schemeClr val="bg1">
                  <a:alpha val="62000"/>
                </a:schemeClr>
              </a:gs>
              <a:gs pos="100000">
                <a:srgbClr val="9BFFFF"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chemeClr val="tx1"/>
                </a:solidFill>
                <a:latin typeface="Verdana" panose="020B0604030504040204" pitchFamily="34" charset="0"/>
              </a:rPr>
              <a:t>Потрібно прогулятися містом і подивитися, як працюють люди різних професій.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4" grpId="1" animBg="1"/>
      <p:bldP spid="358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6148" name="Picture 4" descr="bg_drawing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9229"/>
          <a:stretch>
            <a:fillRect/>
          </a:stretch>
        </p:blipFill>
        <p:spPr bwMode="auto">
          <a:xfrm>
            <a:off x="0" y="-1905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oc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55725"/>
            <a:ext cx="11874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gi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98387">
            <a:off x="3205163" y="2203450"/>
            <a:ext cx="10064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492500" y="4897438"/>
            <a:ext cx="2635250" cy="1382712"/>
          </a:xfrm>
          <a:prstGeom prst="wedgeEllipseCallout">
            <a:avLst>
              <a:gd name="adj1" fmla="val -77833"/>
              <a:gd name="adj2" fmla="val 6144"/>
            </a:avLst>
          </a:prstGeom>
          <a:gradFill rotWithShape="1">
            <a:gsLst>
              <a:gs pos="0">
                <a:schemeClr val="accent1">
                  <a:alpha val="62999"/>
                </a:schemeClr>
              </a:gs>
              <a:gs pos="100000">
                <a:schemeClr val="bg1">
                  <a:alpha val="6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solidFill>
                  <a:schemeClr val="tx1"/>
                </a:solidFill>
              </a:rPr>
              <a:t>Комп</a:t>
            </a:r>
            <a:r>
              <a:rPr lang="en-US" altLang="uk-UA" sz="1800">
                <a:solidFill>
                  <a:schemeClr val="tx1"/>
                </a:solidFill>
              </a:rPr>
              <a:t>’</a:t>
            </a:r>
            <a:r>
              <a:rPr lang="uk-UA" altLang="uk-UA" sz="1800">
                <a:solidFill>
                  <a:schemeClr val="tx1"/>
                </a:solidFill>
              </a:rPr>
              <a:t>ютер допомагає обстежити хворого</a:t>
            </a:r>
          </a:p>
        </p:txBody>
      </p:sp>
      <p:pic>
        <p:nvPicPr>
          <p:cNvPr id="36872" name="Picture 8" descr="0a4f488923716b024ee68941527cf924"/>
          <p:cNvPicPr>
            <a:picLocks noChangeAspect="1" noChangeArrowheads="1" noCrop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4600" y="4784725"/>
            <a:ext cx="15636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7172" name="Picture 4" descr="m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8552">
            <a:off x="8243888" y="2867025"/>
            <a:ext cx="22225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3836988" y="274638"/>
            <a:ext cx="4233862" cy="2074862"/>
          </a:xfrm>
          <a:prstGeom prst="cloudCallout">
            <a:avLst>
              <a:gd name="adj1" fmla="val 61097"/>
              <a:gd name="adj2" fmla="val 81907"/>
            </a:avLst>
          </a:prstGeom>
          <a:gradFill rotWithShape="1">
            <a:gsLst>
              <a:gs pos="0">
                <a:schemeClr val="accent1">
                  <a:alpha val="50998"/>
                </a:schemeClr>
              </a:gs>
              <a:gs pos="100000">
                <a:schemeClr val="bg1">
                  <a:alpha val="50998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solidFill>
                  <a:schemeClr val="tx1"/>
                </a:solidFill>
              </a:rPr>
              <a:t>У бібліотеці комп</a:t>
            </a:r>
            <a:r>
              <a:rPr lang="en-US" altLang="uk-UA" sz="2000">
                <a:solidFill>
                  <a:schemeClr val="tx1"/>
                </a:solidFill>
              </a:rPr>
              <a:t>’</a:t>
            </a:r>
            <a:r>
              <a:rPr lang="uk-UA" altLang="uk-UA" sz="2000">
                <a:solidFill>
                  <a:schemeClr val="tx1"/>
                </a:solidFill>
              </a:rPr>
              <a:t>ютер допомагає швидко знайти потрібну книжку.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35" y="0"/>
            <a:ext cx="9150835" cy="6858000"/>
          </a:xfrm>
          <a:prstGeom prst="rect">
            <a:avLst/>
          </a:prstGeom>
        </p:spPr>
      </p:pic>
      <p:pic>
        <p:nvPicPr>
          <p:cNvPr id="38917" name="Picture 5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4697413"/>
            <a:ext cx="15224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50825" y="3343275"/>
            <a:ext cx="4579938" cy="2246313"/>
          </a:xfrm>
          <a:prstGeom prst="cloudCallout">
            <a:avLst>
              <a:gd name="adj1" fmla="val 48093"/>
              <a:gd name="adj2" fmla="val 31273"/>
            </a:avLst>
          </a:prstGeom>
          <a:gradFill rotWithShape="1">
            <a:gsLst>
              <a:gs pos="0">
                <a:schemeClr val="bg1"/>
              </a:gs>
              <a:gs pos="100000">
                <a:srgbClr val="9B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solidFill>
                  <a:schemeClr val="tx1"/>
                </a:solidFill>
                <a:latin typeface="Verdana" panose="020B0604030504040204" pitchFamily="34" charset="0"/>
              </a:rPr>
              <a:t>На автовокзалі комп</a:t>
            </a:r>
            <a:r>
              <a:rPr lang="en-US" altLang="uk-UA" sz="2000">
                <a:solidFill>
                  <a:schemeClr val="tx1"/>
                </a:solidFill>
                <a:latin typeface="Verdana" panose="020B0604030504040204" pitchFamily="34" charset="0"/>
              </a:rPr>
              <a:t>’</a:t>
            </a:r>
            <a:r>
              <a:rPr lang="uk-UA" altLang="uk-UA" sz="2000">
                <a:solidFill>
                  <a:schemeClr val="tx1"/>
                </a:solidFill>
                <a:latin typeface="Verdana" panose="020B0604030504040204" pitchFamily="34" charset="0"/>
              </a:rPr>
              <a:t>ютер допомагає керувати транспортом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9220" name="Picture 4" descr="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444875"/>
            <a:ext cx="240506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4572000" y="0"/>
            <a:ext cx="3887788" cy="1657350"/>
          </a:xfrm>
          <a:prstGeom prst="wedgeEllipseCallout">
            <a:avLst>
              <a:gd name="adj1" fmla="val 58616"/>
              <a:gd name="adj2" fmla="val 171648"/>
            </a:avLst>
          </a:prstGeom>
          <a:gradFill rotWithShape="1">
            <a:gsLst>
              <a:gs pos="0">
                <a:schemeClr val="accent1">
                  <a:alpha val="40999"/>
                </a:schemeClr>
              </a:gs>
              <a:gs pos="100000">
                <a:schemeClr val="bg1">
                  <a:alpha val="43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chemeClr val="tx1"/>
                </a:solidFill>
                <a:latin typeface="Verdana" panose="020B0604030504040204" pitchFamily="34" charset="0"/>
              </a:rPr>
              <a:t>А також продавати квитки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10244" name="Picture 4" descr="bg_drawing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b="11086"/>
          <a:stretch>
            <a:fillRect/>
          </a:stretch>
        </p:blipFill>
        <p:spPr bwMode="auto">
          <a:xfrm>
            <a:off x="0" y="-3175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kassir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5821" b="11835"/>
          <a:stretch>
            <a:fillRect/>
          </a:stretch>
        </p:blipFill>
        <p:spPr bwMode="auto">
          <a:xfrm>
            <a:off x="1028700" y="3444875"/>
            <a:ext cx="40227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0a4f488923716b024ee68941527cf924"/>
          <p:cNvPicPr>
            <a:picLocks noChangeAspect="1" noChangeArrowheads="1" noCrop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97413"/>
            <a:ext cx="1522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6948488" y="3990975"/>
            <a:ext cx="2195512" cy="1987550"/>
          </a:xfrm>
          <a:prstGeom prst="wedgeRoundRectCallout">
            <a:avLst>
              <a:gd name="adj1" fmla="val -69810"/>
              <a:gd name="adj2" fmla="val 23481"/>
              <a:gd name="adj3" fmla="val 16667"/>
            </a:avLst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bg1">
                  <a:alpha val="46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solidFill>
                  <a:schemeClr val="tx1"/>
                </a:solidFill>
              </a:rPr>
              <a:t>В магазині комп</a:t>
            </a:r>
            <a:r>
              <a:rPr lang="en-US" altLang="uk-UA" sz="2000">
                <a:solidFill>
                  <a:schemeClr val="tx1"/>
                </a:solidFill>
              </a:rPr>
              <a:t>’</a:t>
            </a:r>
            <a:r>
              <a:rPr lang="uk-UA" altLang="uk-UA" sz="2000">
                <a:solidFill>
                  <a:schemeClr val="tx1"/>
                </a:solidFill>
              </a:rPr>
              <a:t>ютер допомагає обчислити вартість покупки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uk-UA" altLang="uk-UA" smtClean="0">
              <a:latin typeface="Franklin Gothic Demi" panose="020B0703020102020204" pitchFamily="34" charset="0"/>
            </a:endParaRPr>
          </a:p>
        </p:txBody>
      </p:sp>
      <p:pic>
        <p:nvPicPr>
          <p:cNvPr id="11268" name="Picture 4" descr="bg_drawing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 rot="-5024907">
            <a:off x="7447757" y="250031"/>
            <a:ext cx="1331912" cy="2505075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b="0">
              <a:solidFill>
                <a:schemeClr val="tx1"/>
              </a:solidFill>
            </a:endParaRP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-871538" y="-242888"/>
            <a:ext cx="6048376" cy="5637213"/>
            <a:chOff x="567" y="4"/>
            <a:chExt cx="4463" cy="4346"/>
          </a:xfrm>
        </p:grpSpPr>
        <p:pic>
          <p:nvPicPr>
            <p:cNvPr id="11273" name="Picture 7" descr="151599_origina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4"/>
              <a:ext cx="4463" cy="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8" descr="dd0a3eb63b0d036f4da70a0e0b3caef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" y="1126"/>
              <a:ext cx="89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3" name="Picture 9" descr="0a4f488923716b024ee68941527cf924"/>
          <p:cNvPicPr>
            <a:picLocks noChangeAspect="1" noChangeArrowheads="1" noCrop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176463"/>
            <a:ext cx="21605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4398963" y="0"/>
            <a:ext cx="3413125" cy="2116138"/>
          </a:xfrm>
          <a:prstGeom prst="wedgeEllipseCallout">
            <a:avLst>
              <a:gd name="adj1" fmla="val -69583"/>
              <a:gd name="adj2" fmla="val 68231"/>
            </a:avLst>
          </a:prstGeom>
          <a:gradFill rotWithShape="1">
            <a:gsLst>
              <a:gs pos="0">
                <a:srgbClr val="F9F5A5">
                  <a:alpha val="37000"/>
                </a:srgbClr>
              </a:gs>
              <a:gs pos="100000">
                <a:schemeClr val="bg1">
                  <a:alpha val="35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>
                <a:solidFill>
                  <a:schemeClr val="tx1"/>
                </a:solidFill>
                <a:latin typeface="Verdana" panose="020B0604030504040204" pitchFamily="34" charset="0"/>
              </a:rPr>
              <a:t>У перукарні допомагає підібрати нову зачіску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uk-UA" altLang="uk-UA" smtClean="0">
              <a:latin typeface="Impact" panose="020B0806030902050204" pitchFamily="34" charset="0"/>
            </a:endParaRPr>
          </a:p>
        </p:txBody>
      </p:sp>
      <p:pic>
        <p:nvPicPr>
          <p:cNvPr id="12291" name="Picture 3" descr="fashion2-3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0a4f488923716b024ee68941527cf924"/>
          <p:cNvPicPr>
            <a:picLocks noChangeAspect="1" noChangeArrowheads="1" noCrop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1538" y="2089150"/>
            <a:ext cx="22907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855663" y="447675"/>
            <a:ext cx="4278312" cy="1684338"/>
          </a:xfrm>
          <a:prstGeom prst="cloudCallout">
            <a:avLst>
              <a:gd name="adj1" fmla="val -43769"/>
              <a:gd name="adj2" fmla="val 54620"/>
            </a:avLst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solidFill>
                  <a:schemeClr val="tx1"/>
                </a:solidFill>
                <a:latin typeface="Verdana" panose="020B0604030504040204" pitchFamily="34" charset="0"/>
              </a:rPr>
              <a:t>В ательє комп</a:t>
            </a:r>
            <a:r>
              <a:rPr lang="en-US" altLang="uk-UA" sz="1800">
                <a:solidFill>
                  <a:schemeClr val="tx1"/>
                </a:solidFill>
                <a:latin typeface="Verdana" panose="020B0604030504040204" pitchFamily="34" charset="0"/>
              </a:rPr>
              <a:t>’</a:t>
            </a:r>
            <a:r>
              <a:rPr lang="uk-UA" altLang="uk-UA" sz="1800">
                <a:solidFill>
                  <a:schemeClr val="tx1"/>
                </a:solidFill>
                <a:latin typeface="Verdana" panose="020B0604030504040204" pitchFamily="34" charset="0"/>
              </a:rPr>
              <a:t>ютер допомагає розрахувати викройку одягу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theme/theme1.xml><?xml version="1.0" encoding="utf-8"?>
<a:theme xmlns:a="http://schemas.openxmlformats.org/drawingml/2006/main" name="2_blue_binar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ue_binar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blue_binary</Template>
  <TotalTime>744</TotalTime>
  <Words>144</Words>
  <Application>Microsoft Office PowerPoint</Application>
  <PresentationFormat>Екран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Franklin Gothic Demi</vt:lpstr>
      <vt:lpstr>Impact</vt:lpstr>
      <vt:lpstr>Verdana</vt:lpstr>
      <vt:lpstr>2_blue_binary</vt:lpstr>
      <vt:lpstr>Як комп‘ютер різні професії опанував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Binary</dc:title>
  <dc:creator>Липенко Сергій</dc:creator>
  <cp:lastModifiedBy>User</cp:lastModifiedBy>
  <cp:revision>30</cp:revision>
  <dcterms:created xsi:type="dcterms:W3CDTF">2012-11-29T00:28:56Z</dcterms:created>
  <dcterms:modified xsi:type="dcterms:W3CDTF">2024-03-13T10:53:15Z</dcterms:modified>
</cp:coreProperties>
</file>