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3" r:id="rId1"/>
  </p:sldMasterIdLst>
  <p:sldIdLst>
    <p:sldId id="256" r:id="rId2"/>
    <p:sldId id="261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0EEA1F8-FABA-46B2-8713-D0698DF89F73}" v="900" dt="2023-01-19T15:37:39.646"/>
    <p1510:client id="{EC7D53B7-4A38-46C6-B6D5-2D9CBBCB8C2D}" v="72" dt="2023-01-19T11:07:32.8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5" autoAdjust="0"/>
    <p:restoredTop sz="94660"/>
  </p:normalViewPr>
  <p:slideViewPr>
    <p:cSldViewPr snapToGrid="0">
      <p:cViewPr>
        <p:scale>
          <a:sx n="83" d="100"/>
          <a:sy n="83" d="100"/>
        </p:scale>
        <p:origin x="-581" y="-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A142-DA77-4A5F-AD1F-14E6C18F0F5F}" type="datetime1">
              <a:rPr lang="en-US" smtClean="0"/>
              <a:t>2/1/2023</a:t>
            </a:fld>
            <a:endParaRPr lang="en-US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526163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A142-DA77-4A5F-AD1F-14E6C18F0F5F}" type="datetime1">
              <a:rPr lang="en-US" smtClean="0"/>
              <a:t>2/1/2023</a:t>
            </a:fld>
            <a:endParaRPr lang="en-US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65356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A142-DA77-4A5F-AD1F-14E6C18F0F5F}" type="datetime1">
              <a:rPr lang="en-US" smtClean="0"/>
              <a:t>2/1/2023</a:t>
            </a:fld>
            <a:endParaRPr lang="en-US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57636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A142-DA77-4A5F-AD1F-14E6C18F0F5F}" type="datetime1">
              <a:rPr lang="en-US" smtClean="0"/>
              <a:t>2/1/2023</a:t>
            </a:fld>
            <a:endParaRPr lang="en-US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661523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A142-DA77-4A5F-AD1F-14E6C18F0F5F}" type="datetime1">
              <a:rPr lang="en-US" smtClean="0"/>
              <a:t>2/1/2023</a:t>
            </a:fld>
            <a:endParaRPr lang="en-US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4391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A142-DA77-4A5F-AD1F-14E6C18F0F5F}" type="datetime1">
              <a:rPr lang="en-US" smtClean="0"/>
              <a:t>2/1/2023</a:t>
            </a:fld>
            <a:endParaRPr lang="en-US" dirty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748972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A142-DA77-4A5F-AD1F-14E6C18F0F5F}" type="datetime1">
              <a:rPr lang="en-US" smtClean="0"/>
              <a:t>2/1/2023</a:t>
            </a:fld>
            <a:endParaRPr lang="en-US" dirty="0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406582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A142-DA77-4A5F-AD1F-14E6C18F0F5F}" type="datetime1">
              <a:rPr lang="en-US" smtClean="0"/>
              <a:t>2/1/2023</a:t>
            </a:fld>
            <a:endParaRPr lang="en-US" dirty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506219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A142-DA77-4A5F-AD1F-14E6C18F0F5F}" type="datetime1">
              <a:rPr lang="en-US" smtClean="0"/>
              <a:t>2/1/2023</a:t>
            </a:fld>
            <a:endParaRPr lang="en-US" dirty="0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545939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A142-DA77-4A5F-AD1F-14E6C18F0F5F}" type="datetime1">
              <a:rPr lang="en-US" smtClean="0"/>
              <a:t>2/1/2023</a:t>
            </a:fld>
            <a:endParaRPr lang="en-US" dirty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93220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A142-DA77-4A5F-AD1F-14E6C18F0F5F}" type="datetime1">
              <a:rPr lang="en-US" smtClean="0"/>
              <a:t>2/1/2023</a:t>
            </a:fld>
            <a:endParaRPr lang="en-US" dirty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031292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1A142-DA77-4A5F-AD1F-14E6C18F0F5F}" type="datetime1">
              <a:rPr lang="en-US" smtClean="0"/>
              <a:t>2/1/2023</a:t>
            </a:fld>
            <a:endParaRPr lang="en-US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46F3F-274D-499B-ABBE-824EB4ABDC3D}" type="slidenum">
              <a:rPr lang="en-US" smtClean="0"/>
              <a:pPr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886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7">
            <a:extLst>
              <a:ext uri="{FF2B5EF4-FFF2-40B4-BE49-F238E27FC236}">
                <a16:creationId xmlns="" xmlns:a16="http://schemas.microsoft.com/office/drawing/2014/main" id="{06E15305-164C-44CD-9E0F-420C2DC1B32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4A2DC5C2-CCA7-49E4-B67F-6F121D48897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2">
            <a:extLst>
              <a:ext uri="{FF2B5EF4-FFF2-40B4-BE49-F238E27FC236}">
                <a16:creationId xmlns="" xmlns:a16="http://schemas.microsoft.com/office/drawing/2014/main" id="{9E5B8A03-379A-B0C9-AE9A-BD427AAF7FB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8759" r="-2" b="-2"/>
          <a:stretch/>
        </p:blipFill>
        <p:spPr>
          <a:xfrm>
            <a:off x="-1" y="10"/>
            <a:ext cx="12192001" cy="6857990"/>
          </a:xfrm>
          <a:prstGeom prst="rect">
            <a:avLst/>
          </a:prstGeom>
        </p:spPr>
      </p:pic>
      <p:sp useBgFill="1">
        <p:nvSpPr>
          <p:cNvPr id="12" name="Freeform: Shape 11">
            <a:extLst>
              <a:ext uri="{FF2B5EF4-FFF2-40B4-BE49-F238E27FC236}">
                <a16:creationId xmlns="" xmlns:a16="http://schemas.microsoft.com/office/drawing/2014/main" id="{27966D5E-7857-415C-B50C-0DD96BCB784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837986" y="0"/>
            <a:ext cx="10615629" cy="6858000"/>
          </a:xfrm>
          <a:custGeom>
            <a:avLst/>
            <a:gdLst>
              <a:gd name="connsiteX0" fmla="*/ 7169276 w 10615629"/>
              <a:gd name="connsiteY0" fmla="*/ 5704266 h 6858000"/>
              <a:gd name="connsiteX1" fmla="*/ 7514897 w 10615629"/>
              <a:gd name="connsiteY1" fmla="*/ 6049887 h 6858000"/>
              <a:gd name="connsiteX2" fmla="*/ 7169276 w 10615629"/>
              <a:gd name="connsiteY2" fmla="*/ 6395508 h 6858000"/>
              <a:gd name="connsiteX3" fmla="*/ 6823655 w 10615629"/>
              <a:gd name="connsiteY3" fmla="*/ 6049887 h 6858000"/>
              <a:gd name="connsiteX4" fmla="*/ 7169276 w 10615629"/>
              <a:gd name="connsiteY4" fmla="*/ 5704266 h 6858000"/>
              <a:gd name="connsiteX5" fmla="*/ 10010446 w 10615629"/>
              <a:gd name="connsiteY5" fmla="*/ 2324705 h 6858000"/>
              <a:gd name="connsiteX6" fmla="*/ 10456760 w 10615629"/>
              <a:gd name="connsiteY6" fmla="*/ 2771019 h 6858000"/>
              <a:gd name="connsiteX7" fmla="*/ 10010446 w 10615629"/>
              <a:gd name="connsiteY7" fmla="*/ 3217333 h 6858000"/>
              <a:gd name="connsiteX8" fmla="*/ 9564132 w 10615629"/>
              <a:gd name="connsiteY8" fmla="*/ 2771019 h 6858000"/>
              <a:gd name="connsiteX9" fmla="*/ 10010446 w 10615629"/>
              <a:gd name="connsiteY9" fmla="*/ 2324705 h 6858000"/>
              <a:gd name="connsiteX10" fmla="*/ 10354145 w 10615629"/>
              <a:gd name="connsiteY10" fmla="*/ 1665213 h 6858000"/>
              <a:gd name="connsiteX11" fmla="*/ 10615629 w 10615629"/>
              <a:gd name="connsiteY11" fmla="*/ 1926697 h 6858000"/>
              <a:gd name="connsiteX12" fmla="*/ 10354145 w 10615629"/>
              <a:gd name="connsiteY12" fmla="*/ 2188181 h 6858000"/>
              <a:gd name="connsiteX13" fmla="*/ 10092661 w 10615629"/>
              <a:gd name="connsiteY13" fmla="*/ 1926697 h 6858000"/>
              <a:gd name="connsiteX14" fmla="*/ 10354145 w 10615629"/>
              <a:gd name="connsiteY14" fmla="*/ 1665213 h 6858000"/>
              <a:gd name="connsiteX15" fmla="*/ 1458901 w 10615629"/>
              <a:gd name="connsiteY15" fmla="*/ 659644 h 6858000"/>
              <a:gd name="connsiteX16" fmla="*/ 1905215 w 10615629"/>
              <a:gd name="connsiteY16" fmla="*/ 1105958 h 6858000"/>
              <a:gd name="connsiteX17" fmla="*/ 1458901 w 10615629"/>
              <a:gd name="connsiteY17" fmla="*/ 1552272 h 6858000"/>
              <a:gd name="connsiteX18" fmla="*/ 1012587 w 10615629"/>
              <a:gd name="connsiteY18" fmla="*/ 1105958 h 6858000"/>
              <a:gd name="connsiteX19" fmla="*/ 1458901 w 10615629"/>
              <a:gd name="connsiteY19" fmla="*/ 659644 h 6858000"/>
              <a:gd name="connsiteX20" fmla="*/ 6674038 w 10615629"/>
              <a:gd name="connsiteY20" fmla="*/ 0 h 6858000"/>
              <a:gd name="connsiteX21" fmla="*/ 10121228 w 10615629"/>
              <a:gd name="connsiteY21" fmla="*/ 0 h 6858000"/>
              <a:gd name="connsiteX22" fmla="*/ 10122250 w 10615629"/>
              <a:gd name="connsiteY22" fmla="*/ 1542 h 6858000"/>
              <a:gd name="connsiteX23" fmla="*/ 9914575 w 10615629"/>
              <a:gd name="connsiteY23" fmla="*/ 1714821 h 6858000"/>
              <a:gd name="connsiteX24" fmla="*/ 9361609 w 10615629"/>
              <a:gd name="connsiteY24" fmla="*/ 2396453 h 6858000"/>
              <a:gd name="connsiteX25" fmla="*/ 9334635 w 10615629"/>
              <a:gd name="connsiteY25" fmla="*/ 3107486 h 6858000"/>
              <a:gd name="connsiteX26" fmla="*/ 9815042 w 10615629"/>
              <a:gd name="connsiteY26" fmla="*/ 3891891 h 6858000"/>
              <a:gd name="connsiteX27" fmla="*/ 9376176 w 10615629"/>
              <a:gd name="connsiteY27" fmla="*/ 5202286 h 6858000"/>
              <a:gd name="connsiteX28" fmla="*/ 7869813 w 10615629"/>
              <a:gd name="connsiteY28" fmla="*/ 5436960 h 6858000"/>
              <a:gd name="connsiteX29" fmla="*/ 6545392 w 10615629"/>
              <a:gd name="connsiteY29" fmla="*/ 5630362 h 6858000"/>
              <a:gd name="connsiteX30" fmla="*/ 5772723 w 10615629"/>
              <a:gd name="connsiteY30" fmla="*/ 6502431 h 6858000"/>
              <a:gd name="connsiteX31" fmla="*/ 5542129 w 10615629"/>
              <a:gd name="connsiteY31" fmla="*/ 6791052 h 6858000"/>
              <a:gd name="connsiteX32" fmla="*/ 5487454 w 10615629"/>
              <a:gd name="connsiteY32" fmla="*/ 6858000 h 6858000"/>
              <a:gd name="connsiteX33" fmla="*/ 3860772 w 10615629"/>
              <a:gd name="connsiteY33" fmla="*/ 6858000 h 6858000"/>
              <a:gd name="connsiteX34" fmla="*/ 3806309 w 10615629"/>
              <a:gd name="connsiteY34" fmla="*/ 6753976 h 6858000"/>
              <a:gd name="connsiteX35" fmla="*/ 3692626 w 10615629"/>
              <a:gd name="connsiteY35" fmla="*/ 6315366 h 6858000"/>
              <a:gd name="connsiteX36" fmla="*/ 2561203 w 10615629"/>
              <a:gd name="connsiteY36" fmla="*/ 5694965 h 6858000"/>
              <a:gd name="connsiteX37" fmla="*/ 69617 w 10615629"/>
              <a:gd name="connsiteY37" fmla="*/ 4316865 h 6858000"/>
              <a:gd name="connsiteX38" fmla="*/ 1643 w 10615629"/>
              <a:gd name="connsiteY38" fmla="*/ 3718987 h 6858000"/>
              <a:gd name="connsiteX39" fmla="*/ 368893 w 10615629"/>
              <a:gd name="connsiteY39" fmla="*/ 2555465 h 6858000"/>
              <a:gd name="connsiteX40" fmla="*/ 1113509 w 10615629"/>
              <a:gd name="connsiteY40" fmla="*/ 2231777 h 6858000"/>
              <a:gd name="connsiteX41" fmla="*/ 2037233 w 10615629"/>
              <a:gd name="connsiteY41" fmla="*/ 2044714 h 6858000"/>
              <a:gd name="connsiteX42" fmla="*/ 2547311 w 10615629"/>
              <a:gd name="connsiteY42" fmla="*/ 1444273 h 6858000"/>
              <a:gd name="connsiteX43" fmla="*/ 3900864 w 10615629"/>
              <a:gd name="connsiteY43" fmla="*/ 617925 h 6858000"/>
              <a:gd name="connsiteX44" fmla="*/ 4571572 w 10615629"/>
              <a:gd name="connsiteY44" fmla="*/ 899937 h 6858000"/>
              <a:gd name="connsiteX45" fmla="*/ 6039226 w 10615629"/>
              <a:gd name="connsiteY45" fmla="*/ 670658 h 6858000"/>
              <a:gd name="connsiteX46" fmla="*/ 6656610 w 10615629"/>
              <a:gd name="connsiteY46" fmla="*/ 1615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0615629" h="6858000">
                <a:moveTo>
                  <a:pt x="7169276" y="5704266"/>
                </a:moveTo>
                <a:cubicBezTo>
                  <a:pt x="7360157" y="5704266"/>
                  <a:pt x="7514897" y="5859006"/>
                  <a:pt x="7514897" y="6049887"/>
                </a:cubicBezTo>
                <a:cubicBezTo>
                  <a:pt x="7514897" y="6240768"/>
                  <a:pt x="7360157" y="6395508"/>
                  <a:pt x="7169276" y="6395508"/>
                </a:cubicBezTo>
                <a:cubicBezTo>
                  <a:pt x="6978395" y="6395508"/>
                  <a:pt x="6823655" y="6240768"/>
                  <a:pt x="6823655" y="6049887"/>
                </a:cubicBezTo>
                <a:cubicBezTo>
                  <a:pt x="6823655" y="5859006"/>
                  <a:pt x="6978395" y="5704266"/>
                  <a:pt x="7169276" y="5704266"/>
                </a:cubicBezTo>
                <a:close/>
                <a:moveTo>
                  <a:pt x="10010446" y="2324705"/>
                </a:moveTo>
                <a:cubicBezTo>
                  <a:pt x="10256938" y="2324705"/>
                  <a:pt x="10456760" y="2524528"/>
                  <a:pt x="10456760" y="2771019"/>
                </a:cubicBezTo>
                <a:cubicBezTo>
                  <a:pt x="10456760" y="3017511"/>
                  <a:pt x="10256938" y="3217333"/>
                  <a:pt x="10010446" y="3217333"/>
                </a:cubicBezTo>
                <a:cubicBezTo>
                  <a:pt x="9763954" y="3217333"/>
                  <a:pt x="9564132" y="3017511"/>
                  <a:pt x="9564132" y="2771019"/>
                </a:cubicBezTo>
                <a:cubicBezTo>
                  <a:pt x="9564132" y="2524528"/>
                  <a:pt x="9763954" y="2324705"/>
                  <a:pt x="10010446" y="2324705"/>
                </a:cubicBezTo>
                <a:close/>
                <a:moveTo>
                  <a:pt x="10354145" y="1665213"/>
                </a:moveTo>
                <a:cubicBezTo>
                  <a:pt x="10498559" y="1665213"/>
                  <a:pt x="10615629" y="1782283"/>
                  <a:pt x="10615629" y="1926697"/>
                </a:cubicBezTo>
                <a:cubicBezTo>
                  <a:pt x="10615629" y="2071111"/>
                  <a:pt x="10498559" y="2188181"/>
                  <a:pt x="10354145" y="2188181"/>
                </a:cubicBezTo>
                <a:cubicBezTo>
                  <a:pt x="10209731" y="2188181"/>
                  <a:pt x="10092661" y="2071111"/>
                  <a:pt x="10092661" y="1926697"/>
                </a:cubicBezTo>
                <a:cubicBezTo>
                  <a:pt x="10092661" y="1782283"/>
                  <a:pt x="10209731" y="1665213"/>
                  <a:pt x="10354145" y="1665213"/>
                </a:cubicBezTo>
                <a:close/>
                <a:moveTo>
                  <a:pt x="1458901" y="659644"/>
                </a:moveTo>
                <a:cubicBezTo>
                  <a:pt x="1705393" y="659644"/>
                  <a:pt x="1905215" y="859466"/>
                  <a:pt x="1905215" y="1105958"/>
                </a:cubicBezTo>
                <a:cubicBezTo>
                  <a:pt x="1905215" y="1352450"/>
                  <a:pt x="1705393" y="1552272"/>
                  <a:pt x="1458901" y="1552272"/>
                </a:cubicBezTo>
                <a:cubicBezTo>
                  <a:pt x="1212409" y="1552272"/>
                  <a:pt x="1012587" y="1352450"/>
                  <a:pt x="1012587" y="1105958"/>
                </a:cubicBezTo>
                <a:cubicBezTo>
                  <a:pt x="1012587" y="859466"/>
                  <a:pt x="1212409" y="659644"/>
                  <a:pt x="1458901" y="659644"/>
                </a:cubicBezTo>
                <a:close/>
                <a:moveTo>
                  <a:pt x="6674038" y="0"/>
                </a:moveTo>
                <a:lnTo>
                  <a:pt x="10121228" y="0"/>
                </a:lnTo>
                <a:lnTo>
                  <a:pt x="10122250" y="1542"/>
                </a:lnTo>
                <a:cubicBezTo>
                  <a:pt x="10407914" y="485220"/>
                  <a:pt x="10448238" y="1134713"/>
                  <a:pt x="9914575" y="1714821"/>
                </a:cubicBezTo>
                <a:cubicBezTo>
                  <a:pt x="9716856" y="1929804"/>
                  <a:pt x="9539638" y="2164208"/>
                  <a:pt x="9361609" y="2396453"/>
                </a:cubicBezTo>
                <a:cubicBezTo>
                  <a:pt x="9193292" y="2616157"/>
                  <a:pt x="9188572" y="2869712"/>
                  <a:pt x="9334635" y="3107486"/>
                </a:cubicBezTo>
                <a:cubicBezTo>
                  <a:pt x="9495670" y="3368730"/>
                  <a:pt x="9683004" y="3617025"/>
                  <a:pt x="9815042" y="3891891"/>
                </a:cubicBezTo>
                <a:cubicBezTo>
                  <a:pt x="10050525" y="4382007"/>
                  <a:pt x="9955575" y="4864841"/>
                  <a:pt x="9376176" y="5202286"/>
                </a:cubicBezTo>
                <a:cubicBezTo>
                  <a:pt x="8901029" y="5479039"/>
                  <a:pt x="8396077" y="5489829"/>
                  <a:pt x="7869813" y="5436960"/>
                </a:cubicBezTo>
                <a:cubicBezTo>
                  <a:pt x="7414764" y="5391373"/>
                  <a:pt x="6924917" y="5356038"/>
                  <a:pt x="6545392" y="5630362"/>
                </a:cubicBezTo>
                <a:cubicBezTo>
                  <a:pt x="6238294" y="5852628"/>
                  <a:pt x="6024795" y="6205178"/>
                  <a:pt x="5772723" y="6502431"/>
                </a:cubicBezTo>
                <a:cubicBezTo>
                  <a:pt x="5693285" y="6596233"/>
                  <a:pt x="5618533" y="6694485"/>
                  <a:pt x="5542129" y="6791052"/>
                </a:cubicBezTo>
                <a:lnTo>
                  <a:pt x="5487454" y="6858000"/>
                </a:lnTo>
                <a:lnTo>
                  <a:pt x="3860772" y="6858000"/>
                </a:lnTo>
                <a:lnTo>
                  <a:pt x="3806309" y="6753976"/>
                </a:lnTo>
                <a:cubicBezTo>
                  <a:pt x="3748311" y="6617180"/>
                  <a:pt x="3717510" y="6461835"/>
                  <a:pt x="3692626" y="6315366"/>
                </a:cubicBezTo>
                <a:cubicBezTo>
                  <a:pt x="3594980" y="5743923"/>
                  <a:pt x="2996563" y="5569132"/>
                  <a:pt x="2561203" y="5694965"/>
                </a:cubicBezTo>
                <a:cubicBezTo>
                  <a:pt x="1295584" y="6063834"/>
                  <a:pt x="405173" y="5417942"/>
                  <a:pt x="69617" y="4316865"/>
                </a:cubicBezTo>
                <a:cubicBezTo>
                  <a:pt x="12163" y="4128181"/>
                  <a:pt x="22818" y="3919404"/>
                  <a:pt x="1643" y="3718987"/>
                </a:cubicBezTo>
                <a:cubicBezTo>
                  <a:pt x="-11845" y="3285650"/>
                  <a:pt x="53163" y="2879692"/>
                  <a:pt x="368893" y="2555465"/>
                </a:cubicBezTo>
                <a:cubicBezTo>
                  <a:pt x="570254" y="2348709"/>
                  <a:pt x="826642" y="2266304"/>
                  <a:pt x="1113509" y="2231777"/>
                </a:cubicBezTo>
                <a:cubicBezTo>
                  <a:pt x="1425464" y="2194013"/>
                  <a:pt x="1739171" y="2139122"/>
                  <a:pt x="2037233" y="2044714"/>
                </a:cubicBezTo>
                <a:cubicBezTo>
                  <a:pt x="2313448" y="1957047"/>
                  <a:pt x="2430109" y="1689061"/>
                  <a:pt x="2547311" y="1444273"/>
                </a:cubicBezTo>
                <a:cubicBezTo>
                  <a:pt x="2839304" y="834121"/>
                  <a:pt x="3300290" y="529585"/>
                  <a:pt x="3900864" y="617925"/>
                </a:cubicBezTo>
                <a:cubicBezTo>
                  <a:pt x="4133785" y="652182"/>
                  <a:pt x="4362119" y="778959"/>
                  <a:pt x="4571572" y="899937"/>
                </a:cubicBezTo>
                <a:cubicBezTo>
                  <a:pt x="5133170" y="1224435"/>
                  <a:pt x="5641899" y="1068660"/>
                  <a:pt x="6039226" y="670658"/>
                </a:cubicBezTo>
                <a:cubicBezTo>
                  <a:pt x="6250634" y="458239"/>
                  <a:pt x="6444898" y="227157"/>
                  <a:pt x="6656610" y="161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66721" y="1625283"/>
            <a:ext cx="6458556" cy="2387600"/>
          </a:xfrm>
        </p:spPr>
        <p:txBody>
          <a:bodyPr>
            <a:normAutofit/>
          </a:bodyPr>
          <a:lstStyle/>
          <a:p>
            <a:pPr algn="ctr"/>
            <a:r>
              <a:rPr lang="uk-UA" sz="6600" b="1" dirty="0" smtClean="0">
                <a:cs typeface="Calibri Light"/>
              </a:rPr>
              <a:t>Вікно повідомлення</a:t>
            </a:r>
            <a:endParaRPr lang="uk-UA" sz="6600" dirty="0"/>
          </a:p>
        </p:txBody>
      </p:sp>
    </p:spTree>
    <p:extLst>
      <p:ext uri="{BB962C8B-B14F-4D97-AF65-F5344CB8AC3E}">
        <p14:creationId xmlns:p14="http://schemas.microsoft.com/office/powerpoint/2010/main" val="393002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Вікно повідомлень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sz="2000" dirty="0" smtClean="0"/>
              <a:t>У мові </a:t>
            </a:r>
            <a:r>
              <a:rPr lang="en-US" sz="2000" dirty="0" smtClean="0"/>
              <a:t>Python </a:t>
            </a:r>
            <a:r>
              <a:rPr lang="uk-UA" sz="2000" dirty="0" smtClean="0"/>
              <a:t> можна створити вікна повідомлень кількох видів. Для цього призначено команди:</a:t>
            </a:r>
          </a:p>
          <a:p>
            <a:pPr marL="0" indent="0">
              <a:buNone/>
            </a:pPr>
            <a:r>
              <a:rPr lang="en-US" sz="2000" b="1" dirty="0" err="1">
                <a:solidFill>
                  <a:srgbClr val="00B0F0"/>
                </a:solidFill>
              </a:rPr>
              <a:t>s</a:t>
            </a:r>
            <a:r>
              <a:rPr lang="en-US" sz="2000" b="1" dirty="0" err="1" smtClean="0">
                <a:solidFill>
                  <a:srgbClr val="00B0F0"/>
                </a:solidFill>
              </a:rPr>
              <a:t>howinfo</a:t>
            </a:r>
            <a:r>
              <a:rPr lang="en-US" sz="2000" b="1" dirty="0" smtClean="0">
                <a:solidFill>
                  <a:srgbClr val="00B0F0"/>
                </a:solidFill>
              </a:rPr>
              <a:t>(“</a:t>
            </a:r>
            <a:r>
              <a:rPr lang="uk-UA" sz="2000" b="1" dirty="0" smtClean="0">
                <a:solidFill>
                  <a:srgbClr val="00B0F0"/>
                </a:solidFill>
              </a:rPr>
              <a:t>текст у рядку заголовка</a:t>
            </a:r>
            <a:r>
              <a:rPr lang="en-US" sz="2000" b="1" dirty="0" smtClean="0">
                <a:solidFill>
                  <a:srgbClr val="00B0F0"/>
                </a:solidFill>
              </a:rPr>
              <a:t>“,</a:t>
            </a:r>
            <a:r>
              <a:rPr lang="uk-UA" sz="2000" b="1" dirty="0" smtClean="0">
                <a:solidFill>
                  <a:srgbClr val="00B0F0"/>
                </a:solidFill>
              </a:rPr>
              <a:t> </a:t>
            </a:r>
            <a:r>
              <a:rPr lang="en-US" sz="2000" b="1" dirty="0" smtClean="0">
                <a:solidFill>
                  <a:srgbClr val="00B0F0"/>
                </a:solidFill>
              </a:rPr>
              <a:t>”</a:t>
            </a:r>
            <a:r>
              <a:rPr lang="uk-UA" sz="2000" b="1" dirty="0" smtClean="0">
                <a:solidFill>
                  <a:srgbClr val="00B0F0"/>
                </a:solidFill>
              </a:rPr>
              <a:t>текст повідомлення</a:t>
            </a:r>
            <a:r>
              <a:rPr lang="en-US" sz="2000" b="1" dirty="0" smtClean="0">
                <a:solidFill>
                  <a:srgbClr val="00B0F0"/>
                </a:solidFill>
              </a:rPr>
              <a:t>“)</a:t>
            </a:r>
            <a:r>
              <a:rPr lang="uk-UA" sz="2000" b="1" dirty="0" smtClean="0">
                <a:solidFill>
                  <a:srgbClr val="00B0F0"/>
                </a:solidFill>
              </a:rPr>
              <a:t> </a:t>
            </a:r>
            <a:r>
              <a:rPr lang="uk-UA" sz="2000" dirty="0" smtClean="0"/>
              <a:t>(</a:t>
            </a:r>
            <a:r>
              <a:rPr lang="uk-UA" sz="2000" dirty="0" err="1" smtClean="0"/>
              <a:t>англ</a:t>
            </a:r>
            <a:r>
              <a:rPr lang="uk-UA" sz="2000" dirty="0" smtClean="0"/>
              <a:t>. </a:t>
            </a:r>
            <a:r>
              <a:rPr lang="en-US" sz="2000" dirty="0"/>
              <a:t>s</a:t>
            </a:r>
            <a:r>
              <a:rPr lang="en-US" sz="2000" dirty="0" smtClean="0"/>
              <a:t>how info</a:t>
            </a:r>
            <a:r>
              <a:rPr lang="uk-UA" sz="2000" dirty="0" smtClean="0"/>
              <a:t> – показувати інформацію) – створення інформаційного вікна зі значком               і текстовим повідомленням</a:t>
            </a:r>
          </a:p>
          <a:p>
            <a:pPr marL="0" indent="0">
              <a:buNone/>
            </a:pPr>
            <a:endParaRPr lang="uk-UA" sz="2000" dirty="0" smtClean="0"/>
          </a:p>
          <a:p>
            <a:pPr marL="0" indent="0">
              <a:buNone/>
            </a:pPr>
            <a:r>
              <a:rPr lang="en-US" sz="2000" b="1" dirty="0" err="1" smtClean="0">
                <a:solidFill>
                  <a:srgbClr val="00B0F0"/>
                </a:solidFill>
              </a:rPr>
              <a:t>showwarning</a:t>
            </a:r>
            <a:r>
              <a:rPr lang="en-US" sz="2000" b="1" dirty="0">
                <a:solidFill>
                  <a:srgbClr val="00B0F0"/>
                </a:solidFill>
              </a:rPr>
              <a:t> (“</a:t>
            </a:r>
            <a:r>
              <a:rPr lang="uk-UA" sz="2000" b="1" dirty="0">
                <a:solidFill>
                  <a:srgbClr val="00B0F0"/>
                </a:solidFill>
              </a:rPr>
              <a:t>текст у рядку заголовка</a:t>
            </a:r>
            <a:r>
              <a:rPr lang="en-US" sz="2000" b="1" dirty="0">
                <a:solidFill>
                  <a:srgbClr val="00B0F0"/>
                </a:solidFill>
              </a:rPr>
              <a:t>“,</a:t>
            </a:r>
            <a:r>
              <a:rPr lang="uk-UA" sz="2000" b="1" dirty="0">
                <a:solidFill>
                  <a:srgbClr val="00B0F0"/>
                </a:solidFill>
              </a:rPr>
              <a:t> </a:t>
            </a:r>
            <a:r>
              <a:rPr lang="en-US" sz="2000" b="1" dirty="0">
                <a:solidFill>
                  <a:srgbClr val="00B0F0"/>
                </a:solidFill>
              </a:rPr>
              <a:t>”</a:t>
            </a:r>
            <a:r>
              <a:rPr lang="uk-UA" sz="2000" b="1" dirty="0">
                <a:solidFill>
                  <a:srgbClr val="00B0F0"/>
                </a:solidFill>
              </a:rPr>
              <a:t>текст повідомлення</a:t>
            </a:r>
            <a:r>
              <a:rPr lang="en-US" sz="2000" b="1" dirty="0">
                <a:solidFill>
                  <a:srgbClr val="00B0F0"/>
                </a:solidFill>
              </a:rPr>
              <a:t>“)</a:t>
            </a:r>
            <a:r>
              <a:rPr lang="uk-UA" sz="2000" b="1" dirty="0">
                <a:solidFill>
                  <a:srgbClr val="00B0F0"/>
                </a:solidFill>
              </a:rPr>
              <a:t> </a:t>
            </a:r>
            <a:r>
              <a:rPr lang="uk-UA" sz="2000" dirty="0"/>
              <a:t>(</a:t>
            </a:r>
            <a:r>
              <a:rPr lang="uk-UA" sz="2000" dirty="0" err="1"/>
              <a:t>англ</a:t>
            </a:r>
            <a:r>
              <a:rPr lang="uk-UA" sz="2000" dirty="0"/>
              <a:t>. </a:t>
            </a:r>
            <a:r>
              <a:rPr lang="en-US" sz="2000" dirty="0"/>
              <a:t>w</a:t>
            </a:r>
            <a:r>
              <a:rPr lang="en-US" sz="2000" dirty="0" smtClean="0"/>
              <a:t>arning</a:t>
            </a:r>
            <a:r>
              <a:rPr lang="uk-UA" sz="2000" dirty="0" smtClean="0"/>
              <a:t> – увага) – створення вікна попередження зі значком             і текстом попередження</a:t>
            </a:r>
          </a:p>
          <a:p>
            <a:pPr marL="0" indent="0">
              <a:buNone/>
            </a:pPr>
            <a:endParaRPr lang="uk-UA" sz="2000" dirty="0"/>
          </a:p>
          <a:p>
            <a:pPr marL="0" indent="0">
              <a:buNone/>
            </a:pPr>
            <a:r>
              <a:rPr lang="en-US" sz="2000" b="1" dirty="0" err="1" smtClean="0">
                <a:solidFill>
                  <a:srgbClr val="00B0F0"/>
                </a:solidFill>
              </a:rPr>
              <a:t>showerror</a:t>
            </a:r>
            <a:r>
              <a:rPr lang="en-US" sz="2000" b="1" dirty="0">
                <a:solidFill>
                  <a:srgbClr val="00B0F0"/>
                </a:solidFill>
              </a:rPr>
              <a:t> (“</a:t>
            </a:r>
            <a:r>
              <a:rPr lang="uk-UA" sz="2000" b="1" dirty="0">
                <a:solidFill>
                  <a:srgbClr val="00B0F0"/>
                </a:solidFill>
              </a:rPr>
              <a:t>текст у рядку заголовка</a:t>
            </a:r>
            <a:r>
              <a:rPr lang="en-US" sz="2000" b="1" dirty="0">
                <a:solidFill>
                  <a:srgbClr val="00B0F0"/>
                </a:solidFill>
              </a:rPr>
              <a:t>“,</a:t>
            </a:r>
            <a:r>
              <a:rPr lang="uk-UA" sz="2000" b="1" dirty="0">
                <a:solidFill>
                  <a:srgbClr val="00B0F0"/>
                </a:solidFill>
              </a:rPr>
              <a:t> </a:t>
            </a:r>
            <a:r>
              <a:rPr lang="en-US" sz="2000" b="1" dirty="0">
                <a:solidFill>
                  <a:srgbClr val="00B0F0"/>
                </a:solidFill>
              </a:rPr>
              <a:t>”</a:t>
            </a:r>
            <a:r>
              <a:rPr lang="uk-UA" sz="2000" b="1" dirty="0">
                <a:solidFill>
                  <a:srgbClr val="00B0F0"/>
                </a:solidFill>
              </a:rPr>
              <a:t>текст повідомлення</a:t>
            </a:r>
            <a:r>
              <a:rPr lang="en-US" sz="2000" b="1" dirty="0">
                <a:solidFill>
                  <a:srgbClr val="00B0F0"/>
                </a:solidFill>
              </a:rPr>
              <a:t>“)</a:t>
            </a:r>
            <a:r>
              <a:rPr lang="uk-UA" sz="2000" b="1" dirty="0">
                <a:solidFill>
                  <a:srgbClr val="00B0F0"/>
                </a:solidFill>
              </a:rPr>
              <a:t> </a:t>
            </a:r>
            <a:r>
              <a:rPr lang="uk-UA" sz="2000" dirty="0"/>
              <a:t>(</a:t>
            </a:r>
            <a:r>
              <a:rPr lang="uk-UA" sz="2000" dirty="0" err="1"/>
              <a:t>англ</a:t>
            </a:r>
            <a:r>
              <a:rPr lang="uk-UA" sz="2000" dirty="0"/>
              <a:t>. </a:t>
            </a:r>
            <a:r>
              <a:rPr lang="en-US" sz="2000" dirty="0"/>
              <a:t>e</a:t>
            </a:r>
            <a:r>
              <a:rPr lang="en-US" sz="2000" dirty="0" smtClean="0"/>
              <a:t>rror – </a:t>
            </a:r>
            <a:r>
              <a:rPr lang="uk-UA" sz="2000" dirty="0" smtClean="0"/>
              <a:t>помилка) – створення вікна оповіщення про помилку зі значком  </a:t>
            </a:r>
            <a:endParaRPr lang="uk-UA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6088" y="2318847"/>
            <a:ext cx="55245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5617" y="3341213"/>
            <a:ext cx="50482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5413" y="4427772"/>
            <a:ext cx="5334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2997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Вікно повідомлень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200" dirty="0"/>
              <a:t>Для </a:t>
            </a:r>
            <a:r>
              <a:rPr lang="ru-RU" sz="2200" dirty="0" err="1"/>
              <a:t>відкриття</a:t>
            </a:r>
            <a:r>
              <a:rPr lang="ru-RU" sz="2200" dirty="0"/>
              <a:t> </a:t>
            </a:r>
            <a:r>
              <a:rPr lang="ru-RU" sz="2200" dirty="0" err="1"/>
              <a:t>вікна</a:t>
            </a:r>
            <a:r>
              <a:rPr lang="ru-RU" sz="2200" dirty="0"/>
              <a:t> </a:t>
            </a:r>
            <a:r>
              <a:rPr lang="ru-RU" sz="2200" dirty="0" err="1"/>
              <a:t>повідомлення</a:t>
            </a:r>
            <a:r>
              <a:rPr lang="ru-RU" sz="2200" dirty="0"/>
              <a:t> </a:t>
            </a:r>
            <a:r>
              <a:rPr lang="ru-RU" sz="2200" dirty="0" err="1"/>
              <a:t>із</a:t>
            </a:r>
            <a:r>
              <a:rPr lang="ru-RU" sz="2200" dirty="0"/>
              <a:t> </a:t>
            </a:r>
            <a:r>
              <a:rPr lang="ru-RU" sz="2200" dirty="0" err="1"/>
              <a:t>заданим</a:t>
            </a:r>
            <a:r>
              <a:rPr lang="ru-RU" sz="2200" dirty="0"/>
              <a:t> текстом заголовка й </a:t>
            </a:r>
            <a:r>
              <a:rPr lang="ru-RU" sz="2200" dirty="0" err="1" smtClean="0"/>
              <a:t>виведення</a:t>
            </a:r>
            <a:r>
              <a:rPr lang="ru-RU" sz="2200" dirty="0" smtClean="0"/>
              <a:t> в </a:t>
            </a:r>
            <a:r>
              <a:rPr lang="ru-RU" sz="2200" dirty="0" err="1"/>
              <a:t>ньому</a:t>
            </a:r>
            <a:r>
              <a:rPr lang="ru-RU" sz="2200" dirty="0"/>
              <a:t> </a:t>
            </a:r>
            <a:r>
              <a:rPr lang="ru-RU" sz="2200" dirty="0" err="1"/>
              <a:t>заданого</a:t>
            </a:r>
            <a:r>
              <a:rPr lang="ru-RU" sz="2200" dirty="0"/>
              <a:t> тексту </a:t>
            </a:r>
            <a:r>
              <a:rPr lang="ru-RU" sz="2200" dirty="0" err="1"/>
              <a:t>повідомлення</a:t>
            </a:r>
            <a:r>
              <a:rPr lang="ru-RU" sz="2200" dirty="0"/>
              <a:t> </a:t>
            </a:r>
            <a:r>
              <a:rPr lang="ru-RU" sz="2200" dirty="0" err="1"/>
              <a:t>потрібно</a:t>
            </a:r>
            <a:r>
              <a:rPr lang="ru-RU" sz="2200" dirty="0"/>
              <a:t> </a:t>
            </a:r>
            <a:r>
              <a:rPr lang="ru-RU" sz="2200" dirty="0" err="1"/>
              <a:t>імпортувати</a:t>
            </a:r>
            <a:r>
              <a:rPr lang="ru-RU" sz="2200" dirty="0"/>
              <a:t> до </a:t>
            </a:r>
            <a:r>
              <a:rPr lang="ru-RU" sz="2200" dirty="0" err="1"/>
              <a:t>проєкту</a:t>
            </a:r>
            <a:r>
              <a:rPr lang="ru-RU" sz="2200" dirty="0"/>
              <a:t> </a:t>
            </a:r>
            <a:r>
              <a:rPr lang="ru-RU" sz="2200" dirty="0" smtClean="0"/>
              <a:t>модуль </a:t>
            </a:r>
            <a:r>
              <a:rPr lang="ru-RU" sz="2200" b="1" dirty="0" err="1" smtClean="0">
                <a:solidFill>
                  <a:srgbClr val="00B0F0"/>
                </a:solidFill>
              </a:rPr>
              <a:t>tkinter.messagebox</a:t>
            </a:r>
            <a:r>
              <a:rPr lang="ru-RU" sz="2200" b="1" dirty="0" smtClean="0"/>
              <a:t> </a:t>
            </a:r>
            <a:r>
              <a:rPr lang="ru-RU" sz="2200" dirty="0"/>
              <a:t>і </a:t>
            </a:r>
            <a:r>
              <a:rPr lang="ru-RU" sz="2200" dirty="0" err="1"/>
              <a:t>використати</a:t>
            </a:r>
            <a:r>
              <a:rPr lang="ru-RU" sz="2200" dirty="0"/>
              <a:t> команду </a:t>
            </a:r>
            <a:r>
              <a:rPr lang="ru-RU" sz="2200" dirty="0" err="1"/>
              <a:t>відповідно</a:t>
            </a:r>
            <a:r>
              <a:rPr lang="ru-RU" sz="2200" dirty="0"/>
              <a:t> до </a:t>
            </a:r>
            <a:r>
              <a:rPr lang="ru-RU" sz="2200" dirty="0" err="1"/>
              <a:t>призначення</a:t>
            </a:r>
            <a:r>
              <a:rPr lang="ru-RU" sz="2200" dirty="0"/>
              <a:t> </a:t>
            </a:r>
            <a:r>
              <a:rPr lang="ru-RU" sz="2200" dirty="0" err="1"/>
              <a:t>вікна</a:t>
            </a:r>
            <a:r>
              <a:rPr lang="ru-RU" sz="2200" dirty="0"/>
              <a:t>.</a:t>
            </a:r>
          </a:p>
          <a:p>
            <a:pPr marL="0" indent="0">
              <a:buNone/>
            </a:pPr>
            <a:endParaRPr lang="ru-RU" sz="2200" dirty="0" smtClean="0"/>
          </a:p>
          <a:p>
            <a:pPr marL="0" indent="0">
              <a:buNone/>
            </a:pPr>
            <a:r>
              <a:rPr lang="ru-RU" sz="2200" dirty="0" err="1" smtClean="0"/>
              <a:t>Наприклад</a:t>
            </a:r>
            <a:r>
              <a:rPr lang="ru-RU" sz="2200" dirty="0"/>
              <a:t>, </a:t>
            </a:r>
            <a:r>
              <a:rPr lang="ru-RU" sz="2200" dirty="0" err="1"/>
              <a:t>потрібно</a:t>
            </a:r>
            <a:r>
              <a:rPr lang="ru-RU" sz="2200" dirty="0"/>
              <a:t> </a:t>
            </a:r>
            <a:r>
              <a:rPr lang="ru-RU" sz="2200" dirty="0" err="1"/>
              <a:t>під</a:t>
            </a:r>
            <a:r>
              <a:rPr lang="ru-RU" sz="2200" dirty="0"/>
              <a:t> час </a:t>
            </a:r>
            <a:r>
              <a:rPr lang="ru-RU" sz="2200" dirty="0" err="1" smtClean="0"/>
              <a:t>натискання</a:t>
            </a:r>
            <a:r>
              <a:rPr lang="ru-RU" sz="2200" dirty="0" smtClean="0"/>
              <a:t> будь-</a:t>
            </a:r>
            <a:r>
              <a:rPr lang="ru-RU" sz="2200" dirty="0" err="1" smtClean="0"/>
              <a:t>якої</a:t>
            </a:r>
            <a:r>
              <a:rPr lang="ru-RU" sz="2200" dirty="0" smtClean="0"/>
              <a:t> </a:t>
            </a:r>
            <a:r>
              <a:rPr lang="ru-RU" sz="2200" dirty="0" err="1" smtClean="0"/>
              <a:t>клавіші</a:t>
            </a:r>
            <a:r>
              <a:rPr lang="ru-RU" sz="2200" dirty="0" smtClean="0"/>
              <a:t> на </a:t>
            </a:r>
            <a:r>
              <a:rPr lang="ru-RU" sz="2200" dirty="0" err="1" smtClean="0"/>
              <a:t>клавіатурі</a:t>
            </a:r>
            <a:r>
              <a:rPr lang="ru-RU" sz="2200" dirty="0" smtClean="0"/>
              <a:t> </a:t>
            </a:r>
            <a:r>
              <a:rPr lang="ru-RU" sz="2200" dirty="0" err="1" smtClean="0"/>
              <a:t>відкрити</a:t>
            </a:r>
            <a:r>
              <a:rPr lang="ru-RU" sz="2200" dirty="0" smtClean="0"/>
              <a:t> </a:t>
            </a:r>
            <a:r>
              <a:rPr lang="ru-RU" sz="2200" dirty="0" err="1"/>
              <a:t>вікно</a:t>
            </a:r>
            <a:r>
              <a:rPr lang="ru-RU" sz="2200" dirty="0"/>
              <a:t> </a:t>
            </a:r>
            <a:r>
              <a:rPr lang="ru-RU" sz="2200" dirty="0" err="1"/>
              <a:t>повідомлень</a:t>
            </a:r>
            <a:r>
              <a:rPr lang="ru-RU" sz="2200" dirty="0"/>
              <a:t> з текстом у рядку заголовка </a:t>
            </a:r>
            <a:r>
              <a:rPr lang="ru-RU" sz="2200" b="1" i="1" dirty="0" err="1">
                <a:solidFill>
                  <a:srgbClr val="00B0F0"/>
                </a:solidFill>
              </a:rPr>
              <a:t>Події</a:t>
            </a:r>
            <a:r>
              <a:rPr lang="ru-RU" sz="2200" i="1" dirty="0"/>
              <a:t> </a:t>
            </a:r>
            <a:r>
              <a:rPr lang="ru-RU" sz="2200" dirty="0"/>
              <a:t>та текстом </a:t>
            </a:r>
            <a:r>
              <a:rPr lang="ru-RU" sz="2200" dirty="0" err="1" smtClean="0"/>
              <a:t>повідомлення</a:t>
            </a:r>
            <a:r>
              <a:rPr lang="ru-RU" sz="2200" dirty="0" smtClean="0"/>
              <a:t> </a:t>
            </a:r>
            <a:r>
              <a:rPr lang="uk-UA" sz="2200" b="1" i="1" dirty="0" smtClean="0">
                <a:solidFill>
                  <a:srgbClr val="00B0F0"/>
                </a:solidFill>
              </a:rPr>
              <a:t>Я </a:t>
            </a:r>
            <a:r>
              <a:rPr lang="uk-UA" sz="2200" b="1" i="1" dirty="0">
                <a:solidFill>
                  <a:srgbClr val="00B0F0"/>
                </a:solidFill>
              </a:rPr>
              <a:t>використовую вікно повідомлень</a:t>
            </a:r>
            <a:r>
              <a:rPr lang="uk-UA" sz="2200" dirty="0" smtClean="0"/>
              <a:t>.</a:t>
            </a:r>
            <a:endParaRPr lang="en-US" sz="2200" dirty="0" smtClean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uk-UA" sz="22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7987" y="4119325"/>
            <a:ext cx="3049336" cy="25879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2666" y="4119324"/>
            <a:ext cx="1379333" cy="1195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3" y="6336792"/>
            <a:ext cx="295275" cy="425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40664" y="4297680"/>
            <a:ext cx="79095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from</a:t>
            </a:r>
            <a:r>
              <a:rPr lang="en-US" sz="2000" b="1" dirty="0"/>
              <a:t> </a:t>
            </a:r>
            <a:r>
              <a:rPr lang="en-US" sz="2000" b="1" dirty="0" err="1"/>
              <a:t>tkinter</a:t>
            </a:r>
            <a:r>
              <a:rPr lang="en-US" sz="2000" b="1" dirty="0"/>
              <a:t> </a:t>
            </a:r>
            <a:r>
              <a:rPr lang="en-US" sz="2000" b="1" dirty="0">
                <a:solidFill>
                  <a:srgbClr val="FF0000"/>
                </a:solidFill>
              </a:rPr>
              <a:t>import</a:t>
            </a:r>
            <a:r>
              <a:rPr lang="en-US" sz="2000" b="1" dirty="0"/>
              <a:t>*</a:t>
            </a:r>
          </a:p>
          <a:p>
            <a:r>
              <a:rPr lang="en-US" sz="2000" b="1" dirty="0">
                <a:solidFill>
                  <a:srgbClr val="FF0000"/>
                </a:solidFill>
              </a:rPr>
              <a:t>from </a:t>
            </a:r>
            <a:r>
              <a:rPr lang="en-US" sz="2000" b="1" dirty="0" err="1"/>
              <a:t>tkinter.messagebox</a:t>
            </a:r>
            <a:r>
              <a:rPr lang="en-US" sz="2000" b="1" dirty="0"/>
              <a:t> </a:t>
            </a:r>
            <a:r>
              <a:rPr lang="en-US" sz="2000" b="1" dirty="0">
                <a:solidFill>
                  <a:srgbClr val="FF0000"/>
                </a:solidFill>
              </a:rPr>
              <a:t>import</a:t>
            </a:r>
            <a:r>
              <a:rPr lang="en-US" sz="2000" b="1" dirty="0"/>
              <a:t>*</a:t>
            </a:r>
          </a:p>
          <a:p>
            <a:r>
              <a:rPr lang="en-US" sz="2000" b="1" dirty="0" err="1">
                <a:solidFill>
                  <a:srgbClr val="FF0000"/>
                </a:solidFill>
              </a:rPr>
              <a:t>def</a:t>
            </a:r>
            <a:r>
              <a:rPr lang="en-US" sz="2000" b="1" dirty="0"/>
              <a:t> </a:t>
            </a:r>
            <a:r>
              <a:rPr lang="en-US" sz="2000" b="1" dirty="0">
                <a:solidFill>
                  <a:srgbClr val="0070C0"/>
                </a:solidFill>
              </a:rPr>
              <a:t>keypress</a:t>
            </a:r>
            <a:r>
              <a:rPr lang="en-US" sz="2000" b="1" dirty="0"/>
              <a:t>(event):</a:t>
            </a:r>
          </a:p>
          <a:p>
            <a:r>
              <a:rPr lang="en-US" sz="2000" b="1" dirty="0"/>
              <a:t>    </a:t>
            </a:r>
            <a:r>
              <a:rPr lang="en-US" sz="2000" b="1" dirty="0" err="1"/>
              <a:t>showinfo</a:t>
            </a:r>
            <a:r>
              <a:rPr lang="en-US" sz="2000" b="1" dirty="0"/>
              <a:t>(</a:t>
            </a:r>
            <a:r>
              <a:rPr lang="en-US" sz="2000" b="1" dirty="0">
                <a:solidFill>
                  <a:srgbClr val="00B050"/>
                </a:solidFill>
              </a:rPr>
              <a:t>"</a:t>
            </a:r>
            <a:r>
              <a:rPr lang="uk-UA" sz="2000" b="1" dirty="0">
                <a:solidFill>
                  <a:srgbClr val="00B050"/>
                </a:solidFill>
              </a:rPr>
              <a:t>Події"</a:t>
            </a:r>
            <a:r>
              <a:rPr lang="uk-UA" sz="2000" b="1" dirty="0"/>
              <a:t>, </a:t>
            </a:r>
            <a:r>
              <a:rPr lang="uk-UA" sz="2000" b="1" dirty="0">
                <a:solidFill>
                  <a:srgbClr val="00B050"/>
                </a:solidFill>
              </a:rPr>
              <a:t>"Я використовую вікно повідомлення"</a:t>
            </a:r>
            <a:r>
              <a:rPr lang="uk-UA" sz="2000" b="1" dirty="0"/>
              <a:t>)</a:t>
            </a:r>
          </a:p>
          <a:p>
            <a:r>
              <a:rPr lang="en-US" sz="2000" b="1" dirty="0"/>
              <a:t>root=</a:t>
            </a:r>
            <a:r>
              <a:rPr lang="en-US" sz="2000" b="1" dirty="0" err="1"/>
              <a:t>Tk</a:t>
            </a:r>
            <a:r>
              <a:rPr lang="en-US" sz="2000" b="1" dirty="0"/>
              <a:t>()</a:t>
            </a:r>
          </a:p>
          <a:p>
            <a:r>
              <a:rPr lang="en-US" sz="2000" b="1" dirty="0" err="1"/>
              <a:t>root.bind</a:t>
            </a:r>
            <a:r>
              <a:rPr lang="en-US" sz="2000" b="1" dirty="0"/>
              <a:t>(</a:t>
            </a:r>
            <a:r>
              <a:rPr lang="en-US" sz="2000" b="1" dirty="0">
                <a:solidFill>
                  <a:srgbClr val="00B050"/>
                </a:solidFill>
              </a:rPr>
              <a:t>"&lt;</a:t>
            </a:r>
            <a:r>
              <a:rPr lang="en-US" sz="2000" b="1" dirty="0" err="1">
                <a:solidFill>
                  <a:srgbClr val="00B050"/>
                </a:solidFill>
              </a:rPr>
              <a:t>KeyPress</a:t>
            </a:r>
            <a:r>
              <a:rPr lang="en-US" sz="2000" b="1" dirty="0">
                <a:solidFill>
                  <a:srgbClr val="00B050"/>
                </a:solidFill>
              </a:rPr>
              <a:t>&gt;"</a:t>
            </a:r>
            <a:r>
              <a:rPr lang="en-US" sz="2000" b="1" dirty="0"/>
              <a:t>,keypress)</a:t>
            </a:r>
            <a:endParaRPr lang="uk-UA" sz="2000" b="1" dirty="0"/>
          </a:p>
        </p:txBody>
      </p:sp>
    </p:spTree>
    <p:extLst>
      <p:ext uri="{BB962C8B-B14F-4D97-AF65-F5344CB8AC3E}">
        <p14:creationId xmlns:p14="http://schemas.microsoft.com/office/powerpoint/2010/main" val="414941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Задача 5 с. 172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09600" y="1463041"/>
            <a:ext cx="11268456" cy="46631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 err="1"/>
              <a:t>Створіть</a:t>
            </a:r>
            <a:r>
              <a:rPr lang="ru-RU" sz="2000" dirty="0"/>
              <a:t> </a:t>
            </a:r>
            <a:r>
              <a:rPr lang="ru-RU" sz="2000" dirty="0" err="1"/>
              <a:t>проєкт</a:t>
            </a:r>
            <a:r>
              <a:rPr lang="ru-RU" sz="2000" dirty="0"/>
              <a:t>, у </a:t>
            </a:r>
            <a:r>
              <a:rPr lang="ru-RU" sz="2000" dirty="0" err="1"/>
              <a:t>якому</a:t>
            </a:r>
            <a:r>
              <a:rPr lang="ru-RU" sz="2000" dirty="0"/>
              <a:t> в </a:t>
            </a:r>
            <a:r>
              <a:rPr lang="ru-RU" sz="2000" dirty="0" err="1"/>
              <a:t>результаті</a:t>
            </a:r>
            <a:r>
              <a:rPr lang="ru-RU" sz="2000" dirty="0"/>
              <a:t> </a:t>
            </a:r>
            <a:r>
              <a:rPr lang="ru-RU" sz="2000" dirty="0" err="1"/>
              <a:t>настання</a:t>
            </a:r>
            <a:r>
              <a:rPr lang="ru-RU" sz="2000" dirty="0"/>
              <a:t> </a:t>
            </a:r>
            <a:r>
              <a:rPr lang="ru-RU" sz="2000" dirty="0" err="1"/>
              <a:t>події</a:t>
            </a:r>
            <a:r>
              <a:rPr lang="ru-RU" sz="2000" dirty="0"/>
              <a:t> </a:t>
            </a:r>
            <a:r>
              <a:rPr lang="ru-RU" sz="2000" b="1" dirty="0" err="1"/>
              <a:t>DblClick</a:t>
            </a:r>
            <a:r>
              <a:rPr lang="ru-RU" sz="2000" b="1" dirty="0"/>
              <a:t> </a:t>
            </a:r>
            <a:r>
              <a:rPr lang="ru-RU" sz="2000" dirty="0"/>
              <a:t>для </a:t>
            </a:r>
            <a:r>
              <a:rPr lang="ru-RU" sz="2000" dirty="0" err="1"/>
              <a:t>вікна</a:t>
            </a:r>
            <a:r>
              <a:rPr lang="ru-RU" sz="2000" dirty="0"/>
              <a:t> </a:t>
            </a:r>
            <a:r>
              <a:rPr lang="ru-RU" sz="2000" dirty="0" err="1" smtClean="0"/>
              <a:t>зміниться</a:t>
            </a:r>
            <a:r>
              <a:rPr lang="ru-RU" sz="2000" dirty="0"/>
              <a:t> </a:t>
            </a:r>
            <a:r>
              <a:rPr lang="ru-RU" sz="2000" dirty="0" err="1" smtClean="0"/>
              <a:t>колір</a:t>
            </a:r>
            <a:r>
              <a:rPr lang="ru-RU" sz="2000" dirty="0" smtClean="0"/>
              <a:t> </a:t>
            </a:r>
            <a:r>
              <a:rPr lang="ru-RU" sz="2000" dirty="0"/>
              <a:t>фону </a:t>
            </a:r>
            <a:r>
              <a:rPr lang="ru-RU" sz="2000" dirty="0" err="1"/>
              <a:t>вікна</a:t>
            </a:r>
            <a:r>
              <a:rPr lang="ru-RU" sz="2000" dirty="0"/>
              <a:t> на </a:t>
            </a:r>
            <a:r>
              <a:rPr lang="ru-RU" sz="2000" dirty="0" err="1"/>
              <a:t>вибраний</a:t>
            </a:r>
            <a:r>
              <a:rPr lang="ru-RU" sz="2000" dirty="0"/>
              <a:t> вами, текст заголовка на </a:t>
            </a:r>
            <a:r>
              <a:rPr lang="ru-RU" sz="2000" dirty="0" err="1"/>
              <a:t>вибраний</a:t>
            </a:r>
            <a:r>
              <a:rPr lang="ru-RU" sz="2000" dirty="0"/>
              <a:t> вами і </a:t>
            </a:r>
            <a:r>
              <a:rPr lang="ru-RU" sz="2000" dirty="0" err="1" smtClean="0"/>
              <a:t>збіль</a:t>
            </a:r>
            <a:r>
              <a:rPr lang="uk-UA" sz="2000" dirty="0" err="1" smtClean="0"/>
              <a:t>шиться</a:t>
            </a:r>
            <a:r>
              <a:rPr lang="uk-UA" sz="2000" dirty="0" smtClean="0"/>
              <a:t> </a:t>
            </a:r>
            <a:r>
              <a:rPr lang="uk-UA" sz="2000" dirty="0"/>
              <a:t>на 200 пікселів відступ верхньої межі вікна від верхньої межі екрана</a:t>
            </a:r>
            <a:r>
              <a:rPr lang="uk-UA" sz="2000" dirty="0" smtClean="0"/>
              <a:t>.</a:t>
            </a:r>
            <a:endParaRPr lang="en-US" sz="2000" dirty="0" smtClean="0"/>
          </a:p>
          <a:p>
            <a:pPr marL="0" indent="0">
              <a:buNone/>
            </a:pPr>
            <a:endParaRPr lang="en-US" sz="900" dirty="0"/>
          </a:p>
          <a:p>
            <a:pPr marL="0" indent="0">
              <a:buNone/>
            </a:pPr>
            <a:r>
              <a:rPr lang="en-US" sz="2000" b="1" dirty="0">
                <a:solidFill>
                  <a:srgbClr val="FF0000"/>
                </a:solidFill>
              </a:rPr>
              <a:t>from</a:t>
            </a:r>
            <a:r>
              <a:rPr lang="en-US" sz="2000" b="1" dirty="0"/>
              <a:t> </a:t>
            </a:r>
            <a:r>
              <a:rPr lang="en-US" sz="2000" b="1" dirty="0" err="1"/>
              <a:t>tkinter</a:t>
            </a:r>
            <a:r>
              <a:rPr lang="en-US" sz="2000" b="1" dirty="0"/>
              <a:t> </a:t>
            </a:r>
            <a:r>
              <a:rPr lang="en-US" sz="2000" b="1" dirty="0">
                <a:solidFill>
                  <a:srgbClr val="FF0000"/>
                </a:solidFill>
              </a:rPr>
              <a:t>import</a:t>
            </a:r>
            <a:r>
              <a:rPr lang="en-US" sz="2000" b="1" dirty="0"/>
              <a:t>*</a:t>
            </a:r>
          </a:p>
          <a:p>
            <a:pPr marL="0" indent="0">
              <a:buNone/>
            </a:pPr>
            <a:r>
              <a:rPr lang="en-US" sz="2000" b="1" dirty="0" err="1">
                <a:solidFill>
                  <a:srgbClr val="FF0000"/>
                </a:solidFill>
              </a:rPr>
              <a:t>def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0070C0"/>
                </a:solidFill>
              </a:rPr>
              <a:t>dblclick</a:t>
            </a:r>
            <a:r>
              <a:rPr lang="en-US" sz="2000" b="1" dirty="0"/>
              <a:t>(event):</a:t>
            </a:r>
          </a:p>
          <a:p>
            <a:pPr marL="0" indent="0">
              <a:buNone/>
            </a:pPr>
            <a:r>
              <a:rPr lang="en-US" sz="2000" b="1" dirty="0"/>
              <a:t>    root[</a:t>
            </a:r>
            <a:r>
              <a:rPr lang="en-US" sz="2000" b="1" dirty="0">
                <a:solidFill>
                  <a:srgbClr val="00B050"/>
                </a:solidFill>
              </a:rPr>
              <a:t>"</a:t>
            </a:r>
            <a:r>
              <a:rPr lang="en-US" sz="2000" b="1" dirty="0" err="1">
                <a:solidFill>
                  <a:srgbClr val="00B050"/>
                </a:solidFill>
              </a:rPr>
              <a:t>bg</a:t>
            </a:r>
            <a:r>
              <a:rPr lang="en-US" sz="2000" b="1" dirty="0">
                <a:solidFill>
                  <a:srgbClr val="00B050"/>
                </a:solidFill>
              </a:rPr>
              <a:t>"</a:t>
            </a:r>
            <a:r>
              <a:rPr lang="en-US" sz="2000" b="1" dirty="0"/>
              <a:t>]=</a:t>
            </a:r>
            <a:r>
              <a:rPr lang="en-US" sz="2000" b="1" dirty="0">
                <a:solidFill>
                  <a:srgbClr val="00B050"/>
                </a:solidFill>
              </a:rPr>
              <a:t>"fuchsia"</a:t>
            </a:r>
          </a:p>
          <a:p>
            <a:pPr marL="0" indent="0">
              <a:buNone/>
            </a:pPr>
            <a:r>
              <a:rPr lang="en-US" sz="2000" b="1" dirty="0"/>
              <a:t>    </a:t>
            </a:r>
            <a:r>
              <a:rPr lang="en-US" sz="2000" b="1" dirty="0" err="1"/>
              <a:t>root.title</a:t>
            </a:r>
            <a:r>
              <a:rPr lang="en-US" sz="2000" b="1" dirty="0"/>
              <a:t>(</a:t>
            </a:r>
            <a:r>
              <a:rPr lang="en-US" sz="2000" b="1" dirty="0">
                <a:solidFill>
                  <a:srgbClr val="00B050"/>
                </a:solidFill>
              </a:rPr>
              <a:t>"Freedom"</a:t>
            </a:r>
            <a:r>
              <a:rPr lang="en-US" sz="2000" b="1" dirty="0"/>
              <a:t>)</a:t>
            </a:r>
          </a:p>
          <a:p>
            <a:pPr marL="0" indent="0">
              <a:buNone/>
            </a:pPr>
            <a:r>
              <a:rPr lang="en-US" sz="2000" b="1" dirty="0"/>
              <a:t>    a=</a:t>
            </a:r>
            <a:r>
              <a:rPr lang="en-US" sz="2000" b="1" dirty="0" err="1"/>
              <a:t>root.winfo_y</a:t>
            </a:r>
            <a:r>
              <a:rPr lang="en-US" sz="2000" b="1" dirty="0"/>
              <a:t>()+200</a:t>
            </a:r>
          </a:p>
          <a:p>
            <a:pPr marL="0" indent="0">
              <a:buNone/>
            </a:pPr>
            <a:r>
              <a:rPr lang="en-US" sz="2000" b="1" dirty="0"/>
              <a:t>    b=</a:t>
            </a:r>
            <a:r>
              <a:rPr lang="en-US" sz="2000" b="1" dirty="0" err="1"/>
              <a:t>root.winfo_x</a:t>
            </a:r>
            <a:r>
              <a:rPr lang="en-US" sz="2000" b="1" dirty="0"/>
              <a:t>()</a:t>
            </a:r>
          </a:p>
          <a:p>
            <a:pPr marL="0" indent="0">
              <a:buNone/>
            </a:pPr>
            <a:r>
              <a:rPr lang="en-US" sz="2000" b="1" dirty="0"/>
              <a:t>    c=</a:t>
            </a:r>
            <a:r>
              <a:rPr lang="en-US" sz="2000" b="1" dirty="0" err="1"/>
              <a:t>root.winfo_width</a:t>
            </a:r>
            <a:r>
              <a:rPr lang="en-US" sz="2000" b="1" dirty="0"/>
              <a:t>()</a:t>
            </a:r>
          </a:p>
          <a:p>
            <a:pPr marL="0" indent="0">
              <a:buNone/>
            </a:pPr>
            <a:r>
              <a:rPr lang="en-US" sz="2000" b="1" dirty="0"/>
              <a:t>    d=</a:t>
            </a:r>
            <a:r>
              <a:rPr lang="en-US" sz="2000" b="1" dirty="0" err="1"/>
              <a:t>root.winfo_height</a:t>
            </a:r>
            <a:r>
              <a:rPr lang="en-US" sz="2000" b="1" dirty="0"/>
              <a:t>()</a:t>
            </a:r>
          </a:p>
          <a:p>
            <a:pPr marL="0" indent="0">
              <a:buNone/>
            </a:pPr>
            <a:r>
              <a:rPr lang="en-US" sz="2000" b="1" dirty="0"/>
              <a:t>    </a:t>
            </a:r>
            <a:r>
              <a:rPr lang="en-US" sz="2000" b="1" dirty="0" err="1"/>
              <a:t>root.geometry</a:t>
            </a:r>
            <a:r>
              <a:rPr lang="en-US" sz="2000" b="1" dirty="0"/>
              <a:t>(</a:t>
            </a:r>
            <a:r>
              <a:rPr lang="en-US" sz="2000" b="1" dirty="0">
                <a:solidFill>
                  <a:srgbClr val="00B050"/>
                </a:solidFill>
              </a:rPr>
              <a:t>"{}x{}+{}+{}"</a:t>
            </a:r>
            <a:r>
              <a:rPr lang="en-US" sz="2000" b="1" dirty="0"/>
              <a:t>.format(</a:t>
            </a:r>
            <a:r>
              <a:rPr lang="en-US" sz="2000" b="1" dirty="0" err="1"/>
              <a:t>c,d,b,a</a:t>
            </a:r>
            <a:r>
              <a:rPr lang="en-US" sz="2000" b="1" dirty="0"/>
              <a:t>))</a:t>
            </a:r>
          </a:p>
          <a:p>
            <a:pPr marL="0" indent="0">
              <a:buNone/>
            </a:pPr>
            <a:r>
              <a:rPr lang="en-US" sz="2000" b="1" dirty="0"/>
              <a:t>root=</a:t>
            </a:r>
            <a:r>
              <a:rPr lang="en-US" sz="2000" b="1" dirty="0" err="1"/>
              <a:t>Tk</a:t>
            </a:r>
            <a:r>
              <a:rPr lang="en-US" sz="2000" b="1" dirty="0"/>
              <a:t>()</a:t>
            </a:r>
          </a:p>
          <a:p>
            <a:pPr marL="0" indent="0">
              <a:buNone/>
            </a:pPr>
            <a:r>
              <a:rPr lang="en-US" sz="2000" b="1" dirty="0" err="1"/>
              <a:t>root.bind</a:t>
            </a:r>
            <a:r>
              <a:rPr lang="en-US" sz="2000" b="1" dirty="0"/>
              <a:t>(</a:t>
            </a:r>
            <a:r>
              <a:rPr lang="en-US" sz="2000" b="1" dirty="0">
                <a:solidFill>
                  <a:srgbClr val="00B050"/>
                </a:solidFill>
              </a:rPr>
              <a:t>"&lt;Double-1&gt;"</a:t>
            </a:r>
            <a:r>
              <a:rPr lang="en-US" sz="2000" b="1" dirty="0"/>
              <a:t>,</a:t>
            </a:r>
            <a:r>
              <a:rPr lang="en-US" sz="2000" b="1" dirty="0" err="1"/>
              <a:t>dblclick</a:t>
            </a:r>
            <a:r>
              <a:rPr lang="en-US" sz="2000" b="1" dirty="0"/>
              <a:t>)</a:t>
            </a:r>
            <a:endParaRPr lang="uk-UA" sz="2000" b="1" dirty="0"/>
          </a:p>
        </p:txBody>
      </p:sp>
    </p:spTree>
    <p:extLst>
      <p:ext uri="{BB962C8B-B14F-4D97-AF65-F5344CB8AC3E}">
        <p14:creationId xmlns:p14="http://schemas.microsoft.com/office/powerpoint/2010/main" val="1110414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Задача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09600" y="1453895"/>
            <a:ext cx="10972800" cy="48006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err="1"/>
              <a:t>Створіть</a:t>
            </a:r>
            <a:r>
              <a:rPr lang="ru-RU" sz="2000" dirty="0"/>
              <a:t> </a:t>
            </a:r>
            <a:r>
              <a:rPr lang="ru-RU" sz="2000" dirty="0" err="1"/>
              <a:t>проєкт</a:t>
            </a:r>
            <a:r>
              <a:rPr lang="ru-RU" sz="2000" dirty="0"/>
              <a:t>, у </a:t>
            </a:r>
            <a:r>
              <a:rPr lang="ru-RU" sz="2000" dirty="0" err="1"/>
              <a:t>якому</a:t>
            </a:r>
            <a:r>
              <a:rPr lang="ru-RU" sz="2000" dirty="0"/>
              <a:t> в </a:t>
            </a:r>
            <a:r>
              <a:rPr lang="ru-RU" sz="2000" dirty="0" err="1"/>
              <a:t>результаті</a:t>
            </a:r>
            <a:r>
              <a:rPr lang="ru-RU" sz="2000" dirty="0"/>
              <a:t> </a:t>
            </a:r>
            <a:r>
              <a:rPr lang="ru-RU" sz="2000" dirty="0" err="1"/>
              <a:t>настання</a:t>
            </a:r>
            <a:r>
              <a:rPr lang="ru-RU" sz="2000" dirty="0"/>
              <a:t> </a:t>
            </a:r>
            <a:r>
              <a:rPr lang="ru-RU" sz="2000" dirty="0" err="1"/>
              <a:t>події</a:t>
            </a:r>
            <a:r>
              <a:rPr lang="ru-RU" sz="2000" dirty="0"/>
              <a:t> </a:t>
            </a:r>
            <a:r>
              <a:rPr lang="ru-RU" sz="2000" b="1" dirty="0" smtClean="0"/>
              <a:t>C</a:t>
            </a:r>
            <a:r>
              <a:rPr lang="en-US" sz="2000" b="1" dirty="0" smtClean="0"/>
              <a:t>lick</a:t>
            </a:r>
            <a:r>
              <a:rPr lang="ru-RU" sz="2000" dirty="0" smtClean="0"/>
              <a:t> </a:t>
            </a:r>
            <a:r>
              <a:rPr lang="ru-RU" sz="2000" dirty="0" err="1" smtClean="0"/>
              <a:t>зміняться</a:t>
            </a:r>
            <a:r>
              <a:rPr lang="ru-RU" sz="2000" dirty="0" smtClean="0"/>
              <a:t> </a:t>
            </a:r>
            <a:r>
              <a:rPr lang="ru-RU" sz="2000" dirty="0" err="1"/>
              <a:t>розміри</a:t>
            </a:r>
            <a:r>
              <a:rPr lang="ru-RU" sz="2000" dirty="0"/>
              <a:t> </a:t>
            </a:r>
            <a:r>
              <a:rPr lang="ru-RU" sz="2000" dirty="0" err="1"/>
              <a:t>вікна</a:t>
            </a:r>
            <a:r>
              <a:rPr lang="ru-RU" sz="2000" dirty="0"/>
              <a:t>, </a:t>
            </a:r>
            <a:r>
              <a:rPr lang="ru-RU" sz="2000" dirty="0" err="1"/>
              <a:t>колір</a:t>
            </a:r>
            <a:r>
              <a:rPr lang="ru-RU" sz="2000" dirty="0"/>
              <a:t> фону і </a:t>
            </a:r>
            <a:r>
              <a:rPr lang="ru-RU" sz="2000" dirty="0" smtClean="0"/>
              <a:t>з</a:t>
            </a:r>
            <a:r>
              <a:rPr lang="uk-UA" sz="2000" dirty="0" err="1" smtClean="0"/>
              <a:t>більшиться</a:t>
            </a:r>
            <a:r>
              <a:rPr lang="ru-RU" sz="2000" dirty="0" smtClean="0"/>
              <a:t> </a:t>
            </a:r>
            <a:r>
              <a:rPr lang="ru-RU" sz="2000" dirty="0"/>
              <a:t>на </a:t>
            </a:r>
            <a:r>
              <a:rPr lang="ru-RU" sz="2000" dirty="0" smtClean="0"/>
              <a:t>100 </a:t>
            </a:r>
            <a:r>
              <a:rPr lang="ru-RU" sz="2000" dirty="0" err="1"/>
              <a:t>пікселів</a:t>
            </a:r>
            <a:r>
              <a:rPr lang="ru-RU" sz="2000" dirty="0"/>
              <a:t> </a:t>
            </a:r>
            <a:r>
              <a:rPr lang="ru-RU" sz="2000" dirty="0" err="1"/>
              <a:t>відступ</a:t>
            </a:r>
            <a:r>
              <a:rPr lang="ru-RU" sz="2000" dirty="0"/>
              <a:t> </a:t>
            </a:r>
            <a:r>
              <a:rPr lang="ru-RU" sz="2000" dirty="0" err="1" smtClean="0"/>
              <a:t>його</a:t>
            </a:r>
            <a:r>
              <a:rPr lang="ru-RU" sz="2000" dirty="0"/>
              <a:t> </a:t>
            </a:r>
            <a:r>
              <a:rPr lang="uk-UA" sz="2000" dirty="0" smtClean="0"/>
              <a:t>лівої </a:t>
            </a:r>
            <a:r>
              <a:rPr lang="uk-UA" sz="2000" dirty="0"/>
              <a:t>межі від лівої межі екрана</a:t>
            </a:r>
            <a:r>
              <a:rPr lang="uk-UA" sz="2000" dirty="0" smtClean="0"/>
              <a:t>.</a:t>
            </a:r>
          </a:p>
          <a:p>
            <a:pPr marL="0" indent="0">
              <a:buNone/>
            </a:pPr>
            <a:endParaRPr lang="uk-UA" sz="2000" dirty="0"/>
          </a:p>
          <a:p>
            <a:pPr marL="0" indent="0">
              <a:buNone/>
            </a:pPr>
            <a:r>
              <a:rPr lang="en-US" sz="2000" b="1" dirty="0">
                <a:solidFill>
                  <a:srgbClr val="FF0000"/>
                </a:solidFill>
              </a:rPr>
              <a:t>from</a:t>
            </a:r>
            <a:r>
              <a:rPr lang="en-US" sz="2000" b="1" dirty="0"/>
              <a:t> </a:t>
            </a:r>
            <a:r>
              <a:rPr lang="en-US" sz="2000" b="1" dirty="0" err="1"/>
              <a:t>tkinter</a:t>
            </a:r>
            <a:r>
              <a:rPr lang="en-US" sz="2000" b="1" dirty="0"/>
              <a:t> </a:t>
            </a:r>
            <a:r>
              <a:rPr lang="en-US" sz="2000" b="1" dirty="0">
                <a:solidFill>
                  <a:srgbClr val="FF0000"/>
                </a:solidFill>
              </a:rPr>
              <a:t>import</a:t>
            </a:r>
            <a:r>
              <a:rPr lang="en-US" sz="2000" b="1" dirty="0"/>
              <a:t>*</a:t>
            </a:r>
          </a:p>
          <a:p>
            <a:pPr marL="0" indent="0">
              <a:buNone/>
            </a:pPr>
            <a:r>
              <a:rPr lang="en-US" sz="2000" b="1" dirty="0" err="1">
                <a:solidFill>
                  <a:srgbClr val="FF0000"/>
                </a:solidFill>
              </a:rPr>
              <a:t>def</a:t>
            </a:r>
            <a:r>
              <a:rPr lang="en-US" sz="2000" b="1" dirty="0"/>
              <a:t> </a:t>
            </a:r>
            <a:r>
              <a:rPr lang="en-US" sz="2000" b="1" dirty="0">
                <a:solidFill>
                  <a:srgbClr val="0070C0"/>
                </a:solidFill>
              </a:rPr>
              <a:t>click</a:t>
            </a:r>
            <a:r>
              <a:rPr lang="en-US" sz="2000" b="1" dirty="0"/>
              <a:t>(event):</a:t>
            </a:r>
          </a:p>
          <a:p>
            <a:pPr marL="0" indent="0">
              <a:buNone/>
            </a:pPr>
            <a:r>
              <a:rPr lang="en-US" sz="2000" b="1" dirty="0"/>
              <a:t>    root[</a:t>
            </a:r>
            <a:r>
              <a:rPr lang="en-US" sz="2000" b="1" dirty="0">
                <a:solidFill>
                  <a:srgbClr val="00B050"/>
                </a:solidFill>
              </a:rPr>
              <a:t>"</a:t>
            </a:r>
            <a:r>
              <a:rPr lang="en-US" sz="2000" b="1" dirty="0" err="1">
                <a:solidFill>
                  <a:srgbClr val="00B050"/>
                </a:solidFill>
              </a:rPr>
              <a:t>bg</a:t>
            </a:r>
            <a:r>
              <a:rPr lang="en-US" sz="2000" b="1" dirty="0">
                <a:solidFill>
                  <a:srgbClr val="00B050"/>
                </a:solidFill>
              </a:rPr>
              <a:t>"</a:t>
            </a:r>
            <a:r>
              <a:rPr lang="en-US" sz="2000" b="1" dirty="0"/>
              <a:t>]=</a:t>
            </a:r>
            <a:r>
              <a:rPr lang="en-US" sz="2000" b="1" dirty="0">
                <a:solidFill>
                  <a:srgbClr val="00B050"/>
                </a:solidFill>
              </a:rPr>
              <a:t>"fuchsia"</a:t>
            </a:r>
          </a:p>
          <a:p>
            <a:pPr marL="0" indent="0">
              <a:buNone/>
            </a:pPr>
            <a:r>
              <a:rPr lang="en-US" sz="2000" b="1" dirty="0"/>
              <a:t>    a=</a:t>
            </a:r>
            <a:r>
              <a:rPr lang="en-US" sz="2000" b="1" dirty="0" err="1"/>
              <a:t>root.winfo_y</a:t>
            </a:r>
            <a:r>
              <a:rPr lang="en-US" sz="2000" b="1" dirty="0"/>
              <a:t>()</a:t>
            </a:r>
          </a:p>
          <a:p>
            <a:pPr marL="0" indent="0">
              <a:buNone/>
            </a:pPr>
            <a:r>
              <a:rPr lang="en-US" sz="2000" b="1" dirty="0"/>
              <a:t>    b=</a:t>
            </a:r>
            <a:r>
              <a:rPr lang="en-US" sz="2000" b="1" dirty="0" err="1"/>
              <a:t>root.winfo_x</a:t>
            </a:r>
            <a:r>
              <a:rPr lang="en-US" sz="2000" b="1" dirty="0"/>
              <a:t>()+100</a:t>
            </a:r>
          </a:p>
          <a:p>
            <a:pPr marL="0" indent="0">
              <a:buNone/>
            </a:pPr>
            <a:r>
              <a:rPr lang="en-US" sz="2000" b="1" dirty="0"/>
              <a:t>    c=</a:t>
            </a:r>
            <a:r>
              <a:rPr lang="en-US" sz="2000" b="1" dirty="0" err="1"/>
              <a:t>root.winfo_width</a:t>
            </a:r>
            <a:r>
              <a:rPr lang="en-US" sz="2000" b="1" dirty="0"/>
              <a:t>()+250</a:t>
            </a:r>
          </a:p>
          <a:p>
            <a:pPr marL="0" indent="0">
              <a:buNone/>
            </a:pPr>
            <a:r>
              <a:rPr lang="en-US" sz="2000" b="1" dirty="0"/>
              <a:t>    d=</a:t>
            </a:r>
            <a:r>
              <a:rPr lang="en-US" sz="2000" b="1" dirty="0" err="1"/>
              <a:t>root.winfo_height</a:t>
            </a:r>
            <a:r>
              <a:rPr lang="en-US" sz="2000" b="1" dirty="0"/>
              <a:t>()+150</a:t>
            </a:r>
          </a:p>
          <a:p>
            <a:pPr marL="0" indent="0">
              <a:buNone/>
            </a:pPr>
            <a:r>
              <a:rPr lang="en-US" sz="2000" b="1" dirty="0"/>
              <a:t>    </a:t>
            </a:r>
            <a:r>
              <a:rPr lang="en-US" sz="2000" b="1" dirty="0" err="1"/>
              <a:t>root.geometry</a:t>
            </a:r>
            <a:r>
              <a:rPr lang="en-US" sz="2000" b="1" dirty="0"/>
              <a:t>(</a:t>
            </a:r>
            <a:r>
              <a:rPr lang="en-US" sz="2000" b="1" dirty="0">
                <a:solidFill>
                  <a:srgbClr val="00B050"/>
                </a:solidFill>
              </a:rPr>
              <a:t>"{}x{}+{}+{}"</a:t>
            </a:r>
            <a:r>
              <a:rPr lang="en-US" sz="2000" b="1" dirty="0"/>
              <a:t>.format(</a:t>
            </a:r>
            <a:r>
              <a:rPr lang="en-US" sz="2000" b="1" dirty="0" err="1"/>
              <a:t>c,d,b,a</a:t>
            </a:r>
            <a:r>
              <a:rPr lang="en-US" sz="2000" b="1" dirty="0"/>
              <a:t>))</a:t>
            </a:r>
          </a:p>
          <a:p>
            <a:pPr marL="0" indent="0">
              <a:buNone/>
            </a:pPr>
            <a:r>
              <a:rPr lang="en-US" sz="2000" b="1" dirty="0"/>
              <a:t>root=</a:t>
            </a:r>
            <a:r>
              <a:rPr lang="en-US" sz="2000" b="1" dirty="0" err="1"/>
              <a:t>Tk</a:t>
            </a:r>
            <a:r>
              <a:rPr lang="en-US" sz="2000" b="1" dirty="0"/>
              <a:t>()</a:t>
            </a:r>
          </a:p>
          <a:p>
            <a:pPr marL="0" indent="0">
              <a:buNone/>
            </a:pPr>
            <a:r>
              <a:rPr lang="en-US" sz="2000" b="1" dirty="0" err="1"/>
              <a:t>root.bind</a:t>
            </a:r>
            <a:r>
              <a:rPr lang="en-US" sz="2000" b="1" dirty="0"/>
              <a:t>(</a:t>
            </a:r>
            <a:r>
              <a:rPr lang="en-US" sz="2000" b="1" dirty="0">
                <a:solidFill>
                  <a:srgbClr val="00B050"/>
                </a:solidFill>
              </a:rPr>
              <a:t>"&lt;1&gt;"</a:t>
            </a:r>
            <a:r>
              <a:rPr lang="en-US" sz="2000" b="1" dirty="0"/>
              <a:t>,click</a:t>
            </a:r>
            <a:r>
              <a:rPr lang="en-US" sz="2000" b="1" dirty="0" smtClean="0"/>
              <a:t>)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6436178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340</TotalTime>
  <Words>358</Words>
  <Application>Microsoft Office PowerPoint</Application>
  <PresentationFormat>Довільний</PresentationFormat>
  <Paragraphs>45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6" baseType="lpstr">
      <vt:lpstr>Тема Office</vt:lpstr>
      <vt:lpstr>Вікно повідомлення</vt:lpstr>
      <vt:lpstr>Вікно повідомлень</vt:lpstr>
      <vt:lpstr>Вікно повідомлень</vt:lpstr>
      <vt:lpstr>Задача 5 с. 172</vt:lpstr>
      <vt:lpstr>Задача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</dc:title>
  <dc:creator>Phoenix</dc:creator>
  <cp:lastModifiedBy>Phoenix</cp:lastModifiedBy>
  <cp:revision>190</cp:revision>
  <dcterms:created xsi:type="dcterms:W3CDTF">2023-01-19T11:00:43Z</dcterms:created>
  <dcterms:modified xsi:type="dcterms:W3CDTF">2023-02-01T17:43:12Z</dcterms:modified>
</cp:coreProperties>
</file>