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9" r:id="rId5"/>
    <p:sldId id="270" r:id="rId6"/>
    <p:sldId id="291" r:id="rId7"/>
    <p:sldId id="268" r:id="rId8"/>
    <p:sldId id="285" r:id="rId9"/>
    <p:sldId id="273" r:id="rId10"/>
    <p:sldId id="274" r:id="rId11"/>
    <p:sldId id="275" r:id="rId12"/>
    <p:sldId id="276" r:id="rId13"/>
    <p:sldId id="271" r:id="rId14"/>
    <p:sldId id="272" r:id="rId15"/>
    <p:sldId id="287" r:id="rId16"/>
    <p:sldId id="288" r:id="rId17"/>
    <p:sldId id="263" r:id="rId18"/>
    <p:sldId id="264" r:id="rId19"/>
    <p:sldId id="293" r:id="rId20"/>
    <p:sldId id="265" r:id="rId21"/>
    <p:sldId id="266" r:id="rId22"/>
    <p:sldId id="267" r:id="rId23"/>
    <p:sldId id="290" r:id="rId24"/>
    <p:sldId id="279" r:id="rId25"/>
    <p:sldId id="280" r:id="rId26"/>
    <p:sldId id="281" r:id="rId27"/>
    <p:sldId id="278" r:id="rId28"/>
    <p:sldId id="292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95245D-CF30-44A5-BCCD-44B198E82393}">
          <p14:sldIdLst>
            <p14:sldId id="256"/>
            <p14:sldId id="257"/>
            <p14:sldId id="259"/>
            <p14:sldId id="269"/>
            <p14:sldId id="270"/>
            <p14:sldId id="291"/>
            <p14:sldId id="268"/>
            <p14:sldId id="285"/>
            <p14:sldId id="273"/>
            <p14:sldId id="274"/>
            <p14:sldId id="275"/>
            <p14:sldId id="276"/>
            <p14:sldId id="271"/>
            <p14:sldId id="272"/>
            <p14:sldId id="287"/>
            <p14:sldId id="288"/>
            <p14:sldId id="263"/>
            <p14:sldId id="264"/>
            <p14:sldId id="293"/>
            <p14:sldId id="265"/>
            <p14:sldId id="266"/>
            <p14:sldId id="267"/>
            <p14:sldId id="290"/>
            <p14:sldId id="279"/>
            <p14:sldId id="280"/>
            <p14:sldId id="281"/>
            <p14:sldId id="278"/>
            <p14:sldId id="292"/>
            <p14:sldId id="289"/>
          </p14:sldIdLst>
        </p14:section>
        <p14:section name="Раздел без заголовка" id="{E96AC0BE-5EB3-4A53-A546-5169183C0E7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3" autoAdjust="0"/>
    <p:restoredTop sz="86323" autoAdjust="0"/>
  </p:normalViewPr>
  <p:slideViewPr>
    <p:cSldViewPr>
      <p:cViewPr varScale="1">
        <p:scale>
          <a:sx n="85" d="100"/>
          <a:sy n="85" d="100"/>
        </p:scale>
        <p:origin x="134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icket.cyberpolice.gov.ua/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z2tD0Ug6_w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ittZO6RjBok?feature=oembed" TargetMode="Externa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internetcentre.org/?p=6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day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socialnimereg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нь безпечного Інтернету – ДПТНЗ «Професійний аграрний ліцей» м. Кобеляки">
            <a:extLst>
              <a:ext uri="{FF2B5EF4-FFF2-40B4-BE49-F238E27FC236}">
                <a16:creationId xmlns:a16="http://schemas.microsoft.com/office/drawing/2014/main" id="{BDA40D8B-FB32-9DA8-B599-2C238571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2" y="10598"/>
            <a:ext cx="9133938" cy="683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День безпечного Інтернету – #ЦЕНТР КРАЩОГО ІНТЕРНЕТУ">
            <a:extLst>
              <a:ext uri="{FF2B5EF4-FFF2-40B4-BE49-F238E27FC236}">
                <a16:creationId xmlns:a16="http://schemas.microsoft.com/office/drawing/2014/main" id="{EE272A9D-A443-EB75-CDAB-65C067D7A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912" y="0"/>
            <a:ext cx="436421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0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8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Негативний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мереж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2000" dirty="0"/>
              <a:t>1. </a:t>
            </a:r>
            <a:r>
              <a:rPr lang="ru-RU" sz="2000" dirty="0"/>
              <a:t>З одного боку,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є </a:t>
            </a:r>
            <a:r>
              <a:rPr lang="ru-RU" sz="2000" dirty="0" err="1"/>
              <a:t>безцінним</a:t>
            </a:r>
            <a:r>
              <a:rPr lang="ru-RU" sz="2000" dirty="0"/>
              <a:t> </a:t>
            </a:r>
            <a:r>
              <a:rPr lang="ru-RU" sz="2000" dirty="0" err="1"/>
              <a:t>винаходом</a:t>
            </a:r>
            <a:r>
              <a:rPr lang="ru-RU" sz="2000" dirty="0"/>
              <a:t>. Але ставши </a:t>
            </a:r>
            <a:r>
              <a:rPr lang="ru-RU" sz="2000" dirty="0" err="1"/>
              <a:t>прогресом</a:t>
            </a:r>
            <a:r>
              <a:rPr lang="ru-RU" sz="2000" dirty="0"/>
              <a:t> для </a:t>
            </a:r>
            <a:r>
              <a:rPr lang="ru-RU" sz="2000" dirty="0" err="1"/>
              <a:t>людства</a:t>
            </a:r>
            <a:r>
              <a:rPr lang="ru-RU" sz="2000" dirty="0"/>
              <a:t>, вони </a:t>
            </a:r>
            <a:r>
              <a:rPr lang="ru-RU" sz="2000" dirty="0" err="1"/>
              <a:t>стають</a:t>
            </a:r>
            <a:r>
              <a:rPr lang="ru-RU" sz="2000" dirty="0"/>
              <a:t> </a:t>
            </a:r>
            <a:r>
              <a:rPr lang="ru-RU" sz="2000" dirty="0" err="1"/>
              <a:t>регресом</a:t>
            </a:r>
            <a:r>
              <a:rPr lang="ru-RU" sz="2000" dirty="0"/>
              <a:t> для </a:t>
            </a:r>
            <a:r>
              <a:rPr lang="ru-RU" sz="2000" dirty="0" err="1"/>
              <a:t>кожної</a:t>
            </a:r>
            <a:r>
              <a:rPr lang="ru-RU" sz="2000" dirty="0"/>
              <a:t> </a:t>
            </a:r>
            <a:r>
              <a:rPr lang="ru-RU" sz="2000" dirty="0" err="1"/>
              <a:t>окремої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. </a:t>
            </a:r>
            <a:r>
              <a:rPr lang="ru-RU" sz="2000" dirty="0" err="1"/>
              <a:t>Проживаючи</a:t>
            </a:r>
            <a:r>
              <a:rPr lang="ru-RU" sz="2000" dirty="0"/>
              <a:t> в одному </a:t>
            </a:r>
            <a:r>
              <a:rPr lang="ru-RU" sz="2000" dirty="0" err="1"/>
              <a:t>місті</a:t>
            </a:r>
            <a:r>
              <a:rPr lang="ru-RU" sz="2000" dirty="0"/>
              <a:t> ми </a:t>
            </a:r>
            <a:r>
              <a:rPr lang="ru-RU" sz="2000" dirty="0" err="1"/>
              <a:t>місяцями</a:t>
            </a:r>
            <a:r>
              <a:rPr lang="ru-RU" sz="2000" dirty="0"/>
              <a:t> </a:t>
            </a:r>
            <a:r>
              <a:rPr lang="ru-RU" sz="2000" dirty="0" err="1"/>
              <a:t>можемо</a:t>
            </a:r>
            <a:r>
              <a:rPr lang="ru-RU" sz="2000" dirty="0"/>
              <a:t> не </a:t>
            </a:r>
            <a:r>
              <a:rPr lang="ru-RU" sz="2000" dirty="0" err="1"/>
              <a:t>бачити</a:t>
            </a:r>
            <a:r>
              <a:rPr lang="ru-RU" sz="2000" dirty="0"/>
              <a:t> </a:t>
            </a:r>
            <a:r>
              <a:rPr lang="ru-RU" sz="2000" dirty="0" err="1"/>
              <a:t>близьких</a:t>
            </a:r>
            <a:r>
              <a:rPr lang="ru-RU" sz="2000" dirty="0"/>
              <a:t>.</a:t>
            </a:r>
          </a:p>
          <a:p>
            <a:pPr algn="just"/>
            <a:r>
              <a:rPr lang="uk-UA" sz="2000" dirty="0"/>
              <a:t>2. </a:t>
            </a:r>
            <a:r>
              <a:rPr lang="ru-RU" sz="2000" dirty="0"/>
              <a:t>Але мало </a:t>
            </a:r>
            <a:r>
              <a:rPr lang="ru-RU" sz="2000" dirty="0" err="1"/>
              <a:t>хто</a:t>
            </a:r>
            <a:r>
              <a:rPr lang="ru-RU" sz="2000" dirty="0"/>
              <a:t> </a:t>
            </a:r>
            <a:r>
              <a:rPr lang="ru-RU" sz="2000" dirty="0" err="1"/>
              <a:t>замислюється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інформація</a:t>
            </a:r>
            <a:r>
              <a:rPr lang="ru-RU" sz="2000" dirty="0"/>
              <a:t> про себе </a:t>
            </a:r>
            <a:r>
              <a:rPr lang="ru-RU" sz="2000" dirty="0" err="1"/>
              <a:t>несе</a:t>
            </a:r>
            <a:r>
              <a:rPr lang="ru-RU" sz="2000" dirty="0"/>
              <a:t> </a:t>
            </a:r>
            <a:r>
              <a:rPr lang="ru-RU" sz="2000" dirty="0" err="1"/>
              <a:t>загрозу</a:t>
            </a:r>
            <a:r>
              <a:rPr lang="ru-RU" sz="2000" dirty="0"/>
              <a:t> </a:t>
            </a:r>
            <a:r>
              <a:rPr lang="ru-RU" sz="2000" dirty="0" err="1"/>
              <a:t>користувачеві</a:t>
            </a:r>
            <a:r>
              <a:rPr lang="ru-RU" sz="2000" dirty="0"/>
              <a:t>.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почастішали</a:t>
            </a:r>
            <a:r>
              <a:rPr lang="ru-RU" sz="2000" dirty="0"/>
              <a:t> </a:t>
            </a:r>
            <a:r>
              <a:rPr lang="ru-RU" sz="2000" dirty="0" err="1"/>
              <a:t>випадки</a:t>
            </a:r>
            <a:r>
              <a:rPr lang="ru-RU" sz="2000" dirty="0"/>
              <a:t>, коли при </a:t>
            </a:r>
            <a:r>
              <a:rPr lang="ru-RU" sz="2000" dirty="0" err="1"/>
              <a:t>грабуванні</a:t>
            </a:r>
            <a:r>
              <a:rPr lang="ru-RU" sz="2000" dirty="0"/>
              <a:t> квартир </a:t>
            </a:r>
            <a:r>
              <a:rPr lang="ru-RU" sz="2000" dirty="0" err="1"/>
              <a:t>чи</a:t>
            </a:r>
            <a:r>
              <a:rPr lang="ru-RU" sz="2000" dirty="0"/>
              <a:t> авто </a:t>
            </a:r>
            <a:r>
              <a:rPr lang="ru-RU" sz="2000" dirty="0" err="1"/>
              <a:t>зловмисники</a:t>
            </a:r>
            <a:r>
              <a:rPr lang="ru-RU" sz="2000" dirty="0"/>
              <a:t> </a:t>
            </a:r>
            <a:r>
              <a:rPr lang="ru-RU" sz="2000" dirty="0" err="1"/>
              <a:t>використовували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, </a:t>
            </a:r>
            <a:r>
              <a:rPr lang="ru-RU" sz="2000" dirty="0" err="1"/>
              <a:t>отриману</a:t>
            </a:r>
            <a:r>
              <a:rPr lang="ru-RU" sz="2000" dirty="0"/>
              <a:t> з </a:t>
            </a:r>
            <a:r>
              <a:rPr lang="ru-RU" sz="2000" dirty="0" err="1"/>
              <a:t>соціальних</a:t>
            </a:r>
            <a:r>
              <a:rPr lang="ru-RU" sz="2000" dirty="0"/>
              <a:t> мереж. </a:t>
            </a:r>
          </a:p>
          <a:p>
            <a:pPr algn="just"/>
            <a:r>
              <a:rPr lang="uk-UA" sz="2000" dirty="0"/>
              <a:t>3.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</a:t>
            </a:r>
            <a:r>
              <a:rPr lang="ru-RU" sz="2000" dirty="0" err="1"/>
              <a:t>становлять</a:t>
            </a:r>
            <a:r>
              <a:rPr lang="ru-RU" sz="2000" dirty="0"/>
              <a:t> </a:t>
            </a:r>
            <a:r>
              <a:rPr lang="ru-RU" sz="2000" dirty="0" err="1"/>
              <a:t>загрозу</a:t>
            </a:r>
            <a:r>
              <a:rPr lang="ru-RU" sz="2000" dirty="0"/>
              <a:t> і для </a:t>
            </a:r>
            <a:r>
              <a:rPr lang="ru-RU" sz="2000" dirty="0" err="1"/>
              <a:t>сім’ї</a:t>
            </a:r>
            <a:r>
              <a:rPr lang="ru-RU" sz="2000" dirty="0"/>
              <a:t>. За результатами </a:t>
            </a:r>
            <a:r>
              <a:rPr lang="ru-RU" sz="2000" dirty="0" err="1"/>
              <a:t>опитування</a:t>
            </a:r>
            <a:r>
              <a:rPr lang="ru-RU" sz="2000" dirty="0"/>
              <a:t>, проведено з </a:t>
            </a:r>
            <a:r>
              <a:rPr lang="ru-RU" sz="2000" dirty="0" err="1"/>
              <a:t>нагоди</a:t>
            </a:r>
            <a:r>
              <a:rPr lang="ru-RU" sz="2000" dirty="0"/>
              <a:t> </a:t>
            </a:r>
            <a:r>
              <a:rPr lang="ru-RU" sz="2000" dirty="0" err="1"/>
              <a:t>Національного</a:t>
            </a:r>
            <a:r>
              <a:rPr lang="ru-RU" sz="2000" dirty="0"/>
              <a:t> </a:t>
            </a:r>
            <a:r>
              <a:rPr lang="ru-RU" sz="2000" dirty="0" err="1"/>
              <a:t>тижня</a:t>
            </a:r>
            <a:r>
              <a:rPr lang="ru-RU" sz="2000" dirty="0"/>
              <a:t> </a:t>
            </a:r>
            <a:r>
              <a:rPr lang="ru-RU" sz="2000" dirty="0" err="1"/>
              <a:t>сім’ї</a:t>
            </a:r>
            <a:r>
              <a:rPr lang="ru-RU" sz="2000" dirty="0"/>
              <a:t> в </a:t>
            </a:r>
            <a:r>
              <a:rPr lang="ru-RU" sz="2000" dirty="0" err="1"/>
              <a:t>Британії</a:t>
            </a:r>
            <a:r>
              <a:rPr lang="ru-RU" sz="2000" dirty="0"/>
              <a:t>, </a:t>
            </a:r>
            <a:r>
              <a:rPr lang="ru-RU" sz="2000" dirty="0" err="1"/>
              <a:t>виявилося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четверта</a:t>
            </a:r>
            <a:r>
              <a:rPr lang="ru-RU" sz="2000" dirty="0"/>
              <a:t> </a:t>
            </a:r>
            <a:r>
              <a:rPr lang="ru-RU" sz="2000" dirty="0" err="1"/>
              <a:t>частина</a:t>
            </a:r>
            <a:r>
              <a:rPr lang="ru-RU" sz="2000" dirty="0"/>
              <a:t> 15-річних </a:t>
            </a:r>
            <a:r>
              <a:rPr lang="ru-RU" sz="2000" dirty="0" err="1"/>
              <a:t>підлітків</a:t>
            </a:r>
            <a:r>
              <a:rPr lang="ru-RU" sz="2000" dirty="0"/>
              <a:t> </a:t>
            </a:r>
            <a:r>
              <a:rPr lang="ru-RU" sz="2000" dirty="0" err="1"/>
              <a:t>вважають</a:t>
            </a:r>
            <a:r>
              <a:rPr lang="ru-RU" sz="2000" dirty="0"/>
              <a:t>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Інтернет-мережі</a:t>
            </a:r>
            <a:r>
              <a:rPr lang="ru-RU" sz="2000" dirty="0"/>
              <a:t> </a:t>
            </a:r>
            <a:r>
              <a:rPr lang="ru-RU" sz="2000" dirty="0" err="1"/>
              <a:t>найважливішим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є в </a:t>
            </a:r>
            <a:r>
              <a:rPr lang="ru-RU" sz="2000" dirty="0" err="1"/>
              <a:t>їхньому</a:t>
            </a:r>
            <a:r>
              <a:rPr lang="ru-RU" sz="2000" dirty="0"/>
              <a:t> </a:t>
            </a:r>
            <a:r>
              <a:rPr lang="ru-RU" sz="2000" dirty="0" err="1"/>
              <a:t>житті</a:t>
            </a:r>
            <a:r>
              <a:rPr lang="ru-RU" sz="2000" dirty="0"/>
              <a:t>. </a:t>
            </a:r>
          </a:p>
        </p:txBody>
      </p:sp>
      <p:pic>
        <p:nvPicPr>
          <p:cNvPr id="5" name="Picture 4" descr="Що таке соціальні мережі? (види, класифікація, безпека...) ⋆ Future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54835"/>
            <a:ext cx="1872208" cy="16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5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8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Негативний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 мереж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uk-UA" dirty="0"/>
              <a:t>4. </a:t>
            </a:r>
            <a:r>
              <a:rPr lang="ru-RU" dirty="0"/>
              <a:t>Доведено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і на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мереж.</a:t>
            </a:r>
          </a:p>
          <a:p>
            <a:pPr algn="just"/>
            <a:r>
              <a:rPr lang="uk-UA" dirty="0"/>
              <a:t>5.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негативно </a:t>
            </a:r>
            <a:r>
              <a:rPr lang="ru-RU" dirty="0" err="1"/>
              <a:t>впливають</a:t>
            </a:r>
            <a:r>
              <a:rPr lang="ru-RU" dirty="0"/>
              <a:t> і на роботу </a:t>
            </a:r>
            <a:r>
              <a:rPr lang="ru-RU" dirty="0" err="1"/>
              <a:t>імунної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роботу </a:t>
            </a:r>
            <a:r>
              <a:rPr lang="ru-RU" dirty="0" err="1"/>
              <a:t>артерій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У </a:t>
            </a:r>
            <a:r>
              <a:rPr lang="ru-RU" dirty="0" err="1"/>
              <a:t>результаті</a:t>
            </a:r>
            <a:r>
              <a:rPr lang="ru-RU" dirty="0"/>
              <a:t> –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появи</a:t>
            </a:r>
            <a:r>
              <a:rPr lang="ru-RU" dirty="0"/>
              <a:t> раку, </a:t>
            </a:r>
            <a:r>
              <a:rPr lang="ru-RU" dirty="0" err="1"/>
              <a:t>серцево-судинних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. На думку </a:t>
            </a:r>
            <a:r>
              <a:rPr lang="ru-RU" dirty="0" err="1"/>
              <a:t>великобританського</a:t>
            </a:r>
            <a:r>
              <a:rPr lang="ru-RU" dirty="0"/>
              <a:t> </a:t>
            </a:r>
            <a:r>
              <a:rPr lang="ru-RU" dirty="0" err="1"/>
              <a:t>біолога</a:t>
            </a:r>
            <a:r>
              <a:rPr lang="ru-RU" dirty="0"/>
              <a:t> </a:t>
            </a:r>
            <a:r>
              <a:rPr lang="ru-RU" dirty="0" err="1"/>
              <a:t>Аріка</a:t>
            </a:r>
            <a:r>
              <a:rPr lang="ru-RU" dirty="0"/>
              <a:t> </a:t>
            </a:r>
            <a:r>
              <a:rPr lang="ru-RU" dirty="0" err="1"/>
              <a:t>Сігмана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загроза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фізіологічні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по </a:t>
            </a:r>
            <a:r>
              <a:rPr lang="ru-RU" dirty="0" err="1"/>
              <a:t>різному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наодинці</a:t>
            </a:r>
            <a:r>
              <a:rPr lang="ru-RU" dirty="0"/>
              <a:t>, в </a:t>
            </a:r>
            <a:r>
              <a:rPr lang="ru-RU" dirty="0" err="1"/>
              <a:t>чиємусь</a:t>
            </a:r>
            <a:r>
              <a:rPr lang="ru-RU" dirty="0"/>
              <a:t> </a:t>
            </a:r>
            <a:r>
              <a:rPr lang="ru-RU" dirty="0" err="1"/>
              <a:t>товаристві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у </a:t>
            </a:r>
            <a:r>
              <a:rPr lang="ru-RU" dirty="0" err="1"/>
              <a:t>віртуальній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. Є й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мінуси</a:t>
            </a:r>
            <a:r>
              <a:rPr lang="ru-RU" dirty="0"/>
              <a:t> –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, </a:t>
            </a:r>
            <a:r>
              <a:rPr lang="ru-RU" dirty="0" err="1"/>
              <a:t>викривлення</a:t>
            </a:r>
            <a:r>
              <a:rPr lang="ru-RU" dirty="0"/>
              <a:t> хребта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Picture 4" descr="Що таке соціальні мережі? (види, класифікація, безпека...) ⋆ Future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63136"/>
            <a:ext cx="1512168" cy="129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69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8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 і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людських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рук, є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недосконалим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0" algn="just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Тому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потрібно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задуматись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забагато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ми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витрачаємо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них,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ніхто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4" descr="Що таке соціальні мережі? (види, класифікація, безпека...) ⋆ FutureN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38" y="4005064"/>
            <a:ext cx="3197544" cy="27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38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EBCBBA7E-F433-4723-B3A8-BBB14B5E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33" t="25972" r="32465" b="20278"/>
          <a:stretch/>
        </p:blipFill>
        <p:spPr>
          <a:xfrm>
            <a:off x="4860032" y="836712"/>
            <a:ext cx="4111160" cy="4038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726" t="29306" r="31337" b="34167"/>
          <a:stretch/>
        </p:blipFill>
        <p:spPr>
          <a:xfrm>
            <a:off x="557212" y="914400"/>
            <a:ext cx="4475628" cy="2843213"/>
          </a:xfrm>
          <a:prstGeom prst="rect">
            <a:avLst/>
          </a:prstGeom>
        </p:spPr>
      </p:pic>
      <p:pic>
        <p:nvPicPr>
          <p:cNvPr id="3074" name="Picture 2" descr="Результат пошуку зображень за запитом &quot;кібербулінг&quot;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AFE4E8"/>
              </a:clrFrom>
              <a:clrTo>
                <a:srgbClr val="AFE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3364706"/>
            <a:ext cx="450056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10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986" t="32639" r="31424" b="52501"/>
          <a:stretch/>
        </p:blipFill>
        <p:spPr>
          <a:xfrm>
            <a:off x="2764631" y="942975"/>
            <a:ext cx="3722765" cy="971551"/>
          </a:xfrm>
          <a:prstGeom prst="rect">
            <a:avLst/>
          </a:prstGeom>
        </p:spPr>
      </p:pic>
      <p:pic>
        <p:nvPicPr>
          <p:cNvPr id="6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D9ACAF2C-9FD6-4A3D-88E4-6B32733E3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5D8"/>
              </a:clrFrom>
              <a:clrTo>
                <a:srgbClr val="FAF5D8">
                  <a:alpha val="0"/>
                </a:srgbClr>
              </a:clrTo>
            </a:clrChange>
          </a:blip>
          <a:srcRect l="28645" t="20972" r="27084" b="9445"/>
          <a:stretch/>
        </p:blipFill>
        <p:spPr>
          <a:xfrm>
            <a:off x="1331640" y="555580"/>
            <a:ext cx="6408712" cy="55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2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BA0D2FC9-55C6-4DE4-B69E-90FD422E0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www.ocevum.pl.ua/sites/default/files/photo_gallery/06_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9"/>
          <a:stretch/>
        </p:blipFill>
        <p:spPr bwMode="auto">
          <a:xfrm>
            <a:off x="539552" y="402010"/>
            <a:ext cx="8223415" cy="554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4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33DDF3E1-979C-458F-AA6B-A122E0E3B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зультат пошуку зображень за запитом &quot;кібербулінг плакат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3"/>
          <a:stretch/>
        </p:blipFill>
        <p:spPr bwMode="auto">
          <a:xfrm>
            <a:off x="467544" y="391726"/>
            <a:ext cx="8208912" cy="608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2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515883C9-6C5C-3278-F88C-FE8C47C0D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8802"/>
            <a:ext cx="230556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092" y="332656"/>
            <a:ext cx="87498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Правила </a:t>
            </a:r>
            <a:r>
              <a:rPr lang="ru-RU" sz="54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безпеки</a:t>
            </a:r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в </a:t>
            </a:r>
            <a:r>
              <a:rPr lang="ru-RU" sz="5400" b="1" cap="none" spc="0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Інтернеті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ru-RU" sz="5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для </a:t>
            </a:r>
            <a:r>
              <a:rPr lang="ru-RU" sz="54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дітей</a:t>
            </a:r>
            <a:r>
              <a:rPr lang="ru-RU" sz="5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295C1-ECDF-CBC3-F85C-D64098401B33}"/>
              </a:ext>
            </a:extLst>
          </p:cNvPr>
          <p:cNvSpPr txBox="1"/>
          <p:nvPr/>
        </p:nvSpPr>
        <p:spPr>
          <a:xfrm>
            <a:off x="2483769" y="2246564"/>
            <a:ext cx="64631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effectLst/>
                <a:latin typeface="Arimo"/>
              </a:rPr>
              <a:t>Інформаційний простір дозволяє бути на зв’язку з рідними, дізнаватись останні новини з фронту, хоч якось контролювати те, що відбувається навколо. Для дітей та підлітків інтернет залишається світом розваг та спілкування з друзями. Але важливо пам’ятати, що за позначкою </a:t>
            </a:r>
            <a:r>
              <a:rPr lang="uk-UA" b="0" i="0" dirty="0" err="1">
                <a:effectLst/>
                <a:latin typeface="Arimo"/>
              </a:rPr>
              <a:t>геолокації</a:t>
            </a:r>
            <a:r>
              <a:rPr lang="uk-UA" b="0" i="0" dirty="0">
                <a:effectLst/>
                <a:latin typeface="Arimo"/>
              </a:rPr>
              <a:t> на пості чи фотографії, веселим відео в соціальній мережі чи одним повідомленням може ховатися справжня небезпека. Особливо під час війни, коли </a:t>
            </a:r>
            <a:r>
              <a:rPr lang="uk-UA" b="0" i="0" dirty="0" err="1">
                <a:effectLst/>
                <a:latin typeface="Arimo"/>
              </a:rPr>
              <a:t>інфопростір</a:t>
            </a:r>
            <a:r>
              <a:rPr lang="uk-UA" b="0" i="0" dirty="0">
                <a:effectLst/>
                <a:latin typeface="Arimo"/>
              </a:rPr>
              <a:t> використовують окупанти для військових нападів на українські міста.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3806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8" y="25761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2C12DF-FB40-57BB-C1FE-EDDC0618C3E0}"/>
              </a:ext>
            </a:extLst>
          </p:cNvPr>
          <p:cNvSpPr txBox="1"/>
          <p:nvPr/>
        </p:nvSpPr>
        <p:spPr>
          <a:xfrm>
            <a:off x="4469652" y="371129"/>
            <a:ext cx="43204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none" strike="noStrike" dirty="0">
                <a:solidFill>
                  <a:srgbClr val="000000"/>
                </a:solidFill>
                <a:effectLst/>
                <a:latin typeface="Arimo"/>
              </a:rPr>
              <a:t>#stop_sex</a:t>
            </a:r>
            <a:r>
              <a:rPr lang="uk-UA" sz="2800" b="1" i="1" u="none" strike="noStrike" dirty="0" err="1">
                <a:solidFill>
                  <a:srgbClr val="000000"/>
                </a:solidFill>
                <a:effectLst/>
                <a:latin typeface="Arimo"/>
              </a:rPr>
              <a:t>тинг</a:t>
            </a:r>
            <a:r>
              <a:rPr lang="uk-UA" sz="2800" b="1" i="1" u="none" strike="noStrike" dirty="0">
                <a:solidFill>
                  <a:srgbClr val="000000"/>
                </a:solidFill>
                <a:effectLst/>
                <a:latin typeface="Arimo"/>
              </a:rPr>
              <a:t> </a:t>
            </a:r>
            <a:r>
              <a:rPr lang="uk-UA" sz="2800" b="1" i="0" u="none" strike="noStrike" dirty="0">
                <a:solidFill>
                  <a:srgbClr val="000000"/>
                </a:solidFill>
                <a:effectLst/>
                <a:latin typeface="Arimo"/>
              </a:rPr>
              <a:t>—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Arimo"/>
              </a:rPr>
              <a:t> найбільший в Україні освітній </a:t>
            </a:r>
            <a:r>
              <a:rPr lang="uk-UA" sz="2800" b="0" i="0" dirty="0" err="1">
                <a:solidFill>
                  <a:srgbClr val="000000"/>
                </a:solidFill>
                <a:effectLst/>
                <a:latin typeface="Arimo"/>
              </a:rPr>
              <a:t>проєкт</a:t>
            </a:r>
            <a:r>
              <a:rPr lang="uk-UA" sz="2800" b="0" i="0" dirty="0">
                <a:solidFill>
                  <a:srgbClr val="000000"/>
                </a:solidFill>
                <a:effectLst/>
                <a:latin typeface="Arimo"/>
              </a:rPr>
              <a:t> щодо захисту дітей в інтернеті. Отримав премію Глобального договору ООН та загалом навчив більше ніж півмільйона дітей та батьків безпеці в Інтернеті. </a:t>
            </a:r>
            <a:endParaRPr lang="uk-UA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F31427-BC0A-7B8D-7904-F284C95A3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80C737-C496-E3A8-0CE8-C23015CB6080}"/>
              </a:ext>
            </a:extLst>
          </p:cNvPr>
          <p:cNvSpPr txBox="1"/>
          <p:nvPr/>
        </p:nvSpPr>
        <p:spPr>
          <a:xfrm>
            <a:off x="381635" y="4319803"/>
            <a:ext cx="4643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0" i="0" dirty="0">
                <a:solidFill>
                  <a:srgbClr val="18191F"/>
                </a:solidFill>
                <a:effectLst/>
                <a:latin typeface="Helvetica Neue"/>
              </a:rPr>
              <a:t>В умовах повномасштабної та інформаційної війни </a:t>
            </a:r>
            <a:r>
              <a:rPr lang="uk-UA" b="0" i="0" dirty="0" err="1">
                <a:solidFill>
                  <a:srgbClr val="18191F"/>
                </a:solidFill>
                <a:effectLst/>
                <a:latin typeface="Helvetica Neue"/>
              </a:rPr>
              <a:t>росії</a:t>
            </a:r>
            <a:r>
              <a:rPr lang="uk-UA" b="0" i="0" dirty="0">
                <a:solidFill>
                  <a:srgbClr val="18191F"/>
                </a:solidFill>
                <a:effectLst/>
                <a:latin typeface="Helvetica Neue"/>
              </a:rPr>
              <a:t> проти України тисячі українських сайтів і сотні тисяч громадян щодня переживають кібератаки й втрати особистих даних. Зокрема, тільки за 2022 рік фахівці </a:t>
            </a:r>
            <a:r>
              <a:rPr lang="uk-UA" b="0" i="0" dirty="0" err="1">
                <a:solidFill>
                  <a:srgbClr val="18191F"/>
                </a:solidFill>
                <a:effectLst/>
                <a:latin typeface="Helvetica Neue"/>
              </a:rPr>
              <a:t>Держспецзв’язку</a:t>
            </a:r>
            <a:r>
              <a:rPr lang="uk-UA" b="0" i="0" dirty="0">
                <a:solidFill>
                  <a:srgbClr val="18191F"/>
                </a:solidFill>
                <a:effectLst/>
                <a:latin typeface="Helvetica Neue"/>
              </a:rPr>
              <a:t> зареєстрували в Україні понад 2 тисячі </a:t>
            </a:r>
            <a:r>
              <a:rPr lang="uk-UA" b="0" i="0" dirty="0" err="1">
                <a:solidFill>
                  <a:srgbClr val="18191F"/>
                </a:solidFill>
                <a:effectLst/>
                <a:latin typeface="Helvetica Neue"/>
              </a:rPr>
              <a:t>кіберінцидентів</a:t>
            </a:r>
            <a:r>
              <a:rPr lang="uk-UA" b="0" i="0" dirty="0">
                <a:solidFill>
                  <a:srgbClr val="18191F"/>
                </a:solidFill>
                <a:effectLst/>
                <a:latin typeface="Helvetica Neue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087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AA063-9AB2-2EEC-1990-0998AFF2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Медіа на війні: Трансформація. Епізод 4. Соцмережі як зброя - YouTube">
            <a:extLst>
              <a:ext uri="{FF2B5EF4-FFF2-40B4-BE49-F238E27FC236}">
                <a16:creationId xmlns:a16="http://schemas.microsoft.com/office/drawing/2014/main" id="{D5E5BEA7-79D1-2D64-7BEC-423FE51A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4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3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312" y="404664"/>
            <a:ext cx="82631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День </a:t>
            </a:r>
            <a:r>
              <a:rPr lang="ru-RU" sz="2800" b="1" dirty="0" err="1"/>
              <a:t>безпечного</a:t>
            </a:r>
            <a:r>
              <a:rPr lang="ru-RU" sz="2800" b="1" dirty="0"/>
              <a:t> </a:t>
            </a:r>
            <a:r>
              <a:rPr lang="ru-RU" sz="2800" b="1" dirty="0" err="1"/>
              <a:t>Інтернету</a:t>
            </a:r>
            <a:r>
              <a:rPr lang="ru-RU" sz="2800" b="1" dirty="0"/>
              <a:t> (</a:t>
            </a:r>
            <a:r>
              <a:rPr lang="en-US" sz="2800" b="1" dirty="0"/>
              <a:t>Safer Internet Day) </a:t>
            </a:r>
            <a:r>
              <a:rPr lang="ru-RU" sz="2800" b="1" dirty="0" err="1"/>
              <a:t>відзначається</a:t>
            </a:r>
            <a:r>
              <a:rPr lang="ru-RU" sz="2800" b="1" dirty="0"/>
              <a:t> другого дня (у </a:t>
            </a:r>
            <a:r>
              <a:rPr lang="ru-RU" sz="2800" b="1" dirty="0" err="1"/>
              <a:t>вівторок</a:t>
            </a:r>
            <a:r>
              <a:rPr lang="ru-RU" sz="2800" b="1" dirty="0"/>
              <a:t>), другого </a:t>
            </a:r>
            <a:r>
              <a:rPr lang="ru-RU" sz="2800" b="1" dirty="0" err="1"/>
              <a:t>тижня</a:t>
            </a:r>
            <a:r>
              <a:rPr lang="ru-RU" sz="2800" b="1" dirty="0"/>
              <a:t>, другого </a:t>
            </a:r>
            <a:r>
              <a:rPr lang="ru-RU" sz="2800" b="1" dirty="0" err="1"/>
              <a:t>місяця</a:t>
            </a:r>
            <a:r>
              <a:rPr lang="ru-RU" sz="2800" b="1" dirty="0"/>
              <a:t> (лютого) з 2004 року з метою </a:t>
            </a:r>
            <a:r>
              <a:rPr lang="ru-RU" sz="2800" b="1" dirty="0" err="1"/>
              <a:t>популяризації</a:t>
            </a:r>
            <a:r>
              <a:rPr lang="ru-RU" sz="2800" b="1" dirty="0"/>
              <a:t> </a:t>
            </a:r>
            <a:r>
              <a:rPr lang="ru-RU" sz="2800" b="1" dirty="0" err="1"/>
              <a:t>більш</a:t>
            </a:r>
            <a:r>
              <a:rPr lang="ru-RU" sz="2800" b="1" dirty="0"/>
              <a:t> </a:t>
            </a:r>
            <a:r>
              <a:rPr lang="ru-RU" sz="2800" b="1" dirty="0" err="1"/>
              <a:t>безпечнішого</a:t>
            </a:r>
            <a:r>
              <a:rPr lang="ru-RU" sz="2800" b="1" dirty="0"/>
              <a:t> і </a:t>
            </a:r>
            <a:r>
              <a:rPr lang="ru-RU" sz="2800" b="1" dirty="0" err="1"/>
              <a:t>більш</a:t>
            </a:r>
            <a:r>
              <a:rPr lang="ru-RU" sz="2800" b="1" dirty="0"/>
              <a:t> </a:t>
            </a:r>
            <a:r>
              <a:rPr lang="ru-RU" sz="2800" b="1" dirty="0" err="1"/>
              <a:t>відповідального</a:t>
            </a:r>
            <a:r>
              <a:rPr lang="ru-RU" sz="2800" b="1" dirty="0"/>
              <a:t>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онлайн-</a:t>
            </a:r>
            <a:r>
              <a:rPr lang="ru-RU" sz="2800" b="1" dirty="0" err="1"/>
              <a:t>технологій</a:t>
            </a:r>
            <a:r>
              <a:rPr lang="ru-RU" sz="2800" b="1" dirty="0"/>
              <a:t> і </a:t>
            </a:r>
            <a:r>
              <a:rPr lang="ru-RU" sz="2800" b="1" dirty="0" err="1"/>
              <a:t>мобільних</a:t>
            </a:r>
            <a:r>
              <a:rPr lang="ru-RU" sz="2800" b="1" dirty="0"/>
              <a:t> </a:t>
            </a:r>
            <a:r>
              <a:rPr lang="ru-RU" sz="2800" b="1" dirty="0" err="1"/>
              <a:t>телефонів</a:t>
            </a:r>
            <a:r>
              <a:rPr lang="ru-RU" sz="2800" b="1" dirty="0"/>
              <a:t>, особливо </a:t>
            </a:r>
            <a:r>
              <a:rPr lang="ru-RU" sz="2800" b="1" dirty="0" err="1"/>
              <a:t>серед</a:t>
            </a:r>
            <a:r>
              <a:rPr lang="ru-RU" sz="2800" b="1" dirty="0"/>
              <a:t> </a:t>
            </a:r>
            <a:r>
              <a:rPr lang="ru-RU" sz="2800" b="1" dirty="0" err="1"/>
              <a:t>дітей</a:t>
            </a:r>
            <a:r>
              <a:rPr lang="ru-RU" sz="2800" b="1" dirty="0"/>
              <a:t> і </a:t>
            </a:r>
            <a:r>
              <a:rPr lang="ru-RU" sz="2800" b="1" dirty="0" err="1"/>
              <a:t>молодих</a:t>
            </a:r>
            <a:r>
              <a:rPr lang="ru-RU" sz="2800" b="1" dirty="0"/>
              <a:t> людей в </a:t>
            </a:r>
            <a:r>
              <a:rPr lang="ru-RU" sz="2800" b="1" dirty="0" err="1"/>
              <a:t>усьому</a:t>
            </a:r>
            <a:r>
              <a:rPr lang="ru-RU" sz="2800" b="1" dirty="0"/>
              <a:t> </a:t>
            </a:r>
            <a:r>
              <a:rPr lang="ru-RU" sz="2800" b="1" dirty="0" err="1"/>
              <a:t>світі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2" y="3436487"/>
            <a:ext cx="4045861" cy="3034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84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" y="-567"/>
            <a:ext cx="9193726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B845CA-7888-16FB-F58B-0EA7E89B7E9D}"/>
              </a:ext>
            </a:extLst>
          </p:cNvPr>
          <p:cNvSpPr txBox="1"/>
          <p:nvPr/>
        </p:nvSpPr>
        <p:spPr>
          <a:xfrm>
            <a:off x="395536" y="612845"/>
            <a:ext cx="813690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Не можна знімати розміщення та пересування військової техніки та військових у місті, де перебуває дитина. Оскільки окупанти можуть переглядати відкриті профілі українців для визначення місця розташування військових для подальшого нападу. А також злочинці можуть намагатися вести листування з дитиною для шантажу чи примушування до отримання інформації про розміщення техніки в місті.</a:t>
            </a:r>
          </a:p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Не знімати місця вибухів та потрапляння снарядів, оскільки окупанти можуть використовувати фото- та відеодані, які потрапили в мережу, для коригування подальшого нанесення вогню по місту.</a:t>
            </a:r>
          </a:p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Не переходити за невідомими посиланнями, які були надіслані в приватні повідомлення в будь-якій соціальній мережі чи месенджері. Адже за ними можуть ховатися </a:t>
            </a:r>
            <a:r>
              <a:rPr lang="uk-UA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хакерські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атаки.</a:t>
            </a:r>
          </a:p>
        </p:txBody>
      </p:sp>
    </p:spTree>
    <p:extLst>
      <p:ext uri="{BB962C8B-B14F-4D97-AF65-F5344CB8AC3E}">
        <p14:creationId xmlns:p14="http://schemas.microsoft.com/office/powerpoint/2010/main" val="122825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597403B7-23DD-F059-A9D4-93CD41CEB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" y="25761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Якщо ви переглядаєте та обговорюєте новини з дитиною, варто переконатися в їхній правдивості. Усі новини, заяви високопосадовців та обмеження в містах краще повторно перевірити в офіційних каналах комунікації, на офіційних сайтах державних установ, в офіційних </a:t>
            </a: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Telegram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-</a:t>
            </a: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каналах посадовців.</a:t>
            </a:r>
          </a:p>
          <a:p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2052" name="Picture 4" descr="Unigram—Telegram for Windows – Microsoft Apps">
            <a:extLst>
              <a:ext uri="{FF2B5EF4-FFF2-40B4-BE49-F238E27FC236}">
                <a16:creationId xmlns:a16="http://schemas.microsoft.com/office/drawing/2014/main" id="{0485E1E7-529B-69B0-A939-9F86D781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08720"/>
            <a:ext cx="1853550" cy="185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4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" y="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Лиана\Desktop\День безпечного інтернету\imag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6202"/>
            <a:ext cx="2246100" cy="218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48" y="4870354"/>
            <a:ext cx="2782308" cy="1761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D8FEAE-2DDC-9C67-2F2D-C0CF2839D0F7}"/>
              </a:ext>
            </a:extLst>
          </p:cNvPr>
          <p:cNvSpPr txBox="1"/>
          <p:nvPr/>
        </p:nvSpPr>
        <p:spPr>
          <a:xfrm>
            <a:off x="467544" y="515127"/>
            <a:ext cx="705678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Якщо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дитину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автоматично додали до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невідомих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груп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важливо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відписатися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від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них та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заблокувати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їх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А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також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розповісти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про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дорослим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  <a:p>
            <a:pPr algn="l" fontAlgn="base" latinLnBrk="0">
              <a:buFont typeface="Arial" panose="020B0604020202020204" pitchFamily="34" charset="0"/>
              <a:buChar char="•"/>
            </a:pP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Якщо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дитини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хтось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пише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з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проханням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допомоги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або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виконати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спеціальне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завдання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важливо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щоб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дитина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повідомила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про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це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дорослим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 Варто разом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зробити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скріншот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групи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,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повідомлень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та через </a:t>
            </a:r>
            <a:r>
              <a:rPr lang="ru-RU" sz="2400" b="1" i="1" u="none" strike="noStrike" dirty="0">
                <a:solidFill>
                  <a:srgbClr val="000000"/>
                </a:solidFill>
                <a:effectLst/>
                <a:latin typeface="var(--stk-f_family)"/>
              </a:rPr>
              <a:t>онлайн-форму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</a:t>
            </a:r>
            <a:r>
              <a:rPr lang="ru-RU" sz="2400" b="0" i="0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звернутися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до </a:t>
            </a:r>
            <a:r>
              <a:rPr lang="ru-RU" sz="2400" b="1" i="1" u="none" strike="noStrike" dirty="0" err="1">
                <a:solidFill>
                  <a:srgbClr val="000000"/>
                </a:solidFill>
                <a:effectLst/>
                <a:latin typeface="var(--stk-f_family)"/>
              </a:rPr>
              <a:t>кіберполіції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 — 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  <a:hlinkClick r:id="rId5"/>
              </a:rPr>
              <a:t>https://ticket.cyberpolice.gov.ua/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var(--stk-f_family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0470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51E37D79-1C90-F025-F1C8-103A52A7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Безпека дітей в інтернеті">
            <a:extLst>
              <a:ext uri="{FF2B5EF4-FFF2-40B4-BE49-F238E27FC236}">
                <a16:creationId xmlns:a16="http://schemas.microsoft.com/office/drawing/2014/main" id="{80083981-70D7-FAAB-AD8D-A78AE37FB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721" y="4306403"/>
            <a:ext cx="3213930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EDC3D53-BF5B-B6D0-7D9C-EE1A1A77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32500" lnSpcReduction="20000"/>
          </a:bodyPr>
          <a:lstStyle/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додавайте у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друзі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в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соціальних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мережах тих, кого 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знаєте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в реальному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житті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Закривайте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профілі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тоді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невідомі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користувачі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зможуть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бачити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інформацію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про вас.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оприлюднюйте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на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сторінках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приватну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інформацію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: номер телефону,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електронну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пошту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адресу.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відкривайте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посилання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що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викликають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недовіру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й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сумнів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(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навіть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якщо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отримали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їх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від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знайомих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).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публікуйте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в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соціальних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мережах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родинні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плани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щодо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евакуації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відпустки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чи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поїздки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за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місто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Якщо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подаєтеся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на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волонтерські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чи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навчальні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проєкти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то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обов’язково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знайдіть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сайт,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відгуки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та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інформацію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про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організатора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публікуйте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паролі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від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соціальних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мереж (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на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власній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сторінці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ні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в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повідомленнях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).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вказуйте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геолокацію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в той час, коли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там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перебуваєте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: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якщо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кудись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поїхали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з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рідними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то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краще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виставляти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фото та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вказувати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локацію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по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поверненню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Створюйте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паролі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які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містять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цифри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символи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та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літери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(як великого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розміру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так і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маленькі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).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Використовуйте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різні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паролі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для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різних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платформ.</a:t>
            </a:r>
          </a:p>
          <a:p>
            <a:pPr algn="just" rtl="0">
              <a:buFont typeface="+mj-lt"/>
              <a:buAutoNum type="arabicPeriod"/>
            </a:pP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Видаляйте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смартфона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всі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застосунки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,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які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 не </a:t>
            </a:r>
            <a:r>
              <a:rPr lang="ru-RU" sz="4500" b="0" i="0" dirty="0" err="1">
                <a:solidFill>
                  <a:srgbClr val="333333"/>
                </a:solidFill>
                <a:effectLst/>
                <a:latin typeface="innerspace"/>
              </a:rPr>
              <a:t>використовуєте</a:t>
            </a:r>
            <a:r>
              <a:rPr lang="ru-RU" sz="4500" b="0" i="0" dirty="0">
                <a:solidFill>
                  <a:srgbClr val="333333"/>
                </a:solidFill>
                <a:effectLst/>
                <a:latin typeface="innerspace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F62700-F1AC-D5B3-DD14-7A17CB092E81}"/>
              </a:ext>
            </a:extLst>
          </p:cNvPr>
          <p:cNvSpPr txBox="1"/>
          <p:nvPr/>
        </p:nvSpPr>
        <p:spPr>
          <a:xfrm>
            <a:off x="683568" y="566124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https://www.youtube.com/watch?v=z2tD0Ug6_w0</a:t>
            </a:r>
            <a:r>
              <a:rPr lang="uk-UA" dirty="0"/>
              <a:t> Безпека в Інтернеті - це просто!</a:t>
            </a:r>
          </a:p>
        </p:txBody>
      </p:sp>
    </p:spTree>
    <p:extLst>
      <p:ext uri="{BB962C8B-B14F-4D97-AF65-F5344CB8AC3E}">
        <p14:creationId xmlns:p14="http://schemas.microsoft.com/office/powerpoint/2010/main" val="1297557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uk-UA" sz="3600" i="1" dirty="0">
                <a:solidFill>
                  <a:schemeClr val="accent2">
                    <a:lumMod val="75000"/>
                  </a:schemeClr>
                </a:solidFill>
              </a:rPr>
              <a:t>Яку відповідь Ви дасте на такі листи?</a:t>
            </a:r>
            <a:endParaRPr lang="ru-RU" sz="36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/>
              <a:t>Обґрунтуйте вашу відповідь: </a:t>
            </a:r>
            <a:endParaRPr lang="ru-RU" dirty="0"/>
          </a:p>
          <a:p>
            <a:r>
              <a:rPr lang="uk-UA" b="1" dirty="0"/>
              <a:t>Лист 1.</a:t>
            </a:r>
            <a:endParaRPr lang="ru-RU" dirty="0"/>
          </a:p>
          <a:p>
            <a:r>
              <a:rPr lang="uk-UA" dirty="0"/>
              <a:t>Привіт мене звати Сашко. Мені 15 років. Я живу в Києві. Шукаю друзів по переписці. Я полюбляю комп’ютерні ігри, читати книги, дивитися телевізор. Я мрію подорожувати. Хочу побувати в Лондоні ....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2795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3505"/>
            <a:ext cx="8229600" cy="4525963"/>
          </a:xfrm>
        </p:spPr>
        <p:txBody>
          <a:bodyPr>
            <a:normAutofit/>
          </a:bodyPr>
          <a:lstStyle/>
          <a:p>
            <a:r>
              <a:rPr lang="uk-UA" b="1" dirty="0"/>
              <a:t>Лист 2. </a:t>
            </a:r>
            <a:endParaRPr lang="ru-RU" dirty="0"/>
          </a:p>
          <a:p>
            <a:r>
              <a:rPr lang="uk-UA" dirty="0"/>
              <a:t>Привіт мене звати С. Я хочу з тобою познайомитися Мені 30 років. Я живу в Сполучених Штатах Америки. Я маю власну фірму. У мене свій </a:t>
            </a:r>
            <a:r>
              <a:rPr lang="uk-UA" dirty="0" err="1"/>
              <a:t>двохповерховий</a:t>
            </a:r>
            <a:r>
              <a:rPr lang="uk-UA" dirty="0"/>
              <a:t> будинок. Я збираюся відвідати Україну. Може ми зустрінемося? </a:t>
            </a:r>
            <a:r>
              <a:rPr lang="uk-UA" dirty="0" err="1"/>
              <a:t>Пришли</a:t>
            </a:r>
            <a:r>
              <a:rPr lang="uk-UA" dirty="0"/>
              <a:t> мені свою фотокартку та адресу.</a:t>
            </a:r>
            <a:r>
              <a:rPr lang="uk-UA" b="1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331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uk-UA" b="1" dirty="0"/>
              <a:t>Лист 3.</a:t>
            </a:r>
            <a:endParaRPr lang="ru-RU" dirty="0"/>
          </a:p>
          <a:p>
            <a:r>
              <a:rPr lang="uk-UA" dirty="0"/>
              <a:t> Всім!!!</a:t>
            </a:r>
            <a:br>
              <a:rPr lang="ru-RU" dirty="0"/>
            </a:br>
            <a:r>
              <a:rPr lang="uk-UA" dirty="0"/>
              <a:t> Наша організація займається збиранням коштів для потерпілих від повені в N. Ми купуємо їжу, теплі речі для тих, хто втратив домівки. Не будьте байдужими до чужого горя! Хто скільки зможе. Наш рахунок № 123456789.</a:t>
            </a:r>
            <a:br>
              <a:rPr lang="ru-RU" dirty="0"/>
            </a:br>
            <a:r>
              <a:rPr lang="uk-UA" dirty="0"/>
              <a:t> Вдячні діти Вас ніколи не </a:t>
            </a:r>
            <a:r>
              <a:rPr lang="uk-UA" dirty="0" err="1"/>
              <a:t>забудуть</a:t>
            </a:r>
            <a:r>
              <a:rPr lang="uk-UA" dirty="0"/>
              <a:t>. Дякуємо.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13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38095\Desktop\школа\КАРАНТИН\безпечний інтернет\онлянд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9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4D4EAEF2-B719-3095-282F-21F84C36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1E205-C7B6-D020-7D78-3B82C7BF7116}"/>
              </a:ext>
            </a:extLst>
          </p:cNvPr>
          <p:cNvSpPr txBox="1"/>
          <p:nvPr/>
        </p:nvSpPr>
        <p:spPr>
          <a:xfrm>
            <a:off x="2915816" y="11324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b="0" dirty="0">
                <a:solidFill>
                  <a:srgbClr val="0A0A0A"/>
                </a:solidFill>
                <a:effectLst/>
                <a:latin typeface="Roboto" panose="02000000000000000000" pitchFamily="2" charset="0"/>
              </a:rPr>
              <a:t>Мультфільм «Історія двох пар»</a:t>
            </a:r>
          </a:p>
        </p:txBody>
      </p:sp>
      <p:pic>
        <p:nvPicPr>
          <p:cNvPr id="2" name="Мультимедиа в Интернете 1" title="[Animation Short Film] - Histoire 2 Couples (Love Story)">
            <a:hlinkClick r:id="" action="ppaction://media"/>
            <a:extLst>
              <a:ext uri="{FF2B5EF4-FFF2-40B4-BE49-F238E27FC236}">
                <a16:creationId xmlns:a16="http://schemas.microsoft.com/office/drawing/2014/main" id="{03DBF773-306A-2D6D-F370-A41DAF28FD5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8979" y="1700808"/>
            <a:ext cx="6474510" cy="36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92CCEFDD-292A-65FA-36AF-2E7BA6906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"/>
            <a:ext cx="9144000" cy="679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5354AD3-E706-1F77-EE70-16645752E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/>
          <a:lstStyle/>
          <a:p>
            <a:r>
              <a:rPr lang="uk-UA" b="0" i="0" dirty="0">
                <a:solidFill>
                  <a:srgbClr val="000000"/>
                </a:solidFill>
                <a:effectLst/>
                <a:latin typeface="Arimo"/>
              </a:rPr>
              <a:t>Пам’ятайте, що все, що ми пишемо та публікуємо в мережі, навіть у приватних повідомленнях, </a:t>
            </a:r>
            <a:r>
              <a:rPr lang="uk-U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назавжди</a:t>
            </a:r>
            <a:r>
              <a:rPr lang="uk-UA" b="0" i="0" dirty="0">
                <a:solidFill>
                  <a:srgbClr val="000000"/>
                </a:solidFill>
                <a:effectLst/>
                <a:latin typeface="Arimo"/>
              </a:rPr>
              <a:t> залишається в інтернеті. Тому перед публікацією ще раз оцініть, чи може ця інформація будь-яким чином </a:t>
            </a:r>
            <a:r>
              <a:rPr lang="uk-U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нашкодити вам </a:t>
            </a:r>
            <a:r>
              <a:rPr lang="uk-UA" b="0" i="0" dirty="0">
                <a:solidFill>
                  <a:srgbClr val="000000"/>
                </a:solidFill>
                <a:effectLst/>
                <a:latin typeface="Arimo"/>
              </a:rPr>
              <a:t>або вашим близьким? А під </a:t>
            </a:r>
            <a:r>
              <a:rPr lang="uk-UA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mo"/>
              </a:rPr>
              <a:t>час війни </a:t>
            </a:r>
            <a:r>
              <a:rPr lang="uk-UA" b="0" i="0" dirty="0">
                <a:solidFill>
                  <a:srgbClr val="000000"/>
                </a:solidFill>
                <a:effectLst/>
                <a:latin typeface="Arimo"/>
              </a:rPr>
              <a:t>— нашим містам! та захисникам?</a:t>
            </a:r>
            <a:endParaRPr lang="uk-UA" dirty="0"/>
          </a:p>
        </p:txBody>
      </p:sp>
      <p:pic>
        <p:nvPicPr>
          <p:cNvPr id="2052" name="Picture 4" descr="Коли закінчиться війна в Україні – прогнози політиків, експертів, світу та  ЗМІ ТСН новини 1+1 — Ексклюзив ТСН">
            <a:extLst>
              <a:ext uri="{FF2B5EF4-FFF2-40B4-BE49-F238E27FC236}">
                <a16:creationId xmlns:a16="http://schemas.microsoft.com/office/drawing/2014/main" id="{5BDCD456-06B2-3630-B231-5F708433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8" y="4365104"/>
            <a:ext cx="4427984" cy="232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2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0188" y="476672"/>
            <a:ext cx="7660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Цього</a:t>
            </a:r>
            <a:r>
              <a:rPr lang="ru-RU" sz="2400" b="1" dirty="0"/>
              <a:t> дня в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країнах</a:t>
            </a:r>
            <a:r>
              <a:rPr lang="ru-RU" sz="2400" b="1" dirty="0"/>
              <a:t> </a:t>
            </a:r>
            <a:r>
              <a:rPr lang="ru-RU" sz="2400" b="1" dirty="0" err="1"/>
              <a:t>світу</a:t>
            </a:r>
            <a:r>
              <a:rPr lang="ru-RU" sz="2400" b="1" dirty="0"/>
              <a:t> </a:t>
            </a:r>
            <a:r>
              <a:rPr lang="ru-RU" sz="2400" b="1" dirty="0" err="1"/>
              <a:t>обговорюються</a:t>
            </a:r>
            <a:r>
              <a:rPr lang="ru-RU" sz="2400" b="1" dirty="0"/>
              <a:t>:</a:t>
            </a:r>
          </a:p>
          <a:p>
            <a:endParaRPr lang="ru-RU" sz="2400" b="1" dirty="0"/>
          </a:p>
          <a:p>
            <a:r>
              <a:rPr lang="ru-RU" sz="2400" b="1" dirty="0"/>
              <a:t>*шляхи </a:t>
            </a:r>
            <a:r>
              <a:rPr lang="ru-RU" sz="2400" b="1" dirty="0" err="1"/>
              <a:t>безпечного</a:t>
            </a:r>
            <a:r>
              <a:rPr lang="ru-RU" sz="2400" b="1" dirty="0"/>
              <a:t> </a:t>
            </a:r>
            <a:r>
              <a:rPr lang="ru-RU" sz="2400" b="1" dirty="0" err="1"/>
              <a:t>використання</a:t>
            </a:r>
            <a:r>
              <a:rPr lang="ru-RU" sz="2400" b="1" dirty="0"/>
              <a:t> </a:t>
            </a:r>
            <a:r>
              <a:rPr lang="ru-RU" sz="2400" b="1" dirty="0" err="1"/>
              <a:t>молоддю</a:t>
            </a:r>
            <a:r>
              <a:rPr lang="ru-RU" sz="2400" b="1" dirty="0"/>
              <a:t> </a:t>
            </a:r>
            <a:r>
              <a:rPr lang="ru-RU" sz="2400" b="1" dirty="0" err="1"/>
              <a:t>Інтернету</a:t>
            </a:r>
            <a:r>
              <a:rPr lang="ru-RU" sz="2400" b="1" dirty="0"/>
              <a:t>,</a:t>
            </a:r>
          </a:p>
          <a:p>
            <a:endParaRPr lang="ru-RU" sz="2400" b="1" dirty="0"/>
          </a:p>
          <a:p>
            <a:r>
              <a:rPr lang="ru-RU" sz="2400" b="1" dirty="0"/>
              <a:t>*</a:t>
            </a:r>
            <a:r>
              <a:rPr lang="ru-RU" sz="2400" b="1" dirty="0" err="1"/>
              <a:t>питання</a:t>
            </a:r>
            <a:r>
              <a:rPr lang="ru-RU" sz="2400" b="1" dirty="0"/>
              <a:t> </a:t>
            </a:r>
            <a:r>
              <a:rPr lang="ru-RU" sz="2400" b="1" dirty="0" err="1"/>
              <a:t>інтернет-етики</a:t>
            </a:r>
            <a:r>
              <a:rPr lang="ru-RU" sz="2400" b="1" dirty="0"/>
              <a:t>,</a:t>
            </a:r>
          </a:p>
          <a:p>
            <a:endParaRPr lang="ru-RU" sz="2400" b="1" dirty="0"/>
          </a:p>
          <a:p>
            <a:r>
              <a:rPr lang="ru-RU" sz="2400" b="1" dirty="0"/>
              <a:t>*</a:t>
            </a:r>
            <a:r>
              <a:rPr lang="ru-RU" sz="2400" b="1" dirty="0" err="1"/>
              <a:t>загрози</a:t>
            </a:r>
            <a:r>
              <a:rPr lang="ru-RU" sz="2400" b="1" dirty="0"/>
              <a:t> </a:t>
            </a:r>
            <a:r>
              <a:rPr lang="ru-RU" sz="2400" b="1" dirty="0" err="1"/>
              <a:t>протизаконного</a:t>
            </a:r>
            <a:r>
              <a:rPr lang="ru-RU" sz="2400" b="1" dirty="0"/>
              <a:t> контенту.</a:t>
            </a:r>
          </a:p>
        </p:txBody>
      </p:sp>
      <p:pic>
        <p:nvPicPr>
          <p:cNvPr id="6146" name="Picture 2" descr="C:\Users\Лиана\Desktop\День безпечного інтернету\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8" y="4581128"/>
            <a:ext cx="3387146" cy="17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иана\Desktop\День безпечного інтернету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75244"/>
            <a:ext cx="2019064" cy="18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7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Цей</a:t>
            </a:r>
            <a:r>
              <a:rPr lang="ru-RU" b="1" dirty="0"/>
              <a:t> день проводиться з метою </a:t>
            </a:r>
            <a:r>
              <a:rPr lang="ru-RU" b="1" dirty="0" err="1"/>
              <a:t>залучити</a:t>
            </a:r>
            <a:r>
              <a:rPr lang="ru-RU" b="1" dirty="0"/>
              <a:t> до </a:t>
            </a:r>
            <a:r>
              <a:rPr lang="ru-RU" b="1" dirty="0" err="1"/>
              <a:t>дій</a:t>
            </a:r>
            <a:r>
              <a:rPr lang="ru-RU" b="1" dirty="0"/>
              <a:t> кожного та </a:t>
            </a:r>
            <a:r>
              <a:rPr lang="ru-RU" b="1" dirty="0" err="1"/>
              <a:t>кожну</a:t>
            </a:r>
            <a:r>
              <a:rPr lang="ru-RU" b="1" dirty="0"/>
              <a:t>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відіграє</a:t>
            </a:r>
            <a:r>
              <a:rPr lang="ru-RU" b="1" dirty="0"/>
              <a:t> свою роль у </a:t>
            </a:r>
            <a:r>
              <a:rPr lang="ru-RU" b="1" dirty="0" err="1"/>
              <a:t>створенні</a:t>
            </a:r>
            <a:r>
              <a:rPr lang="ru-RU" b="1" dirty="0"/>
              <a:t> </a:t>
            </a:r>
            <a:r>
              <a:rPr lang="ru-RU" b="1" dirty="0" err="1"/>
              <a:t>кращого</a:t>
            </a:r>
            <a:r>
              <a:rPr lang="ru-RU" b="1" dirty="0"/>
              <a:t> </a:t>
            </a:r>
            <a:r>
              <a:rPr lang="ru-RU" b="1" dirty="0" err="1"/>
              <a:t>Інтернету</a:t>
            </a:r>
            <a:r>
              <a:rPr lang="ru-RU" b="1" dirty="0"/>
              <a:t> для </a:t>
            </a:r>
            <a:r>
              <a:rPr lang="ru-RU" b="1" dirty="0" err="1"/>
              <a:t>всіх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, </a:t>
            </a:r>
            <a:r>
              <a:rPr lang="ru-RU" b="1" dirty="0" err="1"/>
              <a:t>наймолодших</a:t>
            </a:r>
            <a:r>
              <a:rPr lang="ru-RU" b="1" dirty="0"/>
              <a:t> </a:t>
            </a:r>
            <a:r>
              <a:rPr lang="ru-RU" b="1" dirty="0" err="1"/>
              <a:t>користувачів</a:t>
            </a:r>
            <a:r>
              <a:rPr lang="ru-RU" b="1" dirty="0"/>
              <a:t>. </a:t>
            </a:r>
            <a:r>
              <a:rPr lang="ru-RU" b="1" dirty="0" err="1"/>
              <a:t>Більш</a:t>
            </a:r>
            <a:r>
              <a:rPr lang="ru-RU" b="1" dirty="0"/>
              <a:t> того,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запрошення</a:t>
            </a:r>
            <a:r>
              <a:rPr lang="ru-RU" b="1" dirty="0"/>
              <a:t> для </a:t>
            </a:r>
            <a:r>
              <a:rPr lang="ru-RU" b="1" dirty="0" err="1"/>
              <a:t>всіх</a:t>
            </a:r>
            <a:r>
              <a:rPr lang="ru-RU" b="1" dirty="0"/>
              <a:t> до </a:t>
            </a:r>
            <a:r>
              <a:rPr lang="ru-RU" b="1" dirty="0" err="1"/>
              <a:t>поважливого</a:t>
            </a:r>
            <a:r>
              <a:rPr lang="ru-RU" b="1" dirty="0"/>
              <a:t> онлайнового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b="1" dirty="0" err="1"/>
              <a:t>задля</a:t>
            </a:r>
            <a:r>
              <a:rPr lang="ru-RU" b="1" dirty="0"/>
              <a:t> </a:t>
            </a:r>
            <a:r>
              <a:rPr lang="ru-RU" b="1" dirty="0" err="1"/>
              <a:t>забезпечення</a:t>
            </a:r>
            <a:r>
              <a:rPr lang="ru-RU" b="1" dirty="0"/>
              <a:t> </a:t>
            </a:r>
            <a:r>
              <a:rPr lang="ru-RU" b="1" dirty="0" err="1"/>
              <a:t>найкращого</a:t>
            </a:r>
            <a:r>
              <a:rPr lang="ru-RU" b="1" dirty="0"/>
              <a:t> цифрового </a:t>
            </a:r>
            <a:r>
              <a:rPr lang="ru-RU" b="1" dirty="0" err="1"/>
              <a:t>досвіду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94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8EE628F7-B875-B7DB-DEC6-6F1FE2ABC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43806"/>
            <a:ext cx="7078851" cy="6046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https://betterinternetcentre.org/?p=610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7E7A4D-27CA-48F2-E019-0610A365A2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5000" r="11413" b="6601"/>
          <a:stretch/>
        </p:blipFill>
        <p:spPr>
          <a:xfrm>
            <a:off x="457200" y="1149758"/>
            <a:ext cx="7283152" cy="407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8E8465DA-9440-FCB6-E717-556C53865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074F-13C3-93C5-6638-617CB03D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https://www.saferinternetday.org/</a:t>
            </a:r>
            <a:r>
              <a:rPr lang="uk-UA" dirty="0"/>
              <a:t>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BF1C13-EEC5-57A9-CEF4-C5C6E7262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951" r="1673" b="11890"/>
          <a:stretch/>
        </p:blipFill>
        <p:spPr>
          <a:xfrm>
            <a:off x="395537" y="1671909"/>
            <a:ext cx="7272808" cy="3341268"/>
          </a:xfrm>
        </p:spPr>
      </p:pic>
    </p:spTree>
    <p:extLst>
      <p:ext uri="{BB962C8B-B14F-4D97-AF65-F5344CB8AC3E}">
        <p14:creationId xmlns:p14="http://schemas.microsoft.com/office/powerpoint/2010/main" val="391917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8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Соціальні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мережі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: </a:t>
            </a:r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кіберзалежність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чи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комунікація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hlinkClick r:id="rId3"/>
              </a:rPr>
              <a:t>майбутнього</a:t>
            </a:r>
            <a:r>
              <a:rPr lang="ru-RU" sz="3200" b="1" dirty="0">
                <a:solidFill>
                  <a:srgbClr val="FF0000"/>
                </a:solidFill>
                <a:hlinkClick r:id="rId3"/>
              </a:rPr>
              <a:t>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Позитивний</a:t>
            </a:r>
            <a:r>
              <a:rPr lang="ru-RU" sz="2800" b="1" dirty="0"/>
              <a:t> та </a:t>
            </a:r>
            <a:r>
              <a:rPr lang="ru-RU" sz="2800" b="1" dirty="0" err="1"/>
              <a:t>негативний</a:t>
            </a:r>
            <a:r>
              <a:rPr lang="ru-RU" sz="2800" b="1" dirty="0"/>
              <a:t> </a:t>
            </a:r>
            <a:r>
              <a:rPr lang="ru-RU" sz="2800" b="1" dirty="0" err="1"/>
              <a:t>вплив</a:t>
            </a:r>
            <a:r>
              <a:rPr lang="ru-RU" sz="2800" b="1" dirty="0"/>
              <a:t> </a:t>
            </a:r>
            <a:r>
              <a:rPr lang="ru-RU" sz="2800" b="1" dirty="0" err="1"/>
              <a:t>соціальних</a:t>
            </a:r>
            <a:r>
              <a:rPr lang="ru-RU" sz="2800" b="1" dirty="0"/>
              <a:t> мереж</a:t>
            </a:r>
          </a:p>
        </p:txBody>
      </p:sp>
      <p:pic>
        <p:nvPicPr>
          <p:cNvPr id="4098" name="Picture 2" descr="https://sites.google.com/site/socialnimeregi/_/rsrc/1476642961389/pozitivnij-ta-negativnij-vpliv-socialnih-merez/222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1" y="4848267"/>
            <a:ext cx="297290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Що таке соціальні мережі? (види, класифікація, безпека...) ⋆ Future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50" y="1556792"/>
            <a:ext cx="5800377" cy="496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6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8869" y="10649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B7D99"/>
                </a:solidFill>
                <a:latin typeface="BloggerSans"/>
              </a:rPr>
              <a:t>СОЦІАЛЬНІ ОНЛАЙН-МЕДІА</a:t>
            </a:r>
            <a:endParaRPr lang="ru-RU" dirty="0"/>
          </a:p>
        </p:txBody>
      </p:sp>
      <p:pic>
        <p:nvPicPr>
          <p:cNvPr id="4" name="Picture 2" descr="C:\Users\Лиана\Desktop\День безпечного інтернету\unnamed.jpg">
            <a:extLst>
              <a:ext uri="{FF2B5EF4-FFF2-40B4-BE49-F238E27FC236}">
                <a16:creationId xmlns:a16="http://schemas.microsoft.com/office/drawing/2014/main" id="{6BA673E0-271E-401B-B482-046D21BC2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68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 t="25277" r="30902" b="11667"/>
          <a:stretch/>
        </p:blipFill>
        <p:spPr>
          <a:xfrm>
            <a:off x="323528" y="260648"/>
            <a:ext cx="7560840" cy="57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51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ана\Desktop\День безпечного інтернету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44" y="12880"/>
            <a:ext cx="9144000" cy="683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Позитивний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 </a:t>
            </a:r>
            <a:r>
              <a:rPr lang="ru-RU" sz="2200" dirty="0"/>
              <a:t>1. </a:t>
            </a:r>
            <a:r>
              <a:rPr lang="ru-RU" sz="2200" dirty="0" err="1"/>
              <a:t>Соціальні</a:t>
            </a:r>
            <a:r>
              <a:rPr lang="ru-RU" sz="2200" dirty="0"/>
              <a:t> </a:t>
            </a:r>
            <a:r>
              <a:rPr lang="ru-RU" sz="2200" dirty="0" err="1"/>
              <a:t>мережі</a:t>
            </a:r>
            <a:r>
              <a:rPr lang="ru-RU" sz="2200" dirty="0"/>
              <a:t> – </a:t>
            </a:r>
            <a:r>
              <a:rPr lang="ru-RU" sz="2200" dirty="0" err="1"/>
              <a:t>основний</a:t>
            </a:r>
            <a:r>
              <a:rPr lang="ru-RU" sz="2200" dirty="0"/>
              <a:t> </a:t>
            </a:r>
            <a:r>
              <a:rPr lang="ru-RU" sz="2200" dirty="0" err="1"/>
              <a:t>спосіб</a:t>
            </a:r>
            <a:r>
              <a:rPr lang="ru-RU" sz="2200" dirty="0"/>
              <a:t> </a:t>
            </a:r>
            <a:r>
              <a:rPr lang="ru-RU" sz="2200" dirty="0" err="1"/>
              <a:t>розповсюдження</a:t>
            </a:r>
            <a:r>
              <a:rPr lang="ru-RU" sz="2200" dirty="0"/>
              <a:t> новин. </a:t>
            </a:r>
            <a:r>
              <a:rPr lang="ru-RU" sz="2200" dirty="0" err="1"/>
              <a:t>Серед</a:t>
            </a:r>
            <a:r>
              <a:rPr lang="ru-RU" sz="2200" dirty="0"/>
              <a:t> </a:t>
            </a:r>
            <a:r>
              <a:rPr lang="ru-RU" sz="2200" dirty="0" err="1"/>
              <a:t>позитивів</a:t>
            </a:r>
            <a:r>
              <a:rPr lang="ru-RU" sz="2200" dirty="0"/>
              <a:t> </a:t>
            </a:r>
            <a:r>
              <a:rPr lang="ru-RU" sz="2200" dirty="0" err="1"/>
              <a:t>соціальних</a:t>
            </a:r>
            <a:r>
              <a:rPr lang="ru-RU" sz="2200" dirty="0"/>
              <a:t> мереж </a:t>
            </a:r>
            <a:r>
              <a:rPr lang="ru-RU" sz="2200" dirty="0" err="1"/>
              <a:t>можна</a:t>
            </a:r>
            <a:r>
              <a:rPr lang="ru-RU" sz="2200" dirty="0"/>
              <a:t> </a:t>
            </a:r>
            <a:r>
              <a:rPr lang="ru-RU" sz="2200" dirty="0" err="1"/>
              <a:t>виокремити</a:t>
            </a:r>
            <a:r>
              <a:rPr lang="ru-RU" sz="2200" dirty="0"/>
              <a:t> </a:t>
            </a:r>
            <a:r>
              <a:rPr lang="ru-RU" sz="2200" dirty="0" err="1"/>
              <a:t>швидку</a:t>
            </a:r>
            <a:r>
              <a:rPr lang="ru-RU" sz="2200" dirty="0"/>
              <a:t> та </a:t>
            </a:r>
            <a:r>
              <a:rPr lang="ru-RU" sz="2200" dirty="0" err="1"/>
              <a:t>дешеву</a:t>
            </a:r>
            <a:r>
              <a:rPr lang="ru-RU" sz="2200" dirty="0"/>
              <a:t> </a:t>
            </a:r>
            <a:r>
              <a:rPr lang="ru-RU" sz="2200" dirty="0" err="1"/>
              <a:t>комунікацію</a:t>
            </a:r>
            <a:r>
              <a:rPr lang="ru-RU" sz="2200" dirty="0"/>
              <a:t>, </a:t>
            </a:r>
            <a:r>
              <a:rPr lang="ru-RU" sz="2200" dirty="0" err="1"/>
              <a:t>оперативний</a:t>
            </a:r>
            <a:r>
              <a:rPr lang="ru-RU" sz="2200" dirty="0"/>
              <a:t> </a:t>
            </a:r>
            <a:r>
              <a:rPr lang="ru-RU" sz="2200" dirty="0" err="1"/>
              <a:t>обмін</a:t>
            </a:r>
            <a:r>
              <a:rPr lang="ru-RU" sz="2200" dirty="0"/>
              <a:t> </a:t>
            </a:r>
            <a:r>
              <a:rPr lang="ru-RU" sz="2200" dirty="0" err="1"/>
              <a:t>інформацією</a:t>
            </a:r>
            <a:r>
              <a:rPr lang="ru-RU" sz="2200" dirty="0"/>
              <a:t>, </a:t>
            </a:r>
            <a:r>
              <a:rPr lang="ru-RU" sz="2200" dirty="0" err="1"/>
              <a:t>можливість</a:t>
            </a:r>
            <a:r>
              <a:rPr lang="ru-RU" sz="2200" dirty="0"/>
              <a:t> бути у </a:t>
            </a:r>
            <a:r>
              <a:rPr lang="ru-RU" sz="2200" dirty="0" err="1"/>
              <a:t>центрі</a:t>
            </a:r>
            <a:r>
              <a:rPr lang="ru-RU" sz="2200" dirty="0"/>
              <a:t> </a:t>
            </a:r>
            <a:r>
              <a:rPr lang="ru-RU" sz="2200" dirty="0" err="1"/>
              <a:t>подій</a:t>
            </a:r>
            <a:r>
              <a:rPr lang="ru-RU" sz="2200" dirty="0"/>
              <a:t>, </a:t>
            </a:r>
            <a:r>
              <a:rPr lang="ru-RU" sz="2200" dirty="0" err="1"/>
              <a:t>нові</a:t>
            </a:r>
            <a:r>
              <a:rPr lang="ru-RU" sz="2200" dirty="0"/>
              <a:t> </a:t>
            </a:r>
            <a:r>
              <a:rPr lang="ru-RU" sz="2200" dirty="0" err="1"/>
              <a:t>знайомства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/>
              <a:t>2. «Часто люди не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реалізуватися</a:t>
            </a:r>
            <a:r>
              <a:rPr lang="ru-RU" sz="2200" dirty="0"/>
              <a:t> у </a:t>
            </a:r>
            <a:r>
              <a:rPr lang="ru-RU" sz="2200" dirty="0" err="1"/>
              <a:t>справжньому</a:t>
            </a:r>
            <a:r>
              <a:rPr lang="ru-RU" sz="2200" dirty="0"/>
              <a:t> </a:t>
            </a:r>
            <a:r>
              <a:rPr lang="ru-RU" sz="2200" dirty="0" err="1"/>
              <a:t>житті</a:t>
            </a:r>
            <a:r>
              <a:rPr lang="ru-RU" sz="2200" dirty="0"/>
              <a:t>, а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/>
              <a:t>Інтернет</a:t>
            </a:r>
            <a:r>
              <a:rPr lang="ru-RU" sz="2200" dirty="0"/>
              <a:t> вони </a:t>
            </a:r>
            <a:r>
              <a:rPr lang="ru-RU" sz="2200" dirty="0" err="1"/>
              <a:t>створюють</a:t>
            </a:r>
            <a:r>
              <a:rPr lang="ru-RU" sz="2200" dirty="0"/>
              <a:t> </a:t>
            </a:r>
            <a:r>
              <a:rPr lang="ru-RU" sz="2200" dirty="0" err="1"/>
              <a:t>собі</a:t>
            </a:r>
            <a:r>
              <a:rPr lang="ru-RU" sz="2200" dirty="0"/>
              <a:t> </a:t>
            </a:r>
            <a:r>
              <a:rPr lang="ru-RU" sz="2200" dirty="0" err="1"/>
              <a:t>певний</a:t>
            </a:r>
            <a:r>
              <a:rPr lang="ru-RU" sz="2200" dirty="0"/>
              <a:t> </a:t>
            </a:r>
            <a:r>
              <a:rPr lang="ru-RU" sz="2200" dirty="0" err="1"/>
              <a:t>бажаний</a:t>
            </a:r>
            <a:r>
              <a:rPr lang="ru-RU" sz="2200" dirty="0"/>
              <a:t> для себе образ. Для таких людей </a:t>
            </a:r>
            <a:r>
              <a:rPr lang="ru-RU" sz="2000" dirty="0" err="1"/>
              <a:t>Інтернет</a:t>
            </a:r>
            <a:r>
              <a:rPr lang="ru-RU" sz="2000" dirty="0"/>
              <a:t> є </a:t>
            </a:r>
            <a:r>
              <a:rPr lang="ru-RU" sz="2000" dirty="0" err="1"/>
              <a:t>своєрідною</a:t>
            </a:r>
            <a:r>
              <a:rPr lang="ru-RU" sz="2000" dirty="0"/>
              <a:t> </a:t>
            </a:r>
            <a:r>
              <a:rPr lang="ru-RU" sz="2000" dirty="0" err="1"/>
              <a:t>лікувальною</a:t>
            </a:r>
            <a:r>
              <a:rPr lang="ru-RU" sz="2000" dirty="0"/>
              <a:t> </a:t>
            </a:r>
            <a:r>
              <a:rPr lang="ru-RU" sz="2000" dirty="0" err="1"/>
              <a:t>терапією</a:t>
            </a:r>
            <a:r>
              <a:rPr lang="ru-RU" sz="2000" dirty="0"/>
              <a:t>» .</a:t>
            </a:r>
          </a:p>
          <a:p>
            <a:pPr algn="just"/>
            <a:r>
              <a:rPr lang="uk-UA" sz="2000" dirty="0"/>
              <a:t>3. </a:t>
            </a:r>
            <a:r>
              <a:rPr lang="ru-RU" sz="2000" dirty="0" err="1"/>
              <a:t>Соціальні</a:t>
            </a:r>
            <a:r>
              <a:rPr lang="ru-RU" sz="2000" dirty="0"/>
              <a:t> </a:t>
            </a:r>
            <a:r>
              <a:rPr lang="ru-RU" sz="2000" dirty="0" err="1"/>
              <a:t>мережі</a:t>
            </a:r>
            <a:r>
              <a:rPr lang="ru-RU" sz="2000" dirty="0"/>
              <a:t> – </a:t>
            </a:r>
            <a:r>
              <a:rPr lang="ru-RU" sz="2000" dirty="0" err="1"/>
              <a:t>простір</a:t>
            </a:r>
            <a:r>
              <a:rPr lang="ru-RU" sz="2000" dirty="0"/>
              <a:t> для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семінару</a:t>
            </a:r>
            <a:r>
              <a:rPr lang="ru-RU" sz="2000" dirty="0"/>
              <a:t>, </a:t>
            </a:r>
            <a:r>
              <a:rPr lang="ru-RU" sz="2000" dirty="0" err="1"/>
              <a:t>конференції</a:t>
            </a:r>
            <a:r>
              <a:rPr lang="ru-RU" sz="2000" dirty="0"/>
              <a:t>.</a:t>
            </a:r>
          </a:p>
          <a:p>
            <a:pPr algn="just"/>
            <a:endParaRPr lang="ru-RU" sz="2000" dirty="0"/>
          </a:p>
          <a:p>
            <a:endParaRPr lang="ru-RU" dirty="0"/>
          </a:p>
        </p:txBody>
      </p:sp>
      <p:pic>
        <p:nvPicPr>
          <p:cNvPr id="5" name="Picture 4" descr="Що таке соціальні мережі? (види, класифікація, безпека...) ⋆ FutureN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9019"/>
            <a:ext cx="2520280" cy="215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558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1286</Words>
  <Application>Microsoft Office PowerPoint</Application>
  <PresentationFormat>Экран (4:3)</PresentationFormat>
  <Paragraphs>60</Paragraphs>
  <Slides>29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Arimo</vt:lpstr>
      <vt:lpstr>BloggerSans</vt:lpstr>
      <vt:lpstr>Calibri</vt:lpstr>
      <vt:lpstr>Comic Sans MS</vt:lpstr>
      <vt:lpstr>Helvetica Neue</vt:lpstr>
      <vt:lpstr>innerspace</vt:lpstr>
      <vt:lpstr>Roboto</vt:lpstr>
      <vt:lpstr>var(--stk-f_family)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https://www.saferinternetday.org/ </vt:lpstr>
      <vt:lpstr>Презентация PowerPoint</vt:lpstr>
      <vt:lpstr>Презентация PowerPoint</vt:lpstr>
      <vt:lpstr>Позитивний вплив </vt:lpstr>
      <vt:lpstr>Негативний вплив мереж</vt:lpstr>
      <vt:lpstr>Негативний вплив мереж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Яку відповідь Ви дасте на такі листи?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Лиана</dc:creator>
  <cp:lastModifiedBy>Зінич</cp:lastModifiedBy>
  <cp:revision>50</cp:revision>
  <dcterms:created xsi:type="dcterms:W3CDTF">2020-02-06T22:00:50Z</dcterms:created>
  <dcterms:modified xsi:type="dcterms:W3CDTF">2024-02-07T18:17:48Z</dcterms:modified>
</cp:coreProperties>
</file>