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1" r:id="rId22"/>
    <p:sldId id="263" r:id="rId23"/>
    <p:sldId id="260" r:id="rId24"/>
    <p:sldId id="262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FED73-7EF1-49A5-A3B2-CBDA5D834AFB}" type="datetimeFigureOut">
              <a:rPr lang="uk-UA" smtClean="0"/>
              <a:pPr/>
              <a:t>07.02.2024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455-9C29-482D-8437-F8762BFDB87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21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" Type="http://schemas.openxmlformats.org/officeDocument/2006/relationships/image" Target="../media/image3.png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13.xml"/><Relationship Id="rId10" Type="http://schemas.openxmlformats.org/officeDocument/2006/relationships/slide" Target="slide22.xml"/><Relationship Id="rId19" Type="http://schemas.openxmlformats.org/officeDocument/2006/relationships/slide" Target="slide17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2.xml"/><Relationship Id="rId22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4344" y="1556792"/>
            <a:ext cx="79041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Безпека</a:t>
            </a:r>
            <a:r>
              <a:rPr lang="ru-RU" sz="7200" b="1" cap="none" spc="0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в </a:t>
            </a:r>
            <a:r>
              <a:rPr lang="ru-RU" sz="7200" b="1" cap="none" spc="0" dirty="0" err="1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Інтернеті</a:t>
            </a:r>
            <a:endParaRPr lang="ru-RU" sz="7200" b="1" cap="none" spc="0" dirty="0">
              <a:ln w="0"/>
              <a:solidFill>
                <a:srgbClr val="92D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050" name="Picture 2" descr="Тиждень інформатики онлайн | Лиманська Гімназі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6"/>
          <a:stretch/>
        </p:blipFill>
        <p:spPr bwMode="auto">
          <a:xfrm>
            <a:off x="827584" y="3284984"/>
            <a:ext cx="33677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ЕЗПЕЧНИЙ ІНТЕРНЕТ">
            <a:extLst>
              <a:ext uri="{FF2B5EF4-FFF2-40B4-BE49-F238E27FC236}">
                <a16:creationId xmlns:a16="http://schemas.microsoft.com/office/drawing/2014/main" id="{D99602FD-6FED-DBD0-E0D9-9D46917C6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яка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971599" y="433596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Kiddle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0D67A01B-774D-948E-8148-3731E3FEC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звук,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анімацію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uk-UA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Веб-сторінка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10161DAE-5CA6-20D2-002B-60F0FE9BD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01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тематику і належать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Веб-сторінка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971599" y="3270412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45BA42F9-2A46-EAE8-0D26-80B0B3677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5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мегапосилання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971599" y="433596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гіпермегапосилання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93C3EE31-0FAB-8B75-D56F-A76E7A7B8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33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Виберіть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рядок,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ТІЛЬКИ веб-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браузери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Chrome, Opera, Internet Explorer</a:t>
            </a:r>
            <a:endParaRPr lang="uk-U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Chrome, Opera, Internet Explorer, Linux</a:t>
            </a:r>
            <a:endParaRPr lang="uk-UA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Chrome, Opera, Internet Explorer, Windows</a:t>
            </a: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2F271278-F386-8346-5092-0E60B62AD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282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перелічених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системою?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8E926A49-A7B4-10C2-4D5C-023530AD9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4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павутиння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971599" y="4335960"/>
            <a:ext cx="450543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03ABD0DF-3AB7-3B2D-17E2-17DE00B01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53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розсилка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рекламного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...</a:t>
            </a:r>
            <a:endParaRPr lang="uk-U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спам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971599" y="3270412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AA88038F-A947-F284-8351-7EDCEEC1E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748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папір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сканер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971599" y="4335960"/>
            <a:ext cx="450543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5A0FB3B8-88B9-84B6-C449-00DB50AF4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26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знак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s://naurok-test2.nyc3.digitaloceanspaces.com/uploads/test/161364/1170595/234410_163777465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grpSp>
        <p:nvGrpSpPr>
          <p:cNvPr id="8" name="Группа 7"/>
          <p:cNvGrpSpPr/>
          <p:nvPr/>
        </p:nvGrpSpPr>
        <p:grpSpPr>
          <a:xfrm>
            <a:off x="971599" y="2131957"/>
            <a:ext cx="4505431" cy="1038628"/>
            <a:chOff x="971599" y="2131957"/>
            <a:chExt cx="4505431" cy="1038628"/>
          </a:xfrm>
        </p:grpSpPr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971599" y="2131957"/>
              <a:ext cx="4505431" cy="10156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uk-UA" sz="6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2162473"/>
              <a:ext cx="1008112" cy="1008112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1001687" y="3385710"/>
            <a:ext cx="4475343" cy="1013249"/>
            <a:chOff x="1001687" y="3385710"/>
            <a:chExt cx="4475343" cy="1013249"/>
          </a:xfrm>
        </p:grpSpPr>
        <p:sp>
          <p:nvSpPr>
            <p:cNvPr id="10" name="TextBox 9">
              <a:hlinkClick r:id="rId4" action="ppaction://hlinksldjump"/>
            </p:cNvPr>
            <p:cNvSpPr txBox="1"/>
            <p:nvPr/>
          </p:nvSpPr>
          <p:spPr>
            <a:xfrm>
              <a:off x="1001687" y="3385710"/>
              <a:ext cx="4475343" cy="95025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fontAlgn="t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3385710"/>
              <a:ext cx="1013249" cy="1013249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1005848" y="4600795"/>
            <a:ext cx="4471182" cy="1232283"/>
            <a:chOff x="1005848" y="4600795"/>
            <a:chExt cx="4471182" cy="1232283"/>
          </a:xfrm>
        </p:grpSpPr>
        <p:sp>
          <p:nvSpPr>
            <p:cNvPr id="9" name="TextBox 8">
              <a:hlinkClick r:id="rId2" action="ppaction://hlinksldjump"/>
            </p:cNvPr>
            <p:cNvSpPr txBox="1"/>
            <p:nvPr/>
          </p:nvSpPr>
          <p:spPr>
            <a:xfrm>
              <a:off x="1005848" y="4600795"/>
              <a:ext cx="4471182" cy="113246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uk-UA" sz="8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752" y="4680950"/>
              <a:ext cx="1152128" cy="1152128"/>
            </a:xfrm>
            <a:prstGeom prst="rect">
              <a:avLst/>
            </a:prstGeom>
          </p:spPr>
        </p:pic>
      </p:grpSp>
      <p:pic>
        <p:nvPicPr>
          <p:cNvPr id="13" name="Picture 4" descr="БЕЗПЕЧНИЙ ІНТЕРНЕТ">
            <a:extLst>
              <a:ext uri="{FF2B5EF4-FFF2-40B4-BE49-F238E27FC236}">
                <a16:creationId xmlns:a16="http://schemas.microsoft.com/office/drawing/2014/main" id="{ACDA1E02-FC99-958A-85D2-689675D90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18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00cxj8-db58.png"/>
          <p:cNvPicPr>
            <a:picLocks noGrp="1" noChangeAspect="1"/>
          </p:cNvPicPr>
          <p:nvPr>
            <p:ph idx="1"/>
          </p:nvPr>
        </p:nvPicPr>
        <p:blipFill>
          <a:blip r:embed="rId2"/>
          <a:srcRect l="13044" r="14130" b="19584"/>
          <a:stretch>
            <a:fillRect/>
          </a:stretch>
        </p:blipFill>
        <p:spPr>
          <a:xfrm>
            <a:off x="567098" y="511160"/>
            <a:ext cx="8009804" cy="5857916"/>
          </a:xfrm>
        </p:spPr>
      </p:pic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1151369" y="1053704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1188854" y="2094126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1850219" y="3256937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1365683" y="112514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3" action="ppaction://hlinksldjump"/>
              </a:rPr>
              <a:t>1</a:t>
            </a:r>
            <a:endParaRPr lang="uk-UA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3168" y="21655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4" action="ppaction://hlinksldjump"/>
              </a:rPr>
              <a:t>2</a:t>
            </a:r>
            <a:endParaRPr lang="uk-UA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64533" y="3328375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5" action="ppaction://hlinksldjump"/>
              </a:rPr>
              <a:t>3</a:t>
            </a:r>
            <a:endParaRPr lang="uk-UA" sz="3200" b="1" dirty="0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28860" y="707720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2643174" y="77915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6" action="ppaction://hlinksldjump"/>
              </a:rPr>
              <a:t>5</a:t>
            </a:r>
            <a:endParaRPr lang="uk-UA" sz="3200" b="1" dirty="0"/>
          </a:p>
        </p:txBody>
      </p:sp>
      <p:sp>
        <p:nvSpPr>
          <p:cNvPr id="13" name="Овал 12">
            <a:hlinkClick r:id="rId7" action="ppaction://hlinksldjump"/>
          </p:cNvPr>
          <p:cNvSpPr/>
          <p:nvPr/>
        </p:nvSpPr>
        <p:spPr>
          <a:xfrm>
            <a:off x="3737334" y="1132806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3951648" y="120424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7" action="ppaction://hlinksldjump"/>
              </a:rPr>
              <a:t>6</a:t>
            </a:r>
            <a:endParaRPr lang="uk-UA" sz="3200" b="1" dirty="0"/>
          </a:p>
        </p:txBody>
      </p:sp>
      <p:sp>
        <p:nvSpPr>
          <p:cNvPr id="15" name="Овал 14">
            <a:hlinkClick r:id="rId8" action="ppaction://hlinksldjump"/>
          </p:cNvPr>
          <p:cNvSpPr/>
          <p:nvPr/>
        </p:nvSpPr>
        <p:spPr>
          <a:xfrm>
            <a:off x="2615449" y="1988895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2829763" y="2060333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8" action="ppaction://hlinksldjump"/>
              </a:rPr>
              <a:t>4</a:t>
            </a:r>
            <a:endParaRPr lang="uk-UA" sz="3200" b="1" dirty="0"/>
          </a:p>
        </p:txBody>
      </p:sp>
      <p:sp>
        <p:nvSpPr>
          <p:cNvPr id="17" name="Овал 16">
            <a:hlinkClick r:id="rId9" action="ppaction://hlinksldjump"/>
          </p:cNvPr>
          <p:cNvSpPr/>
          <p:nvPr/>
        </p:nvSpPr>
        <p:spPr>
          <a:xfrm>
            <a:off x="5015161" y="723641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TextBox 17"/>
          <p:cNvSpPr txBox="1"/>
          <p:nvPr/>
        </p:nvSpPr>
        <p:spPr>
          <a:xfrm>
            <a:off x="5229475" y="79507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9" action="ppaction://hlinksldjump"/>
              </a:rPr>
              <a:t>8</a:t>
            </a:r>
            <a:endParaRPr lang="uk-UA" sz="3200" b="1" dirty="0"/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>
          <a:xfrm>
            <a:off x="4040589" y="2072022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4254903" y="214346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0" action="ppaction://hlinksldjump"/>
              </a:rPr>
              <a:t>7</a:t>
            </a:r>
            <a:endParaRPr lang="uk-UA" sz="3200" b="1" dirty="0"/>
          </a:p>
        </p:txBody>
      </p:sp>
      <p:sp>
        <p:nvSpPr>
          <p:cNvPr id="21" name="Овал 20">
            <a:hlinkClick r:id="rId11" action="ppaction://hlinksldjump"/>
          </p:cNvPr>
          <p:cNvSpPr/>
          <p:nvPr/>
        </p:nvSpPr>
        <p:spPr>
          <a:xfrm>
            <a:off x="5586665" y="1789019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TextBox 21"/>
          <p:cNvSpPr txBox="1"/>
          <p:nvPr/>
        </p:nvSpPr>
        <p:spPr>
          <a:xfrm>
            <a:off x="5800979" y="1860457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1" action="ppaction://hlinksldjump"/>
              </a:rPr>
              <a:t>9</a:t>
            </a:r>
            <a:endParaRPr lang="uk-UA" sz="3200" b="1" dirty="0"/>
          </a:p>
        </p:txBody>
      </p:sp>
      <p:sp>
        <p:nvSpPr>
          <p:cNvPr id="23" name="Овал 22">
            <a:hlinkClick r:id="rId12" action="ppaction://hlinksldjump"/>
          </p:cNvPr>
          <p:cNvSpPr/>
          <p:nvPr/>
        </p:nvSpPr>
        <p:spPr>
          <a:xfrm>
            <a:off x="6735865" y="980728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6859658" y="1053704"/>
            <a:ext cx="738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2" action="ppaction://hlinksldjump"/>
              </a:rPr>
              <a:t>10</a:t>
            </a:r>
            <a:endParaRPr lang="uk-UA" sz="3200" b="1" dirty="0"/>
          </a:p>
        </p:txBody>
      </p:sp>
      <p:sp>
        <p:nvSpPr>
          <p:cNvPr id="25" name="Овал 24">
            <a:hlinkClick r:id="rId13" action="ppaction://hlinksldjump"/>
          </p:cNvPr>
          <p:cNvSpPr/>
          <p:nvPr/>
        </p:nvSpPr>
        <p:spPr>
          <a:xfrm>
            <a:off x="6521551" y="2657652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TextBox 25"/>
          <p:cNvSpPr txBox="1"/>
          <p:nvPr/>
        </p:nvSpPr>
        <p:spPr>
          <a:xfrm>
            <a:off x="6372483" y="2729090"/>
            <a:ext cx="792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3" action="ppaction://hlinksldjump"/>
              </a:rPr>
              <a:t>  11</a:t>
            </a:r>
            <a:endParaRPr lang="uk-UA" sz="3200" b="1" dirty="0"/>
          </a:p>
        </p:txBody>
      </p:sp>
      <p:sp>
        <p:nvSpPr>
          <p:cNvPr id="29" name="Овал 28">
            <a:hlinkClick r:id="rId14" action="ppaction://hlinksldjump"/>
          </p:cNvPr>
          <p:cNvSpPr/>
          <p:nvPr/>
        </p:nvSpPr>
        <p:spPr>
          <a:xfrm>
            <a:off x="3802940" y="3375316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TextBox 29"/>
          <p:cNvSpPr txBox="1"/>
          <p:nvPr/>
        </p:nvSpPr>
        <p:spPr>
          <a:xfrm>
            <a:off x="3874378" y="344011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4" action="ppaction://hlinksldjump"/>
              </a:rPr>
              <a:t>12</a:t>
            </a:r>
            <a:endParaRPr lang="uk-UA" sz="3200" b="1" dirty="0"/>
          </a:p>
        </p:txBody>
      </p:sp>
      <p:sp>
        <p:nvSpPr>
          <p:cNvPr id="31" name="Овал 30">
            <a:hlinkClick r:id="rId15" action="ppaction://hlinksldjump"/>
          </p:cNvPr>
          <p:cNvSpPr/>
          <p:nvPr/>
        </p:nvSpPr>
        <p:spPr>
          <a:xfrm>
            <a:off x="5351212" y="3732506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31"/>
          <p:cNvSpPr txBox="1"/>
          <p:nvPr/>
        </p:nvSpPr>
        <p:spPr>
          <a:xfrm>
            <a:off x="5422650" y="379730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5" action="ppaction://hlinksldjump"/>
              </a:rPr>
              <a:t>13</a:t>
            </a:r>
            <a:endParaRPr lang="uk-UA" sz="3200" b="1" dirty="0"/>
          </a:p>
        </p:txBody>
      </p:sp>
      <p:sp>
        <p:nvSpPr>
          <p:cNvPr id="33" name="Овал 32">
            <a:hlinkClick r:id="rId16" action="ppaction://hlinksldjump"/>
          </p:cNvPr>
          <p:cNvSpPr/>
          <p:nvPr/>
        </p:nvSpPr>
        <p:spPr>
          <a:xfrm>
            <a:off x="2750331" y="4372699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TextBox 33"/>
          <p:cNvSpPr txBox="1"/>
          <p:nvPr/>
        </p:nvSpPr>
        <p:spPr>
          <a:xfrm>
            <a:off x="2821769" y="4382083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6" action="ppaction://hlinksldjump"/>
              </a:rPr>
              <a:t>14</a:t>
            </a:r>
            <a:endParaRPr lang="uk-UA" sz="3200" b="1" dirty="0"/>
          </a:p>
        </p:txBody>
      </p:sp>
      <p:sp>
        <p:nvSpPr>
          <p:cNvPr id="35" name="Овал 34"/>
          <p:cNvSpPr/>
          <p:nvPr/>
        </p:nvSpPr>
        <p:spPr>
          <a:xfrm>
            <a:off x="6843022" y="4163623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TextBox 35"/>
          <p:cNvSpPr txBox="1"/>
          <p:nvPr/>
        </p:nvSpPr>
        <p:spPr>
          <a:xfrm>
            <a:off x="6914460" y="422842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7" action="ppaction://hlinksldjump"/>
              </a:rPr>
              <a:t>15</a:t>
            </a:r>
            <a:endParaRPr lang="uk-UA" sz="3200" b="1" dirty="0"/>
          </a:p>
        </p:txBody>
      </p:sp>
      <p:sp>
        <p:nvSpPr>
          <p:cNvPr id="37" name="Овал 36">
            <a:hlinkClick r:id="rId18" action="ppaction://hlinksldjump"/>
          </p:cNvPr>
          <p:cNvSpPr/>
          <p:nvPr/>
        </p:nvSpPr>
        <p:spPr>
          <a:xfrm>
            <a:off x="4304279" y="4520813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7"/>
          <p:cNvSpPr txBox="1"/>
          <p:nvPr/>
        </p:nvSpPr>
        <p:spPr>
          <a:xfrm>
            <a:off x="4375717" y="458561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8" action="ppaction://hlinksldjump"/>
              </a:rPr>
              <a:t>16</a:t>
            </a:r>
            <a:endParaRPr lang="uk-UA" sz="3200" b="1" dirty="0"/>
          </a:p>
        </p:txBody>
      </p:sp>
      <p:sp>
        <p:nvSpPr>
          <p:cNvPr id="39" name="Овал 38">
            <a:hlinkClick r:id="rId19" action="ppaction://hlinksldjump"/>
          </p:cNvPr>
          <p:cNvSpPr/>
          <p:nvPr/>
        </p:nvSpPr>
        <p:spPr>
          <a:xfrm>
            <a:off x="1088051" y="4354946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TextBox 39"/>
          <p:cNvSpPr txBox="1"/>
          <p:nvPr/>
        </p:nvSpPr>
        <p:spPr>
          <a:xfrm>
            <a:off x="1159489" y="441974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19" action="ppaction://hlinksldjump"/>
              </a:rPr>
              <a:t>17</a:t>
            </a:r>
            <a:endParaRPr lang="uk-UA" sz="3200" b="1" dirty="0"/>
          </a:p>
        </p:txBody>
      </p:sp>
      <p:sp>
        <p:nvSpPr>
          <p:cNvPr id="41" name="Овал 40">
            <a:hlinkClick r:id="rId20" action="ppaction://hlinksldjump"/>
          </p:cNvPr>
          <p:cNvSpPr/>
          <p:nvPr/>
        </p:nvSpPr>
        <p:spPr>
          <a:xfrm>
            <a:off x="6066134" y="5043953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41"/>
          <p:cNvSpPr txBox="1"/>
          <p:nvPr/>
        </p:nvSpPr>
        <p:spPr>
          <a:xfrm>
            <a:off x="6137572" y="5108755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20" action="ppaction://hlinksldjump"/>
              </a:rPr>
              <a:t>18</a:t>
            </a:r>
            <a:endParaRPr lang="uk-UA" sz="3200" b="1" dirty="0"/>
          </a:p>
        </p:txBody>
      </p:sp>
      <p:sp>
        <p:nvSpPr>
          <p:cNvPr id="43" name="Овал 42">
            <a:hlinkClick r:id="rId21" action="ppaction://hlinksldjump"/>
          </p:cNvPr>
          <p:cNvSpPr/>
          <p:nvPr/>
        </p:nvSpPr>
        <p:spPr>
          <a:xfrm>
            <a:off x="3329829" y="5336340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TextBox 43"/>
          <p:cNvSpPr txBox="1"/>
          <p:nvPr/>
        </p:nvSpPr>
        <p:spPr>
          <a:xfrm>
            <a:off x="3401267" y="540114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21" action="ppaction://hlinksldjump"/>
              </a:rPr>
              <a:t>19</a:t>
            </a:r>
            <a:endParaRPr lang="uk-UA" sz="3200" b="1" dirty="0"/>
          </a:p>
        </p:txBody>
      </p:sp>
      <p:sp>
        <p:nvSpPr>
          <p:cNvPr id="45" name="Овал 44">
            <a:hlinkClick r:id="rId22" action="ppaction://hlinksldjump"/>
          </p:cNvPr>
          <p:cNvSpPr/>
          <p:nvPr/>
        </p:nvSpPr>
        <p:spPr>
          <a:xfrm>
            <a:off x="1758193" y="5214020"/>
            <a:ext cx="78581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1829631" y="527882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hlinkClick r:id="rId22" action="ppaction://hlinksldjump"/>
              </a:rPr>
              <a:t>20</a:t>
            </a:r>
            <a:endParaRPr lang="uk-U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плагіат?</a:t>
            </a: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60029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авторське право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971598" y="4727071"/>
            <a:ext cx="450543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endParaRPr lang="uk-UA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270412"/>
            <a:ext cx="4505431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копіювання чужої роботи та оприлюднення її під своїм іменем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4E656308-8684-154D-3794-BED30F06F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941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6125" y="332656"/>
            <a:ext cx="4057963" cy="405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628693" y="4493359"/>
            <a:ext cx="4735395" cy="92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5443" b="1" dirty="0">
                <a:ln w="3175">
                  <a:solidFill>
                    <a:sysClr val="windowText" lastClr="000000"/>
                  </a:solidFill>
                </a:ln>
                <a:effectLst>
                  <a:glow rad="101600">
                    <a:srgbClr val="0066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плюс 1 бал</a:t>
            </a:r>
          </a:p>
        </p:txBody>
      </p:sp>
      <p:sp>
        <p:nvSpPr>
          <p:cNvPr id="4" name="Стрелка вправо 3">
            <a:hlinkClick r:id="rId4" action="ppaction://hlinksldjump">
              <a:snd r:embed="rId5" name="click.wav"/>
            </a:hlinkClick>
          </p:cNvPr>
          <p:cNvSpPr>
            <a:spLocks noChangeArrowheads="1"/>
          </p:cNvSpPr>
          <p:nvPr/>
        </p:nvSpPr>
        <p:spPr bwMode="auto">
          <a:xfrm>
            <a:off x="628693" y="5805264"/>
            <a:ext cx="914445" cy="522720"/>
          </a:xfrm>
          <a:prstGeom prst="rightArrow">
            <a:avLst>
              <a:gd name="adj1" fmla="val 50000"/>
              <a:gd name="adj2" fmla="val 50046"/>
            </a:avLst>
          </a:prstGeom>
          <a:solidFill>
            <a:srgbClr val="006600"/>
          </a:solidFill>
          <a:ln w="38100" algn="ctr">
            <a:solidFill>
              <a:schemeClr val="bg1"/>
            </a:solidFill>
            <a:round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endParaRPr lang="ru-RU" sz="1633"/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8C50AE4B-F284-B655-1CBB-8638E8AFB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7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7" r="14710"/>
          <a:stretch/>
        </p:blipFill>
        <p:spPr bwMode="auto">
          <a:xfrm>
            <a:off x="521978" y="836712"/>
            <a:ext cx="4410062" cy="403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1436761" y="5995033"/>
            <a:ext cx="6073920" cy="92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43" b="1" dirty="0" err="1">
                <a:ln w="3175">
                  <a:solidFill>
                    <a:sysClr val="windowText" lastClr="000000"/>
                  </a:solidFill>
                </a:ln>
                <a:effectLst>
                  <a:glow rad="101600">
                    <a:srgbClr val="0066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мінус</a:t>
            </a:r>
            <a:r>
              <a:rPr lang="ru-RU" sz="5443" b="1" dirty="0">
                <a:ln w="3175">
                  <a:solidFill>
                    <a:sysClr val="windowText" lastClr="000000"/>
                  </a:solidFill>
                </a:ln>
                <a:effectLst>
                  <a:glow rad="101600">
                    <a:srgbClr val="0066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1 бал</a:t>
            </a:r>
          </a:p>
        </p:txBody>
      </p:sp>
      <p:sp>
        <p:nvSpPr>
          <p:cNvPr id="6" name="Стрелка вправо 5">
            <a:hlinkClick r:id="rId3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64756" y="6172335"/>
            <a:ext cx="914445" cy="522720"/>
          </a:xfrm>
          <a:prstGeom prst="rightArrow">
            <a:avLst>
              <a:gd name="adj1" fmla="val 50000"/>
              <a:gd name="adj2" fmla="val 50046"/>
            </a:avLst>
          </a:prstGeom>
          <a:solidFill>
            <a:srgbClr val="006600"/>
          </a:solidFill>
          <a:ln w="38100" algn="ctr">
            <a:solidFill>
              <a:schemeClr val="bg1"/>
            </a:solidFill>
            <a:round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endParaRPr lang="ru-RU" sz="1633"/>
          </a:p>
        </p:txBody>
      </p:sp>
      <p:pic>
        <p:nvPicPr>
          <p:cNvPr id="2" name="Picture 4" descr="БЕЗПЕЧНИЙ ІНТЕРНЕТ">
            <a:extLst>
              <a:ext uri="{FF2B5EF4-FFF2-40B4-BE49-F238E27FC236}">
                <a16:creationId xmlns:a16="http://schemas.microsoft.com/office/drawing/2014/main" id="{CB3DA83C-CD95-959D-DAE9-BCE0D62DC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3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Правильно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758156"/>
            <a:ext cx="4286250" cy="421005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55576" y="5459406"/>
            <a:ext cx="264320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Назад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65D8CA0E-6D5F-0321-4F1B-65BAFE083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90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Неправильно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56" b="100000" l="83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3429000" cy="3429000"/>
          </a:xfrm>
        </p:spPr>
      </p:pic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658109" y="5701010"/>
            <a:ext cx="264320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Назад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4519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000100" y="214311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браузери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00100" y="285749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пошукові системи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000100" y="3500438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поле адреси</a:t>
            </a: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9DF185DB-84F3-9F0C-85B5-C787522C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71184" cy="850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000100" y="214311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неправдива інформація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00100" y="2857496"/>
            <a:ext cx="3857652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рекламного характеру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00100" y="4002763"/>
            <a:ext cx="385765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  шахрайства в Інтернеті</a:t>
            </a: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A0997BB4-0FBA-D917-D00E-001D027F1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71184" cy="850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 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перегляду …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002673" y="213285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файлів мультимедіа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285749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спам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1000100" y="3603599"/>
            <a:ext cx="465202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меню "Пуск"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000100" y="2857496"/>
            <a:ext cx="38576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вебсторінок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4E1521A3-B07A-0539-F31E-BCD958409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11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14401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твою адресу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файл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треба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87176" y="2668729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87177" y="450912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друзям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87176" y="3389898"/>
            <a:ext cx="4505431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770284C8-C47A-8470-7578-098DBCC2A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71184" cy="85010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твори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000100" y="1903389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плагіат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000099" y="4034485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1000099" y="2968937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C9D228AB-6627-5D45-764E-25BFEAC6C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2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28270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визначними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971599" y="3270412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пошуковими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999B0A6E-1C34-9FD6-7E84-B3F3E5268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26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9247"/>
            <a:ext cx="7571184" cy="140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однокласників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971600" y="2204864"/>
            <a:ext cx="4505431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згодні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971599" y="4335960"/>
            <a:ext cx="4505432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однокласників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971599" y="3462231"/>
            <a:ext cx="450543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БЕЗПЕЧНИЙ ІНТЕРНЕТ">
            <a:extLst>
              <a:ext uri="{FF2B5EF4-FFF2-40B4-BE49-F238E27FC236}">
                <a16:creationId xmlns:a16="http://schemas.microsoft.com/office/drawing/2014/main" id="{6D2CD579-EA97-E595-4B75-4F5D434BD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143250" cy="33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46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361</Words>
  <Application>Microsoft Office PowerPoint</Application>
  <PresentationFormat>Экран (4:3)</PresentationFormat>
  <Paragraphs>97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Презентация PowerPoint</vt:lpstr>
      <vt:lpstr>Веб-сайти, які надають засоби зручного пошуку веб-сторінок з потрібними матеріалами це...</vt:lpstr>
      <vt:lpstr>Що таке «фейк»?</vt:lpstr>
      <vt:lpstr>Браузер — це програма, що призначена для перегляду …</vt:lpstr>
      <vt:lpstr>На твою адресу електронної пошти прийшло повідомлення: файл з грою від невідомого користувача. Як треба вчинити?</vt:lpstr>
      <vt:lpstr>Право авторів на створені ними твори - це..</vt:lpstr>
      <vt:lpstr>Слова, що відображають основний зміст пошуку і мають міститися на шуканих веб-сторінках, називають</vt:lpstr>
      <vt:lpstr>Ти вирішив опублікувати в Інтернеті свою фотографію і фотографії своїх однокласників. Чи можна це робити?</vt:lpstr>
      <vt:lpstr>Вкажіть пошукову систему, яка розроблена спеціально для дітей:</vt:lpstr>
      <vt:lpstr>Документ в Інтернеті, який може містити текст, зображення, гіперпосилання, звук, відео, анімацію тощо..</vt:lpstr>
      <vt:lpstr>Група веб-сторінок, що пов'язані гіперпосиланнями, мають спільну тематику і належать певному власнику -</vt:lpstr>
      <vt:lpstr>Що використовують для того, щоб простіше переходити від перегляду однієї веб-сторінки до іншої?</vt:lpstr>
      <vt:lpstr>Виберіть з переліку рядок, в якому вказані ТІЛЬКИ веб-браузери</vt:lpstr>
      <vt:lpstr>Яка з перелічених назв є українською пошуковою системою?</vt:lpstr>
      <vt:lpstr>З'єднані між собою комп'ютери утворюють:</vt:lpstr>
      <vt:lpstr>Масова розсилка  інформації рекламного чи іншого характеру ...</vt:lpstr>
      <vt:lpstr>Пристрій для виведення даних на папір - це</vt:lpstr>
      <vt:lpstr>Вкажіть на знак авторського права</vt:lpstr>
      <vt:lpstr>Що таке плагіат?</vt:lpstr>
      <vt:lpstr>Презентация PowerPoint</vt:lpstr>
      <vt:lpstr>Презентация PowerPoint</vt:lpstr>
      <vt:lpstr>Правильно</vt:lpstr>
      <vt:lpstr>Неправильно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Зінич</cp:lastModifiedBy>
  <cp:revision>42</cp:revision>
  <dcterms:created xsi:type="dcterms:W3CDTF">2021-11-30T13:20:36Z</dcterms:created>
  <dcterms:modified xsi:type="dcterms:W3CDTF">2024-02-07T18:21:51Z</dcterms:modified>
</cp:coreProperties>
</file>