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362" r:id="rId4"/>
    <p:sldId id="307" r:id="rId5"/>
    <p:sldId id="363" r:id="rId6"/>
    <p:sldId id="286" r:id="rId7"/>
    <p:sldId id="260" r:id="rId8"/>
    <p:sldId id="302" r:id="rId9"/>
    <p:sldId id="314" r:id="rId10"/>
    <p:sldId id="364" r:id="rId11"/>
    <p:sldId id="311" r:id="rId12"/>
    <p:sldId id="315" r:id="rId13"/>
    <p:sldId id="316" r:id="rId14"/>
    <p:sldId id="366" r:id="rId15"/>
    <p:sldId id="309" r:id="rId16"/>
    <p:sldId id="336" r:id="rId17"/>
    <p:sldId id="317" r:id="rId18"/>
    <p:sldId id="367" r:id="rId19"/>
    <p:sldId id="310" r:id="rId20"/>
    <p:sldId id="318" r:id="rId21"/>
    <p:sldId id="321" r:id="rId22"/>
    <p:sldId id="368" r:id="rId23"/>
    <p:sldId id="303" r:id="rId24"/>
    <p:sldId id="337" r:id="rId25"/>
    <p:sldId id="322" r:id="rId26"/>
    <p:sldId id="304" r:id="rId27"/>
    <p:sldId id="313" r:id="rId28"/>
    <p:sldId id="258" r:id="rId29"/>
    <p:sldId id="312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C6D9F1"/>
    <a:srgbClr val="BFBFBF"/>
    <a:srgbClr val="7F7F7F"/>
    <a:srgbClr val="2F70BF"/>
    <a:srgbClr val="3366FF"/>
    <a:srgbClr val="006699"/>
    <a:srgbClr val="CC99FF"/>
    <a:srgbClr val="FF99FF"/>
    <a:srgbClr val="FFF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2420" autoAdjust="0"/>
  </p:normalViewPr>
  <p:slideViewPr>
    <p:cSldViewPr>
      <p:cViewPr varScale="1">
        <p:scale>
          <a:sx n="146" d="100"/>
          <a:sy n="146" d="100"/>
        </p:scale>
        <p:origin x="516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EDC4261-F710-49C5-A368-A5D580956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5762EB-9F5B-4B58-B9CC-544125DFEF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2251F-8415-4544-9E74-23C6DD263DC3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12E049-CFD5-4834-AA06-4B94228FFF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DDAB46-DB85-4DF5-B29F-0D4834F4B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57B48-B688-44B9-95F1-3B4E2577800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3336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1F44D-F183-4B00-9DC1-47E51EDB2839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A6F89-22FE-422B-AAF5-7D4E661B4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6672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78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73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A6F89-22FE-422B-AAF5-7D4E661B4AB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9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3F1B-8BBD-4262-9487-36A24E212AE3}" type="datetime1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6101-DE80-44B2-9673-C322A96FCE43}" type="datetime1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C822-4B97-4E10-BDA5-882A43BCDB0D}" type="datetime1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DE14-2608-437C-ADD5-F6650631A8D3}" type="datetime1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156176" y="4800599"/>
            <a:ext cx="2895600" cy="2738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131840" y="4803998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1F5F-7A9A-4E4A-8087-456EEEB43C4C}" type="datetime1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2718-49A1-4ACC-939B-B84BA704224B}" type="datetime1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CDBD-310B-4CEA-856E-8F818ECD7B52}" type="datetime1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B3F7-C26D-4FC7-A3E4-1061832145CE}" type="datetime1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CBFCE-F7F3-4D5E-805F-91736A753294}" type="datetime1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D23D1-3374-47C5-844E-9346CF48EFA6}" type="datetime1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976F3-52BC-402B-A1A5-1680FEE8398E}" type="datetime1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56AF9-FD8A-449C-ADC0-D4257D907306}" type="datetime1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hyperlink" Target="https://chat.openai.com/" TargetMode="Externa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urok.com.ua/chat" TargetMode="External"/><Relationship Id="rId11" Type="http://schemas.openxmlformats.org/officeDocument/2006/relationships/image" Target="../media/image35.png"/><Relationship Id="rId5" Type="http://schemas.openxmlformats.org/officeDocument/2006/relationships/hyperlink" Target="https://naurok.com.ua/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s://www.youtube.com/watch?v=ohCLRiXfwik" TargetMode="External"/><Relationship Id="rId4" Type="http://schemas.openxmlformats.org/officeDocument/2006/relationships/hyperlink" Target="https://sketch.metademolab.com/" TargetMode="External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microsoft.com/office/2007/relationships/hdphoto" Target="../media/hdphoto2.wdp"/><Relationship Id="rId4" Type="http://schemas.openxmlformats.org/officeDocument/2006/relationships/hyperlink" Target="https://app.runwayml.com/video-tools/teams/idzanagimoon/dashboard" TargetMode="Externa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jpeg"/><Relationship Id="rId7" Type="http://schemas.openxmlformats.org/officeDocument/2006/relationships/slide" Target="slide3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.png"/><Relationship Id="rId7" Type="http://schemas.openxmlformats.org/officeDocument/2006/relationships/hyperlink" Target="https://www.youtube.com/watch?v=Yl4xgbikyX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hyperlink" Target="https://themetavoice.xyz/" TargetMode="Externa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0.png"/><Relationship Id="rId4" Type="http://schemas.openxmlformats.org/officeDocument/2006/relationships/hyperlink" Target="https://www.riffusion.com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1.png"/><Relationship Id="rId7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microsoft.com/office/2007/relationships/hdphoto" Target="../media/hdphoto2.wdp"/><Relationship Id="rId5" Type="http://schemas.openxmlformats.org/officeDocument/2006/relationships/image" Target="../media/image58.png"/><Relationship Id="rId10" Type="http://schemas.openxmlformats.org/officeDocument/2006/relationships/image" Target="../media/image8.png"/><Relationship Id="rId4" Type="http://schemas.openxmlformats.org/officeDocument/2006/relationships/image" Target="../media/image57.jpeg"/><Relationship Id="rId9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microsoft.com/office/2007/relationships/hdphoto" Target="../media/hdphoto2.wdp"/><Relationship Id="rId5" Type="http://schemas.openxmlformats.org/officeDocument/2006/relationships/image" Target="../media/image63.jpeg"/><Relationship Id="rId10" Type="http://schemas.openxmlformats.org/officeDocument/2006/relationships/image" Target="../media/image8.png"/><Relationship Id="rId4" Type="http://schemas.openxmlformats.org/officeDocument/2006/relationships/image" Target="../media/image62.jpeg"/><Relationship Id="rId9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forklog.com.ua/exclusive/generatsiya-zobrazhen-nejromerezheyu-5-bezkoshtovnyh-servisiv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vesti.ua/uk/lite-uk/hi-tech-uk/samye-interesnye-nejroseti-otkrytogo-dostupa-polnyj-spisok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71.jpeg"/><Relationship Id="rId4" Type="http://schemas.openxmlformats.org/officeDocument/2006/relationships/hyperlink" Target="https://www.unian.ua/techno/revolyuciyna-neyromerezha-dlya-stvorennya-video-z-tekstu-stala-dostupna-vsim-koristuvacham-12286356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slide" Target="slide15.xml"/><Relationship Id="rId12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8.xml"/><Relationship Id="rId5" Type="http://schemas.openxmlformats.org/officeDocument/2006/relationships/slide" Target="slide7.xml"/><Relationship Id="rId10" Type="http://schemas.openxmlformats.org/officeDocument/2006/relationships/slide" Target="slide27.xml"/><Relationship Id="rId4" Type="http://schemas.openxmlformats.org/officeDocument/2006/relationships/slide" Target="slide6.xml"/><Relationship Id="rId9" Type="http://schemas.openxmlformats.org/officeDocument/2006/relationships/slide" Target="slide23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watch?v=YZSMGrUcAjE" TargetMode="External"/><Relationship Id="rId4" Type="http://schemas.openxmlformats.org/officeDocument/2006/relationships/hyperlink" Target="https://www.wombo.art/" TargetMode="Externa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microsoft.com/office/2007/relationships/hdphoto" Target="../media/hdphoto2.wdp"/><Relationship Id="rId4" Type="http://schemas.openxmlformats.org/officeDocument/2006/relationships/hyperlink" Target="https://deepdreamgenerator.com/" TargetMode="Externa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81290" y="3041776"/>
            <a:ext cx="3672408" cy="18342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 descr="G:\super teacher who has mastered neural net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2" y="713097"/>
            <a:ext cx="3270857" cy="41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588916"/>
            <a:ext cx="3456384" cy="41509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195486"/>
            <a:ext cx="5593866" cy="18722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381277"/>
            <a:ext cx="5112568" cy="2315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93258" y="3147814"/>
            <a:ext cx="4248472" cy="1614409"/>
          </a:xfrm>
          <a:prstGeom prst="rect">
            <a:avLst/>
          </a:prstGeom>
          <a:solidFill>
            <a:srgbClr val="2F70B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Володимирівна Ангелова, </a:t>
            </a:r>
          </a:p>
          <a:p>
            <a:pPr algn="just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комунального закладу Зіньківська станція юних техніків Зіньківської міської ради Полтавської області, </a:t>
            </a:r>
          </a:p>
          <a:p>
            <a:pPr algn="just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гуртка комунального закладу позашкільної освіти «Зіньківський будинок дитячої та юнацької творчості» Зіньківської міської ради Полтавської області, </a:t>
            </a:r>
          </a:p>
          <a:p>
            <a:pPr algn="just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 образотворчого мистецтва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452795"/>
            <a:ext cx="5112568" cy="2008329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Електронний посібник</a:t>
            </a:r>
            <a:br>
              <a:rPr lang="uk-U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uk-UA" sz="800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«Нейромережі як інструмент </a:t>
            </a:r>
            <a:br>
              <a:rPr lang="uk-UA" sz="2400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для цікавої організації дистанційного та змішаного навчання у позашкільному закладі»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4741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150E740-F80C-4011-B474-C33320E07A16}"/>
              </a:ext>
            </a:extLst>
          </p:cNvPr>
          <p:cNvSpPr/>
          <p:nvPr/>
        </p:nvSpPr>
        <p:spPr>
          <a:xfrm flipV="1">
            <a:off x="0" y="2499738"/>
            <a:ext cx="6516215" cy="936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2411759" cy="1203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2411760" y="1131591"/>
            <a:ext cx="6736952" cy="72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6806" y="207324"/>
            <a:ext cx="5277561" cy="8188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Конкретні приклади використання нейромереж </a:t>
            </a:r>
          </a:p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під час освітнього процесу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" y="1188130"/>
            <a:ext cx="6516215" cy="3947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AutoNum type="arabicPeriod"/>
            </a:pP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унікальних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ілюстрацій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 нейромережами,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працюють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зображеннями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фото,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згенерувати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ілюстрації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для проєкту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порушуючи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авторських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прав.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для конкурсу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екологічну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тематику,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попросити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нейромережу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зобразити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планети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люди не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почнуть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дбати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екологію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Робота з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фотографіями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гуртку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основам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фотографій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нейромереж.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Вихованці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досліджувати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ретуші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редагування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фотографій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використовуючи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штучного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інтелекту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 startAt="3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Робота з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відновленням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зображеннях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Цікавим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нейромереж для автоматичного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експонатів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знахідок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мистецьких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онлайн-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музеїв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Система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допомагати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ідентифікації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відновленні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зображеннях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запропонувати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нейромережі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відновити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намалювати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мамонта (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або зобразити його в художньому стилі)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за фото з онлайн-музею.</a:t>
            </a: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80930" y="192373"/>
            <a:ext cx="2247801" cy="81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Зображення </a:t>
            </a:r>
          </a:p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 фото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Idea light bulb • wall stickers glowing, thinking, science | myloview.com">
            <a:extLst>
              <a:ext uri="{FF2B5EF4-FFF2-40B4-BE49-F238E27FC236}">
                <a16:creationId xmlns:a16="http://schemas.microsoft.com/office/drawing/2014/main" id="{BD4F516E-1CB4-4095-8619-97EB27AB3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9551" b="2726"/>
          <a:stretch/>
        </p:blipFill>
        <p:spPr bwMode="auto">
          <a:xfrm>
            <a:off x="8348294" y="128099"/>
            <a:ext cx="537912" cy="8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73EEEB-5EAD-4A30-BD25-EDC14BAA1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50"/>
          <a:stretch/>
        </p:blipFill>
        <p:spPr>
          <a:xfrm>
            <a:off x="7201784" y="3624917"/>
            <a:ext cx="1474672" cy="1060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932E2D3-36F2-423B-8610-F4C66369E4D3}"/>
              </a:ext>
            </a:extLst>
          </p:cNvPr>
          <p:cNvSpPr/>
          <p:nvPr/>
        </p:nvSpPr>
        <p:spPr>
          <a:xfrm>
            <a:off x="6588225" y="3928910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CCA2449D-060A-4DEB-9613-D741CBFD8291}"/>
              </a:ext>
            </a:extLst>
          </p:cNvPr>
          <p:cNvSpPr/>
          <p:nvPr/>
        </p:nvSpPr>
        <p:spPr>
          <a:xfrm>
            <a:off x="6588225" y="2751766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D03F8121-F143-4651-AD26-EC8A3D6095BC}"/>
              </a:ext>
            </a:extLst>
          </p:cNvPr>
          <p:cNvSpPr/>
          <p:nvPr/>
        </p:nvSpPr>
        <p:spPr>
          <a:xfrm>
            <a:off x="6588225" y="1516647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4451F9-71B2-42DB-BBE8-34180B86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784" y="1275606"/>
            <a:ext cx="1474672" cy="1039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C65F1B-A811-4A10-8298-3A6DD3964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82" y="2467161"/>
            <a:ext cx="1474673" cy="10114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0CB930-D3BC-4614-9589-9025B858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6F41192-FD4A-49DD-8670-5120DD10D50A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25" name="Прямоугольник 24">
              <a:hlinkClick r:id="rId6" action="ppaction://hlinksldjump"/>
              <a:extLst>
                <a:ext uri="{FF2B5EF4-FFF2-40B4-BE49-F238E27FC236}">
                  <a16:creationId xmlns:a16="http://schemas.microsoft.com/office/drawing/2014/main" id="{6258B397-7923-43F8-8BB8-43C0B52A06FE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26" name="Picture 2" descr="Cursor free vector icons designed by Freepik | Ícone livre, Poses em grupo,  Ícones">
              <a:hlinkClick r:id="rId6" action="ppaction://hlinksldjump"/>
              <a:extLst>
                <a:ext uri="{FF2B5EF4-FFF2-40B4-BE49-F238E27FC236}">
                  <a16:creationId xmlns:a16="http://schemas.microsoft.com/office/drawing/2014/main" id="{4EEC63C3-804F-4E03-B241-B3DF6265D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87223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Design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483" y="71521"/>
            <a:ext cx="1637005" cy="10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2411759" cy="1203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203598"/>
            <a:ext cx="6736952" cy="3959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1884" y="195486"/>
            <a:ext cx="4552404" cy="81885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Нейромережі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зміни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текстів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627783" y="1923678"/>
            <a:ext cx="6264697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генерувати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текстові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описи до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перекладати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тексти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мовах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змінювати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стиль письма. 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дасть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змогу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вдосконалювати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цікаві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тексти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презентацій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проєктів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17574" y="1707654"/>
            <a:ext cx="8046913" cy="1368152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80930" y="160339"/>
            <a:ext cx="2247801" cy="850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Тексти</a:t>
            </a:r>
          </a:p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 дані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Idea light bulb • wall stickers glowing, thinking, science | myloview.com">
            <a:extLst>
              <a:ext uri="{FF2B5EF4-FFF2-40B4-BE49-F238E27FC236}">
                <a16:creationId xmlns:a16="http://schemas.microsoft.com/office/drawing/2014/main" id="{C004F2FD-7FEE-4CDF-A5D5-D096704C7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9551" b="2726"/>
          <a:stretch/>
        </p:blipFill>
        <p:spPr bwMode="auto">
          <a:xfrm>
            <a:off x="209673" y="1697842"/>
            <a:ext cx="1945855" cy="29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64BE6F-BE03-4FC8-AE4F-89EA2A38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F2EE19A-9886-4383-98AB-CD737D387368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21" name="Прямоугольник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AA724B11-073A-40C3-8CBC-4E3FF0728C78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22" name="Picture 2" descr="Cursor free vector icons designed by Freepik | Ícone livre, Poses em grupo,  Ícones">
              <a:hlinkClick r:id="rId4" action="ppaction://hlinksldjump"/>
              <a:extLst>
                <a:ext uri="{FF2B5EF4-FFF2-40B4-BE49-F238E27FC236}">
                  <a16:creationId xmlns:a16="http://schemas.microsoft.com/office/drawing/2014/main" id="{6674DF15-0537-44FC-99EF-204DB4E4D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161836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7544" y="2893181"/>
            <a:ext cx="3528392" cy="686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3548" y="4464245"/>
            <a:ext cx="3243684" cy="43204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82204" y="4536252"/>
            <a:ext cx="3165028" cy="360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https://chat.openai.com/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7988" y="3891331"/>
            <a:ext cx="1380153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38127" y="3963339"/>
            <a:ext cx="115600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582204" y="2965189"/>
            <a:ext cx="3269718" cy="686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чат-бот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спілкуватися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штучним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інтелектом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237" y="2430251"/>
            <a:ext cx="3243684" cy="129362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9490" y="249974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ChatGPT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11"/>
          <a:stretch/>
        </p:blipFill>
        <p:spPr bwMode="auto">
          <a:xfrm>
            <a:off x="4484986" y="1382866"/>
            <a:ext cx="4537836" cy="146288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5"/>
          <a:stretch/>
        </p:blipFill>
        <p:spPr bwMode="auto">
          <a:xfrm>
            <a:off x="4349044" y="3766596"/>
            <a:ext cx="1261525" cy="9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hatGPT — Вікіпеді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56" y="794266"/>
            <a:ext cx="827344" cy="82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Объект 2">
            <a:extLst>
              <a:ext uri="{FF2B5EF4-FFF2-40B4-BE49-F238E27FC236}">
                <a16:creationId xmlns:a16="http://schemas.microsoft.com/office/drawing/2014/main" id="{BB5D27D3-6357-44AC-A2A0-F4F0540AC709}"/>
              </a:ext>
            </a:extLst>
          </p:cNvPr>
          <p:cNvSpPr txBox="1">
            <a:spLocks/>
          </p:cNvSpPr>
          <p:nvPr/>
        </p:nvSpPr>
        <p:spPr>
          <a:xfrm>
            <a:off x="5867252" y="3766007"/>
            <a:ext cx="3155570" cy="998027"/>
          </a:xfrm>
          <a:prstGeom prst="rect">
            <a:avLst/>
          </a:prstGeom>
          <a:solidFill>
            <a:srgbClr val="C6D9F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Чітке формулювання запиту спростить пошук необхідної інформації. Але не потрібно забувати про критичне мислення!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ED4D8-BFAC-48DC-84BC-5DCB4717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EACF935-C529-4FCF-B104-19AC460F185B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6" name="Прямоугольник 35">
              <a:hlinkClick r:id="rId8" action="ppaction://hlinksldjump"/>
              <a:extLst>
                <a:ext uri="{FF2B5EF4-FFF2-40B4-BE49-F238E27FC236}">
                  <a16:creationId xmlns:a16="http://schemas.microsoft.com/office/drawing/2014/main" id="{C0FCE3BA-AFA9-4594-A355-045514E25CA4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7" name="Picture 2" descr="Cursor free vector icons designed by Freepik | Ícone livre, Poses em grupo,  Ícones">
              <a:hlinkClick r:id="rId8" action="ppaction://hlinksldjump"/>
              <a:extLst>
                <a:ext uri="{FF2B5EF4-FFF2-40B4-BE49-F238E27FC236}">
                  <a16:creationId xmlns:a16="http://schemas.microsoft.com/office/drawing/2014/main" id="{D44C7D1B-3E97-48D6-A968-CB465F747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Объект 2">
            <a:extLst>
              <a:ext uri="{FF2B5EF4-FFF2-40B4-BE49-F238E27FC236}">
                <a16:creationId xmlns:a16="http://schemas.microsoft.com/office/drawing/2014/main" id="{ED5249C5-1743-4CF4-AB0F-F7BC64A6EE06}"/>
              </a:ext>
            </a:extLst>
          </p:cNvPr>
          <p:cNvSpPr txBox="1">
            <a:spLocks/>
          </p:cNvSpPr>
          <p:nvPr/>
        </p:nvSpPr>
        <p:spPr>
          <a:xfrm>
            <a:off x="4349044" y="3027670"/>
            <a:ext cx="4673778" cy="580876"/>
          </a:xfrm>
          <a:prstGeom prst="rect">
            <a:avLst/>
          </a:prstGeom>
          <a:solidFill>
            <a:srgbClr val="C6D9F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Зареєструватись можна за допомогою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-акаунта. Зручно користуватись як з телефону, так і з ПК.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679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66" y="3651870"/>
            <a:ext cx="2345455" cy="1072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67544" y="2893181"/>
            <a:ext cx="3528392" cy="686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3548" y="4464244"/>
            <a:ext cx="2539201" cy="4837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975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82204" y="4447108"/>
            <a:ext cx="2477628" cy="500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5"/>
              </a:rPr>
              <a:t>https://naurok.com.ua/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6"/>
              </a:rPr>
              <a:t>https://naurok.com.ua/chat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7988" y="3891331"/>
            <a:ext cx="1380153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38127" y="3963339"/>
            <a:ext cx="115600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582204" y="2965189"/>
            <a:ext cx="3269718" cy="686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Чат «На Урок»: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видатними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постатями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минулого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237" y="2430251"/>
            <a:ext cx="3243684" cy="129362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9490" y="249974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Чат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«На Урок»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/>
          <a:stretch/>
        </p:blipFill>
        <p:spPr bwMode="auto">
          <a:xfrm>
            <a:off x="6750996" y="987574"/>
            <a:ext cx="2185298" cy="577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8303635" y="1089286"/>
            <a:ext cx="632658" cy="29336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 bwMode="auto">
          <a:xfrm>
            <a:off x="3635896" y="3806244"/>
            <a:ext cx="2232248" cy="9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71750"/>
            <a:ext cx="2734112" cy="12686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67" y="1732441"/>
            <a:ext cx="2714938" cy="1227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07" y="3028548"/>
            <a:ext cx="1635098" cy="559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6555"/>
          <a:stretch/>
        </p:blipFill>
        <p:spPr bwMode="auto">
          <a:xfrm>
            <a:off x="4502811" y="1451527"/>
            <a:ext cx="1365333" cy="717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41A929-6D47-4611-9791-1E282CED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F3B7FDE-7EA5-40E8-9817-C82900A719FB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6" name="Прямоугольник 35">
              <a:hlinkClick r:id="rId12" action="ppaction://hlinksldjump"/>
              <a:extLst>
                <a:ext uri="{FF2B5EF4-FFF2-40B4-BE49-F238E27FC236}">
                  <a16:creationId xmlns:a16="http://schemas.microsoft.com/office/drawing/2014/main" id="{1F380977-096B-4954-B488-A98CEECFD0A9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7" name="Picture 2" descr="Cursor free vector icons designed by Freepik | Ícone livre, Poses em grupo,  Ícones">
              <a:hlinkClick r:id="rId12" action="ppaction://hlinksldjump"/>
              <a:extLst>
                <a:ext uri="{FF2B5EF4-FFF2-40B4-BE49-F238E27FC236}">
                  <a16:creationId xmlns:a16="http://schemas.microsoft.com/office/drawing/2014/main" id="{B9F9256A-B9D9-4250-BB2A-785BEFF041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736801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150E740-F80C-4011-B474-C33320E07A16}"/>
              </a:ext>
            </a:extLst>
          </p:cNvPr>
          <p:cNvSpPr/>
          <p:nvPr/>
        </p:nvSpPr>
        <p:spPr>
          <a:xfrm flipV="1">
            <a:off x="0" y="2499742"/>
            <a:ext cx="4716016" cy="2643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2411759" cy="1203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2411760" y="1131591"/>
            <a:ext cx="6736952" cy="72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6806" y="207324"/>
            <a:ext cx="5277561" cy="8188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Конкретні приклади використання нейромереж </a:t>
            </a:r>
          </a:p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під час освітнього процесу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" y="1235633"/>
            <a:ext cx="4644007" cy="3899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AutoNum type="arabicPeriod"/>
            </a:pP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Швидкий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тексту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нейромереж для автоматичного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текстів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ключових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тем у новинах.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вивчати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створенні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заголовків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кращого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структурування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матеріалу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AutoNum type="arabicPeriod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/>
            </a:pP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митців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минулого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чату АІ «На Урок»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вихованець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дізнатися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біографію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відомих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постатей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митців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 «перших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вуст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 А особливо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цікаво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спостерігати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коли внизу чату є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інформація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«Катерина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Білокур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друкує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відповідь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…».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бути такими: </a:t>
            </a:r>
          </a:p>
          <a:p>
            <a:pPr lvl="1"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найчастіше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використовуєте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своїй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1"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почали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займатись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живописом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80930" y="192373"/>
            <a:ext cx="2247801" cy="81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Тексти</a:t>
            </a:r>
          </a:p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 дані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Idea light bulb • wall stickers glowing, thinking, science | myloview.com">
            <a:extLst>
              <a:ext uri="{FF2B5EF4-FFF2-40B4-BE49-F238E27FC236}">
                <a16:creationId xmlns:a16="http://schemas.microsoft.com/office/drawing/2014/main" id="{BD4F516E-1CB4-4095-8619-97EB27AB3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9551" b="2726"/>
          <a:stretch/>
        </p:blipFill>
        <p:spPr bwMode="auto">
          <a:xfrm>
            <a:off x="8348294" y="128099"/>
            <a:ext cx="537912" cy="8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932E2D3-36F2-423B-8610-F4C66369E4D3}"/>
              </a:ext>
            </a:extLst>
          </p:cNvPr>
          <p:cNvSpPr/>
          <p:nvPr/>
        </p:nvSpPr>
        <p:spPr>
          <a:xfrm>
            <a:off x="4792685" y="3772508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CCA2449D-060A-4DEB-9613-D741CBFD8291}"/>
              </a:ext>
            </a:extLst>
          </p:cNvPr>
          <p:cNvSpPr/>
          <p:nvPr/>
        </p:nvSpPr>
        <p:spPr>
          <a:xfrm>
            <a:off x="4792685" y="1571444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191AF2-4A48-43D0-B815-FF467DDFB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394" y="3052428"/>
            <a:ext cx="3778333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F8BEF6-032D-4FC9-9BAB-84A417F59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394" y="1303564"/>
            <a:ext cx="2382980" cy="576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C2447C-950A-43BB-918E-DA3A9E5B9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311"/>
          <a:stretch/>
        </p:blipFill>
        <p:spPr>
          <a:xfrm>
            <a:off x="6417868" y="1490542"/>
            <a:ext cx="2589859" cy="146232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72FCF876-69F4-4518-8CFC-3877A8628E3C}"/>
              </a:ext>
            </a:extLst>
          </p:cNvPr>
          <p:cNvCxnSpPr>
            <a:cxnSpLocks/>
          </p:cNvCxnSpPr>
          <p:nvPr/>
        </p:nvCxnSpPr>
        <p:spPr>
          <a:xfrm>
            <a:off x="5796136" y="1879638"/>
            <a:ext cx="621732" cy="548096"/>
          </a:xfrm>
          <a:prstGeom prst="bentConnector3">
            <a:avLst>
              <a:gd name="adj1" fmla="val 626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8F91CD8-00FE-4225-AC0F-BE1A1AB3328D}"/>
              </a:ext>
            </a:extLst>
          </p:cNvPr>
          <p:cNvSpPr/>
          <p:nvPr/>
        </p:nvSpPr>
        <p:spPr>
          <a:xfrm flipV="1">
            <a:off x="4644007" y="1275606"/>
            <a:ext cx="72008" cy="11241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Номер слайда 36">
            <a:extLst>
              <a:ext uri="{FF2B5EF4-FFF2-40B4-BE49-F238E27FC236}">
                <a16:creationId xmlns:a16="http://schemas.microsoft.com/office/drawing/2014/main" id="{A39F8B61-EC6C-4926-A387-FFDED2D9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5C14128-6C2F-4140-BE85-D25D89B7456C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9" name="Прямоугольник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5D34EC7E-A966-4FF8-9731-CBAB6B57D538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40" name="Picture 2" descr="Cursor free vector icons designed by Freepik | Ícone livre, Poses em grupo,  Ícones">
              <a:hlinkClick r:id="rId6" action="ppaction://hlinksldjump"/>
              <a:extLst>
                <a:ext uri="{FF2B5EF4-FFF2-40B4-BE49-F238E27FC236}">
                  <a16:creationId xmlns:a16="http://schemas.microsoft.com/office/drawing/2014/main" id="{8DC51A3D-2BF8-46A7-B48F-5293822B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556299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0"/>
            <a:ext cx="2411759" cy="1203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203598"/>
            <a:ext cx="6736952" cy="3959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1884" y="267494"/>
            <a:ext cx="4840436" cy="81885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Нейромережі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креативних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відеоматеріалів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627783" y="1707654"/>
            <a:ext cx="6264697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глибоких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нейромереж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змінювати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стиль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додавати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ефекти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анімацію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візуальні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анімаційні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пояснюють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складні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концепції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додати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візуальні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ефекти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записів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занять,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привабливими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зрозумілими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самостійного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опрацювання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матеріалу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віртуальних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занять.</a:t>
            </a: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17574" y="1419622"/>
            <a:ext cx="8046913" cy="1152128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80930" y="312737"/>
            <a:ext cx="2247801" cy="698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Відео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Видео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275605" cy="12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dea light bulb • wall stickers glowing, thinking, science | myloview.com">
            <a:extLst>
              <a:ext uri="{FF2B5EF4-FFF2-40B4-BE49-F238E27FC236}">
                <a16:creationId xmlns:a16="http://schemas.microsoft.com/office/drawing/2014/main" id="{6D5B6478-D3D4-4878-B6EF-9C5CDC629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9551" b="2726"/>
          <a:stretch/>
        </p:blipFill>
        <p:spPr bwMode="auto">
          <a:xfrm>
            <a:off x="209673" y="1697842"/>
            <a:ext cx="1945855" cy="29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779C82D-2B13-4652-894E-41D09F83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2E4D2ED-9F10-41DD-829F-AB877BB243D1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21" name="Прямоугольник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BAC832B0-B645-474A-8FC4-242055692C2C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22" name="Picture 2" descr="Cursor free vector icons designed by Freepik | Ícone livre, Poses em grupo,  Ícones">
              <a:hlinkClick r:id="rId4" action="ppaction://hlinksldjump"/>
              <a:extLst>
                <a:ext uri="{FF2B5EF4-FFF2-40B4-BE49-F238E27FC236}">
                  <a16:creationId xmlns:a16="http://schemas.microsoft.com/office/drawing/2014/main" id="{2A28BB23-4F3C-446C-B247-9CAD97D0C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77778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7544" y="2893181"/>
            <a:ext cx="3528392" cy="555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3548" y="4464244"/>
            <a:ext cx="3348374" cy="5557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0538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03548" y="4634848"/>
            <a:ext cx="3348373" cy="385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https://sketch.metademolab.com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7988" y="3891331"/>
            <a:ext cx="1380153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38127" y="3963339"/>
            <a:ext cx="115600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582204" y="2965189"/>
            <a:ext cx="3269718" cy="686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Оживлює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малюнки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237" y="2430251"/>
            <a:ext cx="3243684" cy="129362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9490" y="249974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Animated Drawings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DE8D526-4F68-446E-9182-939B07560B06}"/>
              </a:ext>
            </a:extLst>
          </p:cNvPr>
          <p:cNvSpPr/>
          <p:nvPr/>
        </p:nvSpPr>
        <p:spPr>
          <a:xfrm>
            <a:off x="4502810" y="2859782"/>
            <a:ext cx="44234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Під час роботи з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нейромережею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можна використовувати фото дитячих малюнків чи зображення, намальовані за допомогою комп'ютера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[2]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 роботу з сайтом 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Animated Drawings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дізнатися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переглянувши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каналі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«Happy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Anhelova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»: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98A43A5-7800-4DCE-9B5D-10786F59F780}"/>
              </a:ext>
            </a:extLst>
          </p:cNvPr>
          <p:cNvSpPr/>
          <p:nvPr/>
        </p:nvSpPr>
        <p:spPr>
          <a:xfrm rot="10800000" flipH="1" flipV="1">
            <a:off x="4572000" y="4227934"/>
            <a:ext cx="4354310" cy="46274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робота з </a:t>
            </a:r>
            <a:r>
              <a:rPr lang="ru-RU" sz="1400" cap="small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нейромережею</a:t>
            </a:r>
            <a:r>
              <a:rPr lang="ru-RU" sz="14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Animated Drawings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https://www.youtube.com/watch?v=ohCLRiXfwik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03C425-6A38-47A2-9068-8726C71B9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453" y="1251192"/>
            <a:ext cx="2868955" cy="1699089"/>
          </a:xfrm>
          <a:prstGeom prst="rect">
            <a:avLst/>
          </a:prstGeom>
        </p:spPr>
      </p:pic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7D2D0B77-1143-421C-B689-265F43E1C0B5}"/>
              </a:ext>
            </a:extLst>
          </p:cNvPr>
          <p:cNvSpPr/>
          <p:nvPr/>
        </p:nvSpPr>
        <p:spPr>
          <a:xfrm rot="16200000" flipH="1">
            <a:off x="8510569" y="3909230"/>
            <a:ext cx="256418" cy="315611"/>
          </a:xfrm>
          <a:prstGeom prst="rightArrow">
            <a:avLst/>
          </a:prstGeom>
          <a:solidFill>
            <a:srgbClr val="C6D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A9C67E-E036-42CE-A13C-BD0B227C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AEC78F3-C164-4A0B-A549-9E972DC3CC2D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9" name="Прямоугольник 38">
              <a:hlinkClick r:id="rId7" action="ppaction://hlinksldjump"/>
              <a:extLst>
                <a:ext uri="{FF2B5EF4-FFF2-40B4-BE49-F238E27FC236}">
                  <a16:creationId xmlns:a16="http://schemas.microsoft.com/office/drawing/2014/main" id="{73E945F2-C88C-4DEB-9843-5E0852646F55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40" name="Picture 2" descr="Cursor free vector icons designed by Freepik | Ícone livre, Poses em grupo,  Ícones">
              <a:hlinkClick r:id="rId7" action="ppaction://hlinksldjump"/>
              <a:extLst>
                <a:ext uri="{FF2B5EF4-FFF2-40B4-BE49-F238E27FC236}">
                  <a16:creationId xmlns:a16="http://schemas.microsoft.com/office/drawing/2014/main" id="{5CCA4678-8AAE-411E-A494-484D1AE0A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491632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7544" y="2893181"/>
            <a:ext cx="3528392" cy="686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3548" y="4464244"/>
            <a:ext cx="3348374" cy="5557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0538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03548" y="4519116"/>
            <a:ext cx="3348373" cy="500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https://app.runwayml.com/video-tools/teams/idzanagimoon/dashboard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7988" y="3891331"/>
            <a:ext cx="1380153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38127" y="3963339"/>
            <a:ext cx="115600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582204" y="2965189"/>
            <a:ext cx="3269718" cy="686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Генерує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відео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текстовим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описом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[2]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237" y="2430251"/>
            <a:ext cx="3243684" cy="129362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9490" y="249974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Gen-2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25257"/>
            <a:ext cx="1948111" cy="1390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"/>
          <a:stretch/>
        </p:blipFill>
        <p:spPr bwMode="auto">
          <a:xfrm>
            <a:off x="6235836" y="1325257"/>
            <a:ext cx="2742794" cy="1390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:\Gen-2-A-magical-woman-walk_-422811160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29" y="2864080"/>
            <a:ext cx="3334500" cy="190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78E9B9-2553-4F37-ACD8-2BBE44BE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C6F0153-3B52-4487-839A-E6A032CA30C2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5" name="Прямоугольник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1C03ED71-C40F-49E1-942F-44EBDFBADB50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6" name="Picture 2" descr="Cursor free vector icons designed by Freepik | Ícone livre, Poses em grupo,  Ícones">
              <a:hlinkClick r:id="rId8" action="ppaction://hlinksldjump"/>
              <a:extLst>
                <a:ext uri="{FF2B5EF4-FFF2-40B4-BE49-F238E27FC236}">
                  <a16:creationId xmlns:a16="http://schemas.microsoft.com/office/drawing/2014/main" id="{F7F91B9F-206C-47AF-A982-BB54273AD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920311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F648E6D-8885-4323-8EAE-2BC95D771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422" y="2502440"/>
            <a:ext cx="2433736" cy="243373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150E740-F80C-4011-B474-C33320E07A16}"/>
              </a:ext>
            </a:extLst>
          </p:cNvPr>
          <p:cNvSpPr/>
          <p:nvPr/>
        </p:nvSpPr>
        <p:spPr>
          <a:xfrm flipV="1">
            <a:off x="0" y="2787773"/>
            <a:ext cx="4716016" cy="23557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2411759" cy="1203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2411760" y="1131591"/>
            <a:ext cx="6736952" cy="72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6806" y="207324"/>
            <a:ext cx="5277561" cy="8188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Конкретні приклади використання нейромереж </a:t>
            </a:r>
          </a:p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під час освітнього процесу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" y="1235633"/>
            <a:ext cx="4644007" cy="3899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AutoNum type="arabicPeriod"/>
            </a:pP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фільмів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фото/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нейромереж для автоматичного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складання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фотографій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відеоряду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корисним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кіномистецтва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монтажу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історій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/>
            </a:pP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рухомих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GIF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-картинок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малюнків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сайту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Animated Drawings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діти мають можливість оживити свій малюнок і використати його для цікавого проєкту. Наприклад, певне налаштування анімації на платформі дозволить продемонструвати деякі танцювальні па, рухи з бойових мистецтв або радісні емоції.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80930" y="344771"/>
            <a:ext cx="2247801" cy="6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Відео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Idea light bulb • wall stickers glowing, thinking, science | myloview.com">
            <a:extLst>
              <a:ext uri="{FF2B5EF4-FFF2-40B4-BE49-F238E27FC236}">
                <a16:creationId xmlns:a16="http://schemas.microsoft.com/office/drawing/2014/main" id="{BD4F516E-1CB4-4095-8619-97EB27AB3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9551" b="2726"/>
          <a:stretch/>
        </p:blipFill>
        <p:spPr bwMode="auto">
          <a:xfrm>
            <a:off x="8348294" y="128099"/>
            <a:ext cx="537912" cy="8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932E2D3-36F2-423B-8610-F4C66369E4D3}"/>
              </a:ext>
            </a:extLst>
          </p:cNvPr>
          <p:cNvSpPr/>
          <p:nvPr/>
        </p:nvSpPr>
        <p:spPr>
          <a:xfrm>
            <a:off x="4792685" y="3772508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CCA2449D-060A-4DEB-9613-D741CBFD8291}"/>
              </a:ext>
            </a:extLst>
          </p:cNvPr>
          <p:cNvSpPr/>
          <p:nvPr/>
        </p:nvSpPr>
        <p:spPr>
          <a:xfrm>
            <a:off x="4792685" y="1834491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8F91CD8-00FE-4225-AC0F-BE1A1AB3328D}"/>
              </a:ext>
            </a:extLst>
          </p:cNvPr>
          <p:cNvSpPr/>
          <p:nvPr/>
        </p:nvSpPr>
        <p:spPr>
          <a:xfrm flipV="1">
            <a:off x="4644008" y="1275606"/>
            <a:ext cx="72007" cy="1440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3FCC31-B383-4A3D-80CD-4107CDE2A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514" y="3338103"/>
            <a:ext cx="1155861" cy="14916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8B3472D-C56A-4096-8DA3-83D2CA17E3DB}"/>
              </a:ext>
            </a:extLst>
          </p:cNvPr>
          <p:cNvCxnSpPr>
            <a:stCxn id="8" idx="3"/>
          </p:cNvCxnSpPr>
          <p:nvPr/>
        </p:nvCxnSpPr>
        <p:spPr>
          <a:xfrm>
            <a:off x="6490375" y="4083918"/>
            <a:ext cx="6739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48037C8-AE0B-44EC-9538-B926F4DAFAE9}"/>
              </a:ext>
            </a:extLst>
          </p:cNvPr>
          <p:cNvSpPr/>
          <p:nvPr/>
        </p:nvSpPr>
        <p:spPr>
          <a:xfrm flipV="1">
            <a:off x="6631259" y="2156460"/>
            <a:ext cx="2512740" cy="1124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50A8B7B-4504-4C57-BDEC-B7276F1139D0}"/>
              </a:ext>
            </a:extLst>
          </p:cNvPr>
          <p:cNvSpPr/>
          <p:nvPr/>
        </p:nvSpPr>
        <p:spPr>
          <a:xfrm flipV="1">
            <a:off x="6645418" y="4829732"/>
            <a:ext cx="2512740" cy="313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FB7833-A444-4AD4-88DB-E21E567F7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666" y="1309013"/>
            <a:ext cx="1756085" cy="1050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9231AD-C89C-4A87-BE6B-F599344C4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1705192"/>
            <a:ext cx="2031990" cy="1210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B53922F0-CEC2-44FE-A111-97AA3F1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4C41F7A-E4B4-41C8-9E12-CE4D26C3319C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4" name="Прямоугольник 33">
              <a:hlinkClick r:id="rId7" action="ppaction://hlinksldjump"/>
              <a:extLst>
                <a:ext uri="{FF2B5EF4-FFF2-40B4-BE49-F238E27FC236}">
                  <a16:creationId xmlns:a16="http://schemas.microsoft.com/office/drawing/2014/main" id="{EDBFD2B1-70ED-4C49-96D7-49A089F680E6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5" name="Picture 2" descr="Cursor free vector icons designed by Freepik | Ícone livre, Poses em grupo,  Ícones">
              <a:hlinkClick r:id="rId7" action="ppaction://hlinksldjump"/>
              <a:extLst>
                <a:ext uri="{FF2B5EF4-FFF2-40B4-BE49-F238E27FC236}">
                  <a16:creationId xmlns:a16="http://schemas.microsoft.com/office/drawing/2014/main" id="{74B5DCE2-0766-464F-8CE0-AEB93932C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680109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0"/>
            <a:ext cx="2411759" cy="1203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203598"/>
            <a:ext cx="6736952" cy="3959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1884" y="267494"/>
            <a:ext cx="4480396" cy="81885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Нейромережі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генерувати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аудіоматеріали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звуки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627783" y="1635646"/>
            <a:ext cx="6264697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нейромереж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оригінальні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звукові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ефекти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мелодії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композиції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аудіопрезентацій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підсилення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настрою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саундтреків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проєктів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аудіоматеріали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цікаву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захопливу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атмосферу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розвивають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творчі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17574" y="1419622"/>
            <a:ext cx="8046913" cy="1872208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Idea light bulb • wall stickers glowing, thinking, science | myloview.com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9551" b="2726"/>
          <a:stretch/>
        </p:blipFill>
        <p:spPr bwMode="auto">
          <a:xfrm>
            <a:off x="209673" y="1697842"/>
            <a:ext cx="1945855" cy="29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80930" y="160339"/>
            <a:ext cx="2247801" cy="850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Голос </a:t>
            </a:r>
          </a:p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 звуки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Значок вектор микрофона иллюстрация вектора. иллюстрации насчитывающей  караоке - 169914859">
            <a:extLst>
              <a:ext uri="{FF2B5EF4-FFF2-40B4-BE49-F238E27FC236}">
                <a16:creationId xmlns:a16="http://schemas.microsoft.com/office/drawing/2014/main" id="{5024774B-3499-4D8F-BA0F-44BB5927A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85"/>
          <a:stretch/>
        </p:blipFill>
        <p:spPr bwMode="auto">
          <a:xfrm>
            <a:off x="7518376" y="-75082"/>
            <a:ext cx="1374104" cy="9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B65221-089E-4106-AF21-9B51BA9D1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1AAD55D-EE81-45F4-AFB1-4A164A83F0AE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20" name="Прямоугольник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3BC5649A-1AE8-432A-8669-0745255A3491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21" name="Picture 2" descr="Cursor free vector icons designed by Freepik | Ícone livre, Poses em grupo,  Ícones">
              <a:hlinkClick r:id="rId4" action="ppaction://hlinksldjump"/>
              <a:extLst>
                <a:ext uri="{FF2B5EF4-FFF2-40B4-BE49-F238E27FC236}">
                  <a16:creationId xmlns:a16="http://schemas.microsoft.com/office/drawing/2014/main" id="{81E666C2-BD96-4355-89DD-B7D31C497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91014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8639AA1-D7F0-487B-9CA4-D39FEAB3A3F2}"/>
              </a:ext>
            </a:extLst>
          </p:cNvPr>
          <p:cNvSpPr/>
          <p:nvPr/>
        </p:nvSpPr>
        <p:spPr>
          <a:xfrm>
            <a:off x="6780140" y="3322593"/>
            <a:ext cx="2051720" cy="10493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7750" y="-7278"/>
            <a:ext cx="6796012" cy="12034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242474"/>
            <a:ext cx="7110030" cy="1113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78262" y="1196219"/>
            <a:ext cx="2051720" cy="11576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04" y="202332"/>
            <a:ext cx="5967284" cy="713234"/>
          </a:xfrm>
        </p:spPr>
        <p:txBody>
          <a:bodyPr>
            <a:noAutofit/>
          </a:bodyPr>
          <a:lstStyle/>
          <a:p>
            <a:pPr marL="0" inden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Біографічна довідка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Ангелова Валентина Володимирівна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404" y="1230956"/>
            <a:ext cx="6624736" cy="103800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У 2014 році закінчила Полтавський національний педагогічний університет імені В.Г. Короленка, напрямок підготовки: «Початкова освіта», ОКР спеціаліст, кваліфікація: «Організатор початкової освіти. Вчитель початкової школи. Вчитель інформатики початкової школи». Диплом з відзнакою.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55404" y="2355726"/>
            <a:ext cx="6624736" cy="936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 2021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закінчила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Полтавський національний педагогічний університет імені В.Г. Короленка,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кваліфікація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Магістр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Образотворче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мистецтво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образотворчого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Викладач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вищої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Диплом з відзнакою.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153526" y="3507854"/>
            <a:ext cx="5498594" cy="1558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Працюю в комунальному закладі Зіньківська станція юних техніків Зіньківської міської ради Полтавської області на посаді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методиста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та в комунальному закладі позашкільної освіти «Зіньківський будинок дитячої та юнацької творчості» Зіньківської міської ради Полтавської області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керівником гуртків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декоративно-ужиткового мистецтва «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ART’A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», анімації та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медіамистецтва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«Мандрівний замок».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3322594"/>
            <a:ext cx="7110030" cy="113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95536" y="141542"/>
            <a:ext cx="5940152" cy="90585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-17750" y="915566"/>
            <a:ext cx="6796012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9046E17F-BFE0-4E66-8B91-C76514D8B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4625" r="6536" b="8701"/>
          <a:stretch/>
        </p:blipFill>
        <p:spPr bwMode="auto">
          <a:xfrm>
            <a:off x="6998532" y="123478"/>
            <a:ext cx="1884567" cy="205684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1026" name="Picture 2" descr="Шапка магистра - фото и картинки abrakadabra.fun">
            <a:extLst>
              <a:ext uri="{FF2B5EF4-FFF2-40B4-BE49-F238E27FC236}">
                <a16:creationId xmlns:a16="http://schemas.microsoft.com/office/drawing/2014/main" id="{A231DC35-93A1-4D5A-B7B6-DED98362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387" y="2614671"/>
            <a:ext cx="834856" cy="4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91B4E-1E5C-468B-964B-8427F570A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0" r="28008"/>
          <a:stretch/>
        </p:blipFill>
        <p:spPr>
          <a:xfrm>
            <a:off x="7273622" y="4092763"/>
            <a:ext cx="1553267" cy="837474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82948B-2615-4898-B741-7670FFDED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384" y="3502364"/>
            <a:ext cx="1774944" cy="900351"/>
          </a:xfrm>
          <a:prstGeom prst="rect">
            <a:avLst/>
          </a:prstGeom>
          <a:ln w="19050">
            <a:solidFill>
              <a:srgbClr val="7F7F7F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D148AF3-8D6E-435B-AD2A-B511A149DAEE}"/>
              </a:ext>
            </a:extLst>
          </p:cNvPr>
          <p:cNvSpPr/>
          <p:nvPr/>
        </p:nvSpPr>
        <p:spPr>
          <a:xfrm>
            <a:off x="5749384" y="4551721"/>
            <a:ext cx="1360646" cy="3894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420036-DFE3-43EF-9B33-7BF440797278}"/>
              </a:ext>
            </a:extLst>
          </p:cNvPr>
          <p:cNvSpPr/>
          <p:nvPr/>
        </p:nvSpPr>
        <p:spPr>
          <a:xfrm>
            <a:off x="7740352" y="3482178"/>
            <a:ext cx="928966" cy="465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0CB8B-481A-4F23-963B-EF805DB6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693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7544" y="2893181"/>
            <a:ext cx="3528392" cy="686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3548" y="4464245"/>
            <a:ext cx="2539201" cy="41176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0538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82204" y="4519116"/>
            <a:ext cx="2477628" cy="500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https://themetavoice.xyz/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7988" y="3891331"/>
            <a:ext cx="1380153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38127" y="3963339"/>
            <a:ext cx="115600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582204" y="2965189"/>
            <a:ext cx="3269718" cy="686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Платформа для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якісної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зміни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голосу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збер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ігає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емоційність)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237" y="2430251"/>
            <a:ext cx="3243684" cy="129362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9490" y="249974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MetaVoice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-156759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7"/>
          <a:stretch/>
        </p:blipFill>
        <p:spPr bwMode="auto">
          <a:xfrm>
            <a:off x="3477288" y="3829799"/>
            <a:ext cx="1008112" cy="958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DC912A9-99B8-4280-AB1F-62EACF42C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1247380"/>
            <a:ext cx="2913775" cy="169815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303B55A-07FF-487D-AB57-2A2E4ADF05F8}"/>
              </a:ext>
            </a:extLst>
          </p:cNvPr>
          <p:cNvSpPr/>
          <p:nvPr/>
        </p:nvSpPr>
        <p:spPr>
          <a:xfrm>
            <a:off x="4658602" y="2914947"/>
            <a:ext cx="42677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Під час роботи з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нейромережею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, без реєстрації – можна використовувати два голоси, після реєстрації – вісім.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 роботу з сайтом «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Metavoice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дізнатися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переглянувши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каналі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«Happy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Anhelova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»: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B7BE827-1362-4163-9435-29BF8BB66E61}"/>
              </a:ext>
            </a:extLst>
          </p:cNvPr>
          <p:cNvSpPr/>
          <p:nvPr/>
        </p:nvSpPr>
        <p:spPr>
          <a:xfrm rot="10800000" flipH="1" flipV="1">
            <a:off x="4907754" y="4303105"/>
            <a:ext cx="4018556" cy="477442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робота з </a:t>
            </a:r>
            <a:r>
              <a:rPr lang="ru-RU" sz="1400" cap="small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нейромережею</a:t>
            </a:r>
            <a:r>
              <a:rPr lang="ru-RU" sz="14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Metavoice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https://www.youtube.com/watch?v=Yl4xgbikyXU</a:t>
            </a:r>
            <a:endParaRPr lang="uk-UA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08E66018-8C1A-49F7-8CD1-F7365A8915EC}"/>
              </a:ext>
            </a:extLst>
          </p:cNvPr>
          <p:cNvSpPr/>
          <p:nvPr/>
        </p:nvSpPr>
        <p:spPr>
          <a:xfrm rot="16200000" flipH="1">
            <a:off x="8233913" y="3901828"/>
            <a:ext cx="336601" cy="315611"/>
          </a:xfrm>
          <a:prstGeom prst="rightArrow">
            <a:avLst/>
          </a:prstGeom>
          <a:solidFill>
            <a:srgbClr val="C6D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718A2C-8B12-48CE-AC5F-B40F9604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CC5CA16-1519-45F5-956F-06D835DB5A54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9" name="Прямоугольник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5AE17C88-7FA3-49CC-8FC9-BBC7E5C7B8E8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40" name="Picture 2" descr="Cursor free vector icons designed by Freepik | Ícone livre, Poses em grupo,  Ícones">
              <a:hlinkClick r:id="rId8" action="ppaction://hlinksldjump"/>
              <a:extLst>
                <a:ext uri="{FF2B5EF4-FFF2-40B4-BE49-F238E27FC236}">
                  <a16:creationId xmlns:a16="http://schemas.microsoft.com/office/drawing/2014/main" id="{EA427403-643C-401B-A560-E485F6AB4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218235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67544" y="2893181"/>
            <a:ext cx="3528392" cy="686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3548" y="4464245"/>
            <a:ext cx="2539201" cy="41176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0538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82204" y="4519116"/>
            <a:ext cx="2477628" cy="500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https://www.riffusion.com/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7988" y="3891331"/>
            <a:ext cx="1380153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38127" y="3963339"/>
            <a:ext cx="115600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582204" y="2965189"/>
            <a:ext cx="3269718" cy="686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Генерує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текстовим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описом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237" y="2430251"/>
            <a:ext cx="3243684" cy="129362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9490" y="249974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iffusion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31292"/>
            <a:ext cx="3776147" cy="174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/>
          <p:cNvSpPr/>
          <p:nvPr/>
        </p:nvSpPr>
        <p:spPr>
          <a:xfrm flipH="1">
            <a:off x="8124430" y="1275606"/>
            <a:ext cx="711358" cy="36650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8CCF16EC-D081-4222-B31B-69A489FA7F7C}"/>
              </a:ext>
            </a:extLst>
          </p:cNvPr>
          <p:cNvSpPr txBox="1">
            <a:spLocks/>
          </p:cNvSpPr>
          <p:nvPr/>
        </p:nvSpPr>
        <p:spPr>
          <a:xfrm>
            <a:off x="4211960" y="3651871"/>
            <a:ext cx="4623828" cy="1080120"/>
          </a:xfrm>
          <a:prstGeom prst="rect">
            <a:avLst/>
          </a:prstGeom>
          <a:solidFill>
            <a:srgbClr val="C6D9F1"/>
          </a:solidFill>
          <a:ln w="19050">
            <a:noFill/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Нейромережа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генерує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короткі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музичні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композиції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початку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генерації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достатньо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ввести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ключові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слова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англійською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Реєстрація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сайті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потрібна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B2316346-E2F8-4E0D-BDEF-1EC85A6D1927}"/>
              </a:ext>
            </a:extLst>
          </p:cNvPr>
          <p:cNvSpPr/>
          <p:nvPr/>
        </p:nvSpPr>
        <p:spPr>
          <a:xfrm rot="5400000" flipH="1">
            <a:off x="6172327" y="3163966"/>
            <a:ext cx="329809" cy="357965"/>
          </a:xfrm>
          <a:prstGeom prst="rightArrow">
            <a:avLst/>
          </a:prstGeom>
          <a:solidFill>
            <a:srgbClr val="C6D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92F7C5D8-883A-4C20-9C95-AAD2855C908A}"/>
              </a:ext>
            </a:extLst>
          </p:cNvPr>
          <p:cNvSpPr txBox="1">
            <a:spLocks/>
          </p:cNvSpPr>
          <p:nvPr/>
        </p:nvSpPr>
        <p:spPr>
          <a:xfrm>
            <a:off x="8124430" y="1792028"/>
            <a:ext cx="942902" cy="1285035"/>
          </a:xfrm>
          <a:prstGeom prst="rect">
            <a:avLst/>
          </a:prstGeom>
          <a:solidFill>
            <a:srgbClr val="C6D9F1"/>
          </a:solidFill>
          <a:ln w="19050">
            <a:noFill/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введеня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ключових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натискаємо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▶️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4D59B0-75FE-4978-9944-316260A4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28D7623-B679-417D-8921-13BE0DCE4BF2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8" name="Прямоугольник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831D4375-D60B-4D59-982A-6A39856062E0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9" name="Picture 2" descr="Cursor free vector icons designed by Freepik | Ícone livre, Poses em grupo,  Ícones">
              <a:hlinkClick r:id="rId6" action="ppaction://hlinksldjump"/>
              <a:extLst>
                <a:ext uri="{FF2B5EF4-FFF2-40B4-BE49-F238E27FC236}">
                  <a16:creationId xmlns:a16="http://schemas.microsoft.com/office/drawing/2014/main" id="{2F76FEB6-5E34-4958-BDA1-5097231CB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562842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150E740-F80C-4011-B474-C33320E07A16}"/>
              </a:ext>
            </a:extLst>
          </p:cNvPr>
          <p:cNvSpPr/>
          <p:nvPr/>
        </p:nvSpPr>
        <p:spPr>
          <a:xfrm flipV="1">
            <a:off x="0" y="3363837"/>
            <a:ext cx="4716016" cy="1779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2411759" cy="1203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2411760" y="1131591"/>
            <a:ext cx="6736952" cy="72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6806" y="207324"/>
            <a:ext cx="5277561" cy="8188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Конкретні приклади використання нейромереж </a:t>
            </a:r>
          </a:p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під час освітнього процесу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" y="1409496"/>
            <a:ext cx="4644007" cy="357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AutoNum type="arabicPeriod"/>
            </a:pP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нейромереж для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звукового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супроводу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графічних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проєктів.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навчатися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взаємодії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аудіо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візуальним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елементами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інтегрованих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мультимедійних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використати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згенеровано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платформи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iffusion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та об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єднати зі згенерованою картинкою чи відео, створюючи тематичне відео.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 startAt="2"/>
            </a:pP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Озвучка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проєктів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таким платформам як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MetaVoice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діти мають можливість озвучити своє відео/проєкт різними голосами. Наприклад, обравши відповідні описи голосів, використовувати їх для озвучення діалогу від певних героїв.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4" descr="Idea light bulb • wall stickers glowing, thinking, science | myloview.com">
            <a:extLst>
              <a:ext uri="{FF2B5EF4-FFF2-40B4-BE49-F238E27FC236}">
                <a16:creationId xmlns:a16="http://schemas.microsoft.com/office/drawing/2014/main" id="{BD4F516E-1CB4-4095-8619-97EB27AB3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9551" b="2726"/>
          <a:stretch/>
        </p:blipFill>
        <p:spPr bwMode="auto">
          <a:xfrm>
            <a:off x="8348294" y="128099"/>
            <a:ext cx="537912" cy="8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932E2D3-36F2-423B-8610-F4C66369E4D3}"/>
              </a:ext>
            </a:extLst>
          </p:cNvPr>
          <p:cNvSpPr/>
          <p:nvPr/>
        </p:nvSpPr>
        <p:spPr>
          <a:xfrm>
            <a:off x="4792685" y="3772508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CCA2449D-060A-4DEB-9613-D741CBFD8291}"/>
              </a:ext>
            </a:extLst>
          </p:cNvPr>
          <p:cNvSpPr/>
          <p:nvPr/>
        </p:nvSpPr>
        <p:spPr>
          <a:xfrm>
            <a:off x="4790487" y="2067694"/>
            <a:ext cx="360039" cy="432048"/>
          </a:xfrm>
          <a:prstGeom prst="rightArrow">
            <a:avLst/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8F91CD8-00FE-4225-AC0F-BE1A1AB3328D}"/>
              </a:ext>
            </a:extLst>
          </p:cNvPr>
          <p:cNvSpPr/>
          <p:nvPr/>
        </p:nvSpPr>
        <p:spPr>
          <a:xfrm flipV="1">
            <a:off x="4644008" y="1275604"/>
            <a:ext cx="72008" cy="1993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6D816909-1159-4198-9560-2152AD0D84EF}"/>
              </a:ext>
            </a:extLst>
          </p:cNvPr>
          <p:cNvSpPr txBox="1">
            <a:spLocks/>
          </p:cNvSpPr>
          <p:nvPr/>
        </p:nvSpPr>
        <p:spPr>
          <a:xfrm>
            <a:off x="80930" y="160339"/>
            <a:ext cx="2247801" cy="850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Голос </a:t>
            </a:r>
          </a:p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 звуки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286E51-1AE0-4668-8D45-546E53A3F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68" y="1260169"/>
            <a:ext cx="1599396" cy="18439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635836-AEAF-449C-A636-AB29F3C1C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763" y="1275606"/>
            <a:ext cx="1561454" cy="19137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66F438-743E-43D7-9E24-947BE8DA9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940" y="3247984"/>
            <a:ext cx="2845380" cy="89147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F5CBEC-0FFF-421B-B1BA-1E1A29371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021" y="3907370"/>
            <a:ext cx="2845379" cy="85278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EAC60F19-1AC1-4D2C-928A-18034970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FFA3251-0807-4352-BF95-E438781628CD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3" name="Прямоугольник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6611F514-A192-4A83-8359-D734E8AEEC53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4" name="Picture 2" descr="Cursor free vector icons designed by Freepik | Ícone livre, Poses em grupo,  Ícones">
              <a:hlinkClick r:id="rId7" action="ppaction://hlinksldjump"/>
              <a:extLst>
                <a:ext uri="{FF2B5EF4-FFF2-40B4-BE49-F238E27FC236}">
                  <a16:creationId xmlns:a16="http://schemas.microsoft.com/office/drawing/2014/main" id="{54AF5E3E-7B6F-4433-8F47-73E28C2C4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678686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A5D2313-75F4-4132-8907-A3956FCEBC33}"/>
              </a:ext>
            </a:extLst>
          </p:cNvPr>
          <p:cNvSpPr/>
          <p:nvPr/>
        </p:nvSpPr>
        <p:spPr>
          <a:xfrm>
            <a:off x="530141" y="1347614"/>
            <a:ext cx="2016224" cy="680184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0969E61-20B9-4F7A-8828-A488F88F8969}"/>
              </a:ext>
            </a:extLst>
          </p:cNvPr>
          <p:cNvSpPr/>
          <p:nvPr/>
        </p:nvSpPr>
        <p:spPr>
          <a:xfrm>
            <a:off x="179513" y="1489286"/>
            <a:ext cx="2726892" cy="362384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5A5ADC3-926F-4E87-A6D8-643F9187EBF9}"/>
              </a:ext>
            </a:extLst>
          </p:cNvPr>
          <p:cNvSpPr/>
          <p:nvPr/>
        </p:nvSpPr>
        <p:spPr>
          <a:xfrm>
            <a:off x="-135" y="3978267"/>
            <a:ext cx="9140452" cy="530997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669F46F-8F56-4312-8C9D-DE514A6159A7}"/>
              </a:ext>
            </a:extLst>
          </p:cNvPr>
          <p:cNvSpPr/>
          <p:nvPr/>
        </p:nvSpPr>
        <p:spPr>
          <a:xfrm>
            <a:off x="-135" y="3042164"/>
            <a:ext cx="9140452" cy="465690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8D4C8F-83FD-438A-B5B3-D47CE77808B9}"/>
              </a:ext>
            </a:extLst>
          </p:cNvPr>
          <p:cNvSpPr/>
          <p:nvPr/>
        </p:nvSpPr>
        <p:spPr>
          <a:xfrm>
            <a:off x="3548" y="2296226"/>
            <a:ext cx="9140452" cy="275524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A40140CA-C193-46BE-A33B-1FBEF713D585}"/>
              </a:ext>
            </a:extLst>
          </p:cNvPr>
          <p:cNvSpPr txBox="1">
            <a:spLocks/>
          </p:cNvSpPr>
          <p:nvPr/>
        </p:nvSpPr>
        <p:spPr>
          <a:xfrm>
            <a:off x="2987824" y="1275606"/>
            <a:ext cx="4979680" cy="946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Використання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нейромереж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у застосунку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TikTok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відкриває широкі можливості для творчого самовираження та навчання в царині мистецтва. 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1EA23622-4F44-4932-A121-776D64A93AA4}"/>
              </a:ext>
            </a:extLst>
          </p:cNvPr>
          <p:cNvSpPr txBox="1">
            <a:spLocks/>
          </p:cNvSpPr>
          <p:nvPr/>
        </p:nvSpPr>
        <p:spPr>
          <a:xfrm>
            <a:off x="32941" y="2286979"/>
            <a:ext cx="8963161" cy="1220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Застосунок можна використовувати під час занять гуртків різних напрямків.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Фільтри та ефекти: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нейромережі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TikTok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дозволяють створювати унікальні фільтри й ефекти, які можна використовувати для трансформації та збагачення творчих проєктів. </a:t>
            </a:r>
          </a:p>
          <a:p>
            <a:pPr algn="just">
              <a:buFont typeface="+mj-lt"/>
              <a:buAutoNum type="arabicPeriod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Анімація: використання нейромереж для створення анімаційних ефектів або розширеної реальності, що може додати унікальність та інтерактивність в освітній процес. </a:t>
            </a:r>
            <a:endParaRPr lang="uk-UA" sz="14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Значок приложения tiktok логотип социальных сетей векторная иллюстрация |  Премиум векторы">
            <a:extLst>
              <a:ext uri="{FF2B5EF4-FFF2-40B4-BE49-F238E27FC236}">
                <a16:creationId xmlns:a16="http://schemas.microsoft.com/office/drawing/2014/main" id="{F9DF79F5-E620-421A-9F9B-3792993B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45" y="1203104"/>
            <a:ext cx="1108861" cy="11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D6AFF3C4-0233-450B-8223-1C7B1EF6CF13}"/>
              </a:ext>
            </a:extLst>
          </p:cNvPr>
          <p:cNvSpPr txBox="1">
            <a:spLocks/>
          </p:cNvSpPr>
          <p:nvPr/>
        </p:nvSpPr>
        <p:spPr>
          <a:xfrm>
            <a:off x="1367270" y="4509265"/>
            <a:ext cx="7672848" cy="366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700" dirty="0">
                <a:latin typeface="Times New Roman" pitchFamily="18" charset="0"/>
                <a:cs typeface="Times New Roman" pitchFamily="18" charset="0"/>
              </a:rPr>
              <a:t>Далі – приклади </a:t>
            </a: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ефектів</a:t>
            </a:r>
            <a:r>
              <a:rPr lang="uk-UA" sz="1700" dirty="0">
                <a:latin typeface="Times New Roman" pitchFamily="18" charset="0"/>
                <a:cs typeface="Times New Roman" pitchFamily="18" charset="0"/>
              </a:rPr>
              <a:t>, які будуть корисні під час освітнього процесу.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0AA6D626-B0FD-4DB8-9BAD-935F094FD98E}"/>
              </a:ext>
            </a:extLst>
          </p:cNvPr>
          <p:cNvSpPr txBox="1">
            <a:spLocks/>
          </p:cNvSpPr>
          <p:nvPr/>
        </p:nvSpPr>
        <p:spPr>
          <a:xfrm>
            <a:off x="179512" y="1483618"/>
            <a:ext cx="2726893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Застосунок ТікТок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01DEA2-472C-49F1-A538-C7B4FF26B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861" r="12910" b="17226"/>
          <a:stretch/>
        </p:blipFill>
        <p:spPr bwMode="auto">
          <a:xfrm>
            <a:off x="133615" y="3572931"/>
            <a:ext cx="1099905" cy="149334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Объект 2">
            <a:extLst>
              <a:ext uri="{FF2B5EF4-FFF2-40B4-BE49-F238E27FC236}">
                <a16:creationId xmlns:a16="http://schemas.microsoft.com/office/drawing/2014/main" id="{99059DA1-A026-4F2C-A475-4481B45C5698}"/>
              </a:ext>
            </a:extLst>
          </p:cNvPr>
          <p:cNvSpPr txBox="1">
            <a:spLocks/>
          </p:cNvSpPr>
          <p:nvPr/>
        </p:nvSpPr>
        <p:spPr>
          <a:xfrm>
            <a:off x="1259632" y="3494145"/>
            <a:ext cx="7880685" cy="1294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+mj-lt"/>
              <a:buAutoNum type="arabicPeriod" startAt="3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Інтерактивність та віртуальна реальність: застосування нейромереж для створення інтерактивних віртуальних об'єктів, які можуть взаємодіяти з дітьми під час гурткових занять. </a:t>
            </a:r>
          </a:p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400" u="sng" dirty="0">
                <a:latin typeface="Times New Roman" pitchFamily="18" charset="0"/>
                <a:cs typeface="Times New Roman" pitchFamily="18" charset="0"/>
              </a:rPr>
              <a:t>Усі ці варіанти можна використовувати для того, щоб зробити заняття </a:t>
            </a:r>
          </a:p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400" u="sng" dirty="0">
                <a:latin typeface="Times New Roman" pitchFamily="18" charset="0"/>
                <a:cs typeface="Times New Roman" pitchFamily="18" charset="0"/>
              </a:rPr>
              <a:t>більш захопливими, інтерактивними й технологічно передовими.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2E969D-451D-4186-8D4E-ED9C5B29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DF71275-BDCD-4AE8-A7A1-02C1275AB2FC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3" name="Прямоугольник 32">
              <a:hlinkClick r:id="rId6" action="ppaction://hlinksldjump"/>
              <a:extLst>
                <a:ext uri="{FF2B5EF4-FFF2-40B4-BE49-F238E27FC236}">
                  <a16:creationId xmlns:a16="http://schemas.microsoft.com/office/drawing/2014/main" id="{0C219DE6-1D94-4E41-9544-72F15EFDC685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4" name="Picture 2" descr="Cursor free vector icons designed by Freepik | Ícone livre, Poses em grupo,  Ícones">
              <a:hlinkClick r:id="rId6" action="ppaction://hlinksldjump"/>
              <a:extLst>
                <a:ext uri="{FF2B5EF4-FFF2-40B4-BE49-F238E27FC236}">
                  <a16:creationId xmlns:a16="http://schemas.microsoft.com/office/drawing/2014/main" id="{C4304540-A5AB-4836-BEE1-53FD8D6F4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37853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54246" y="3939903"/>
            <a:ext cx="2814906" cy="75756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6536904" y="3938903"/>
            <a:ext cx="1511301" cy="3630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ТікТок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61298" y="4292734"/>
            <a:ext cx="3112351" cy="3294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5705297" y="4299942"/>
            <a:ext cx="3303390" cy="322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Ефект «Персонаж картини»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680" y="2497966"/>
            <a:ext cx="1571873" cy="231080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20" y="2492741"/>
            <a:ext cx="1398371" cy="232125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59151"/>
            <a:ext cx="1486299" cy="242479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54" y="1359150"/>
            <a:ext cx="1476598" cy="242479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2" y="2474861"/>
            <a:ext cx="1268072" cy="235701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Застосунок ТікТок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B717CC-8BEB-4847-8F9B-EE2C9DAB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8262959-4344-4670-8BF9-9FC90CF4CF06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25" name="Прямоугольник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39A171-50B3-47BC-886A-138C801FC315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26" name="Picture 2" descr="Cursor free vector icons designed by Freepik | Ícone livre, Poses em grupo,  Ícones">
              <a:hlinkClick r:id="rId9" action="ppaction://hlinksldjump"/>
              <a:extLst>
                <a:ext uri="{FF2B5EF4-FFF2-40B4-BE49-F238E27FC236}">
                  <a16:creationId xmlns:a16="http://schemas.microsoft.com/office/drawing/2014/main" id="{9FECD395-2C44-464D-9A6B-37AE9D7E8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48819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307975" y="2131085"/>
            <a:ext cx="2038324" cy="265757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48731" y="2131084"/>
            <a:ext cx="2038324" cy="26494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959849" y="1481210"/>
            <a:ext cx="4076647" cy="32993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Застосунок ТікТок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Screenshot_20230714-121405_TikTo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b="14064"/>
          <a:stretch/>
        </p:blipFill>
        <p:spPr bwMode="auto">
          <a:xfrm>
            <a:off x="7092280" y="1347802"/>
            <a:ext cx="1824651" cy="32355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Screenshot_20230714-124017_TikTo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 b="22297"/>
          <a:stretch/>
        </p:blipFill>
        <p:spPr bwMode="auto">
          <a:xfrm>
            <a:off x="429716" y="2211710"/>
            <a:ext cx="1815512" cy="23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creenshot_20230714-121802_TikTo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14843"/>
          <a:stretch/>
        </p:blipFill>
        <p:spPr bwMode="auto">
          <a:xfrm>
            <a:off x="5052084" y="1347801"/>
            <a:ext cx="1900804" cy="32355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Screenshot_20230714-121958_TikTo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5960"/>
          <a:stretch/>
        </p:blipFill>
        <p:spPr bwMode="auto">
          <a:xfrm>
            <a:off x="2825801" y="2228175"/>
            <a:ext cx="1684184" cy="23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543766" y="4163134"/>
            <a:ext cx="2248255" cy="5812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2559773" y="4247103"/>
            <a:ext cx="2232248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Ефект «Планети»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3614" y="4163134"/>
            <a:ext cx="2168146" cy="5812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71415" y="4237747"/>
            <a:ext cx="2140345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Ефект «Живе фото»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436097" y="4155926"/>
            <a:ext cx="3112351" cy="5812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5436096" y="4230539"/>
            <a:ext cx="311235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Ефект «Розумний фон»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29E03A-4F08-4FED-9275-ED1A075B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E113A58-4984-493E-A03E-D7ADAC964AA0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29" name="Прямоугольник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6767EDF3-B000-45AD-89C5-8731B61AB3FC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0" name="Picture 2" descr="Cursor free vector icons designed by Freepik | Ícone livre, Poses em grupo,  Ícones">
              <a:hlinkClick r:id="rId9" action="ppaction://hlinksldjump"/>
              <a:extLst>
                <a:ext uri="{FF2B5EF4-FFF2-40B4-BE49-F238E27FC236}">
                  <a16:creationId xmlns:a16="http://schemas.microsoft.com/office/drawing/2014/main" id="{0D628AB3-270D-4581-9EDC-17BAA164E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401590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офесійна спільнота\Screenshot_20230904-123320_TikTo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4" b="21529"/>
          <a:stretch/>
        </p:blipFill>
        <p:spPr bwMode="auto">
          <a:xfrm>
            <a:off x="4888097" y="2059683"/>
            <a:ext cx="1681473" cy="266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004268" y="1419623"/>
            <a:ext cx="1878802" cy="336903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788024" y="1419621"/>
            <a:ext cx="1878802" cy="338437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57997" y="2360329"/>
            <a:ext cx="1878802" cy="2443669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88942" y="2360329"/>
            <a:ext cx="1878802" cy="2428329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Застосунок ТікТок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4"/>
          <a:stretch/>
        </p:blipFill>
        <p:spPr bwMode="auto">
          <a:xfrm>
            <a:off x="613335" y="2499742"/>
            <a:ext cx="1438385" cy="222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55" y="2360329"/>
            <a:ext cx="1507895" cy="236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03549" y="2437266"/>
            <a:ext cx="2208212" cy="3505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35496" y="2437266"/>
            <a:ext cx="2592288" cy="350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Ефект «Перлова сережка»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35046" y="4369540"/>
            <a:ext cx="2376264" cy="3505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2195736" y="4369540"/>
            <a:ext cx="2654884" cy="350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Ефект «Сучасне мистецтво»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284" y="1419623"/>
            <a:ext cx="1692000" cy="311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4716016" y="1531526"/>
            <a:ext cx="2025636" cy="584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4788024" y="1515731"/>
            <a:ext cx="1872209" cy="623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Ефект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Color palette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38852" y="4155926"/>
            <a:ext cx="2025636" cy="584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бъект 2"/>
          <p:cNvSpPr txBox="1">
            <a:spLocks/>
          </p:cNvSpPr>
          <p:nvPr/>
        </p:nvSpPr>
        <p:spPr>
          <a:xfrm>
            <a:off x="6804247" y="4177617"/>
            <a:ext cx="2232249" cy="479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Ефект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Which Artist Are You</a:t>
            </a:r>
            <a:r>
              <a:rPr lang="uk-UA" sz="15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C263E7-F856-46C5-A281-692AFE88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4906E86-DB9D-4A68-B588-D4FF4ED68455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3" name="Прямоугольник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5DEDE61F-D278-413B-A750-864CEC1AEB39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4" name="Picture 2" descr="Cursor free vector icons designed by Freepik | Ícone livre, Poses em grupo,  Ícones">
              <a:hlinkClick r:id="rId8" action="ppaction://hlinksldjump"/>
              <a:extLst>
                <a:ext uri="{FF2B5EF4-FFF2-40B4-BE49-F238E27FC236}">
                  <a16:creationId xmlns:a16="http://schemas.microsoft.com/office/drawing/2014/main" id="{E53A6D39-7BED-42BA-8E82-6C6AEC3CD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882693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0"/>
            <a:ext cx="5148064" cy="51434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5854" y="390941"/>
            <a:ext cx="2519724" cy="4369747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Якi плюшки, дає нейромережа в дизайні? - Блог Mobios Schoo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05669"/>
            <a:ext cx="3960440" cy="28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4139952" y="123479"/>
            <a:ext cx="4752528" cy="4824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Застосування нейромереж у позашкільних закладах дозволить створити інноваційне середовище. </a:t>
            </a:r>
          </a:p>
          <a:p>
            <a:pPr algn="just">
              <a:buFont typeface="Wingdings" pitchFamily="2" charset="2"/>
              <a:buChar char="ü"/>
            </a:pP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Нейромережі допомагають зробити навчальний матеріал більш доступним, зрозумілим та привабливим для вихованців, сприяють розвитку творчості, мовних та візуальних навичок. </a:t>
            </a:r>
          </a:p>
          <a:p>
            <a:pPr algn="just">
              <a:buFont typeface="Wingdings" pitchFamily="2" charset="2"/>
              <a:buChar char="ü"/>
            </a:pP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Використання нейромереж у позашкільних закладах дозволяє педагогові розуміти потреби сучасних дітей.</a:t>
            </a:r>
          </a:p>
          <a:p>
            <a:pPr algn="just">
              <a:buFont typeface="Wingdings" pitchFamily="2" charset="2"/>
              <a:buChar char="ü"/>
            </a:pP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 допомогою нейромереж, освітній процес може стати не лише ефективним, а й надзвичайно захопливим, сприяючи розвитку креативності та цифрової грамотності серед вихованців.</a:t>
            </a:r>
          </a:p>
          <a:p>
            <a:pPr algn="just">
              <a:buFont typeface="Wingdings" pitchFamily="2" charset="2"/>
              <a:buChar char="ü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Враховуючи всі ці можливості,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нейромережі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є незамінним інструментом для цікавої організації дистанційного та змішаного навчання в позашкільних закладах.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07333" y="223784"/>
            <a:ext cx="2016765" cy="5477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081537" y="223783"/>
            <a:ext cx="1868356" cy="547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Висновки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6F10D74-49AB-4D1F-8A99-9F0FB946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E5CBAF6-56CF-4B52-9B2E-7BC417AC5E4E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19" name="Прямоугольник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7B152E81-5931-4974-8E63-8030584F029F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20" name="Picture 2" descr="Cursor free vector icons designed by Freepik | Ícone livre, Poses em grupo,  Ícones">
              <a:hlinkClick r:id="rId3" action="ppaction://hlinksldjump"/>
              <a:extLst>
                <a:ext uri="{FF2B5EF4-FFF2-40B4-BE49-F238E27FC236}">
                  <a16:creationId xmlns:a16="http://schemas.microsoft.com/office/drawing/2014/main" id="{F8A6D43A-4822-432F-8FB2-1AE651199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851155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884379"/>
            <a:ext cx="7596336" cy="37444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045" y="326936"/>
            <a:ext cx="5827477" cy="691826"/>
          </a:xfrm>
          <a:solidFill>
            <a:srgbClr val="BFBFBF"/>
          </a:solidFill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275606"/>
            <a:ext cx="5760640" cy="2849132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Vesti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»: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Найцікавіші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нейромережі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відкритого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доступу: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повний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список» . [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Електронний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ресурс]. – Режим доступу: 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2"/>
              </a:rPr>
              <a:t>https://vesti.ua/uk/lite-uk/hi-tech-uk/samye-interesnye-nejroseti-otkrytogo-dostupa-polnyj-spisok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/>
            </a:pPr>
            <a:endParaRPr lang="uk-UA" sz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ForkLog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»: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Генерація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нейромережею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безкоштовних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сервісів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. [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Електронний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ресурс]. – Режим доступу: 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https://forklog.com.ua/exclusive/generatsiya-zobrazhen-nejromerezheyu-5-bezkoshtovnyh-servisiv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/>
            </a:pPr>
            <a:endParaRPr lang="uk-UA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УНІАН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»: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Революційна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нейромережа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з тексту стала доступна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всім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користувачам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. [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Електронний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ресурс]. – Режим доступу: 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https://www.unian.ua/techno/revolyuciyna-neyromerezha-dlya-stvorennya-video-z-tekstu-stala-dostupna-vsim-koristuvacham-12286356.html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/>
            </a:pPr>
            <a:endParaRPr lang="uk-UA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+mj-lt"/>
              <a:buAutoNum type="arabicPeriod"/>
            </a:pP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4526" y="4083918"/>
            <a:ext cx="6470376" cy="751267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5956" y="4155926"/>
            <a:ext cx="6187516" cy="6030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903410" y="4155926"/>
            <a:ext cx="5472608" cy="603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Використані зображення – з мережі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, згенеровані нейромережами та власні скріншоти.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1203598"/>
            <a:ext cx="6984776" cy="2736304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pic>
        <p:nvPicPr>
          <p:cNvPr id="20482" name="Picture 2" descr="Интернет-библиотека для образования, онлайн-справочная концепция, книга,  литература или электронное обучение, плоский вектор иллюстрации | Премиум  вектор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7"/>
          <a:stretch/>
        </p:blipFill>
        <p:spPr bwMode="auto">
          <a:xfrm>
            <a:off x="267324" y="1844613"/>
            <a:ext cx="2344653" cy="14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1" y="1779662"/>
            <a:ext cx="2520281" cy="159684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A1AC45-87A5-4FDB-B0E2-CF41C369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B40F9F6-063E-4A73-B0BA-F2C3AF37F12D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13" name="Прямоугольник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7A4E9A1E-6D29-41F5-9A2B-FD444E75B68F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14" name="Picture 2" descr="Cursor free vector icons designed by Freepik | Ícone livre, Poses em grupo,  Ícones">
              <a:hlinkClick r:id="rId6" action="ppaction://hlinksldjump"/>
              <a:extLst>
                <a:ext uri="{FF2B5EF4-FFF2-40B4-BE49-F238E27FC236}">
                  <a16:creationId xmlns:a16="http://schemas.microsoft.com/office/drawing/2014/main" id="{781C1875-7692-43B3-8834-7EDC3AB40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55115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932040" y="507300"/>
            <a:ext cx="3600400" cy="426904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928154"/>
            <a:ext cx="4067944" cy="3215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94338"/>
            <a:ext cx="3960162" cy="426904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716016" y="1670584"/>
            <a:ext cx="4067944" cy="17303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А Ви </a:t>
            </a: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готові бути з дітьми </a:t>
            </a: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на одній хвилі?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1419622"/>
            <a:ext cx="8666246" cy="2232248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Disegno grafico persona sensitiva. Telepatia Stock-illustration | Adobe  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r="4185"/>
          <a:stretch/>
        </p:blipFill>
        <p:spPr bwMode="auto">
          <a:xfrm>
            <a:off x="1042525" y="928154"/>
            <a:ext cx="2954216" cy="32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06582C-9FD7-4BBC-A056-496888C4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14C70C5-8E8D-4A04-8A0C-71A6D03913FA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18" name="Прямоугольник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72ACB23B-F4CF-41F2-8835-F4EB7DCFB9B2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19" name="Picture 2" descr="Cursor free vector icons designed by Freepik | Ícone livre, Poses em grupo,  Ícones">
              <a:hlinkClick r:id="rId3" action="ppaction://hlinksldjump"/>
              <a:extLst>
                <a:ext uri="{FF2B5EF4-FFF2-40B4-BE49-F238E27FC236}">
                  <a16:creationId xmlns:a16="http://schemas.microsoft.com/office/drawing/2014/main" id="{25E68374-171E-44C7-B01D-0FE0DBE66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61588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30157BE-80BA-4DCB-BEEC-5E099E401008}"/>
              </a:ext>
            </a:extLst>
          </p:cNvPr>
          <p:cNvSpPr/>
          <p:nvPr/>
        </p:nvSpPr>
        <p:spPr>
          <a:xfrm>
            <a:off x="-17824" y="3938017"/>
            <a:ext cx="9154264" cy="216024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1BD0195-258E-4B5A-8020-9FB9D6C0F30F}"/>
              </a:ext>
            </a:extLst>
          </p:cNvPr>
          <p:cNvSpPr/>
          <p:nvPr/>
        </p:nvSpPr>
        <p:spPr>
          <a:xfrm>
            <a:off x="-10264" y="2286398"/>
            <a:ext cx="9154264" cy="1285569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937F93B-68F6-4FFC-9A58-6AF92FC6B6C9}"/>
              </a:ext>
            </a:extLst>
          </p:cNvPr>
          <p:cNvSpPr/>
          <p:nvPr/>
        </p:nvSpPr>
        <p:spPr>
          <a:xfrm>
            <a:off x="-10264" y="1707654"/>
            <a:ext cx="9154264" cy="216024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E83C4A3-FAFC-4B23-BBE4-81CE39DF12F1}"/>
              </a:ext>
            </a:extLst>
          </p:cNvPr>
          <p:cNvSpPr/>
          <p:nvPr/>
        </p:nvSpPr>
        <p:spPr>
          <a:xfrm>
            <a:off x="0" y="-2"/>
            <a:ext cx="9144000" cy="108975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0F8B651-D993-45C1-AA9C-AFA1CB2BAB33}"/>
              </a:ext>
            </a:extLst>
          </p:cNvPr>
          <p:cNvSpPr/>
          <p:nvPr/>
        </p:nvSpPr>
        <p:spPr>
          <a:xfrm>
            <a:off x="2823909" y="167888"/>
            <a:ext cx="3280158" cy="747678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6EB3D74-FF11-4482-99FC-3434680FB983}"/>
              </a:ext>
            </a:extLst>
          </p:cNvPr>
          <p:cNvSpPr/>
          <p:nvPr/>
        </p:nvSpPr>
        <p:spPr>
          <a:xfrm>
            <a:off x="2155820" y="681159"/>
            <a:ext cx="4400312" cy="903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40B5AC-FEB1-4071-ABF8-4DCA0034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60F7199-D0B2-40C9-9314-8E73A0263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910" y="167888"/>
            <a:ext cx="3280158" cy="603662"/>
          </a:xfrm>
        </p:spPr>
        <p:txBody>
          <a:bodyPr>
            <a:noAutofit/>
          </a:bodyPr>
          <a:lstStyle/>
          <a:p>
            <a:pPr marL="0" inden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Зміст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E3F7678-8073-4E63-99E6-4F9C0359BE3F}"/>
              </a:ext>
            </a:extLst>
          </p:cNvPr>
          <p:cNvGrpSpPr/>
          <p:nvPr/>
        </p:nvGrpSpPr>
        <p:grpSpPr>
          <a:xfrm>
            <a:off x="467544" y="1258022"/>
            <a:ext cx="8330892" cy="3608488"/>
            <a:chOff x="467544" y="771550"/>
            <a:chExt cx="8330892" cy="3608488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7721EA0-FE65-437C-934C-E166BC0BEB00}"/>
                </a:ext>
              </a:extLst>
            </p:cNvPr>
            <p:cNvSpPr/>
            <p:nvPr/>
          </p:nvSpPr>
          <p:spPr>
            <a:xfrm>
              <a:off x="467544" y="771550"/>
              <a:ext cx="7992888" cy="32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2" action="ppaction://hlinksldjump"/>
                </a:rPr>
                <a:t>ВСТУП ………………………………………………………………………………………………………..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/>
                </a:rPr>
                <a:t>1. Сучасна освіта вимагає сучасних рішень …………………………………………………………...…...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 action="ppaction://hlinksldjump"/>
                </a:rPr>
                <a:t>2. Категорії нейромереж ...………...…………………………………………………………………………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/>
                </a:rPr>
                <a:t>2.1. «Зображення і фото»...……………………………………………………………………..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6" action="ppaction://hlinksldjump"/>
                </a:rPr>
                <a:t>2.2. «Тексти і дані»...……………………………………………………………………………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7" action="ppaction://hlinksldjump"/>
                </a:rPr>
                <a:t>2.2. «Відео»...……………………………………………………………………………………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8" action="ppaction://hlinksldjump"/>
                </a:rPr>
                <a:t>2.2. «Голос і звуки»...……………………………………………………………………………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9" action="ppaction://hlinksldjump"/>
                </a:rPr>
                <a:t>3. Застосунок «ТікТок»……………………………………………………………………………………….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10" action="ppaction://hlinksldjump"/>
                </a:rPr>
                <a:t>ВИСНОВКИ ………………………………………………………………………………………………….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11" action="ppaction://hlinksldjump"/>
                </a:rPr>
                <a:t>СПИСОК ВИКОРИСТАНИХ ДЖЕРЕЛ ……………………………………………………………………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DE36660-BAAA-4635-8A70-4DDC5097B83E}"/>
                </a:ext>
              </a:extLst>
            </p:cNvPr>
            <p:cNvSpPr/>
            <p:nvPr/>
          </p:nvSpPr>
          <p:spPr>
            <a:xfrm>
              <a:off x="8434908" y="771550"/>
              <a:ext cx="363528" cy="3608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2" action="ppaction://hlinksldjump"/>
                </a:rPr>
                <a:t>4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/>
                </a:rPr>
                <a:t>5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 action="ppaction://hlinksldjump"/>
                </a:rPr>
                <a:t>6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/>
                </a:rPr>
                <a:t>7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6" action="ppaction://hlinksldjump"/>
                </a:rPr>
                <a:t>11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7" action="ppaction://hlinksldjump"/>
                </a:rPr>
                <a:t>15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8" action="ppaction://hlinksldjump"/>
                </a:rPr>
                <a:t>19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9" action="ppaction://hlinksldjump"/>
                </a:rPr>
                <a:t>23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10" action="ppaction://hlinksldjump"/>
                </a:rPr>
                <a:t>27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uk-UA" sz="1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11" action="ppaction://hlinksldjump"/>
                </a:rPr>
                <a:t>28</a:t>
              </a: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endParaRPr lang="uk-UA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4A27CA-58BB-4754-9D27-57FA6A0ED01B}"/>
              </a:ext>
            </a:extLst>
          </p:cNvPr>
          <p:cNvSpPr/>
          <p:nvPr/>
        </p:nvSpPr>
        <p:spPr>
          <a:xfrm rot="21152586">
            <a:off x="162773" y="406797"/>
            <a:ext cx="1090838" cy="69676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Кнопка </a:t>
            </a:r>
          </a:p>
          <a:p>
            <a:pPr algn="ctr"/>
            <a:r>
              <a:rPr lang="uk-UA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дає можливість повернутись на цей слайд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FA79A68-C089-4965-AB0E-8A836FC57FE8}"/>
              </a:ext>
            </a:extLst>
          </p:cNvPr>
          <p:cNvSpPr/>
          <p:nvPr/>
        </p:nvSpPr>
        <p:spPr>
          <a:xfrm rot="21152586">
            <a:off x="123702" y="340218"/>
            <a:ext cx="1168980" cy="829923"/>
          </a:xfrm>
          <a:prstGeom prst="rect">
            <a:avLst/>
          </a:prstGeom>
          <a:noFill/>
          <a:ln w="25400" cmpd="dbl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09399CD-6FD2-499D-BC07-DBA5C0A0F118}"/>
              </a:ext>
            </a:extLst>
          </p:cNvPr>
          <p:cNvGrpSpPr/>
          <p:nvPr/>
        </p:nvGrpSpPr>
        <p:grpSpPr>
          <a:xfrm rot="21079576">
            <a:off x="736279" y="409716"/>
            <a:ext cx="654266" cy="223386"/>
            <a:chOff x="8137459" y="4868713"/>
            <a:chExt cx="798919" cy="289552"/>
          </a:xfrm>
        </p:grpSpPr>
        <p:sp>
          <p:nvSpPr>
            <p:cNvPr id="18" name="Прямоугольник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A172464-39A3-4A29-B1D2-443E1C7A26E1}"/>
                </a:ext>
              </a:extLst>
            </p:cNvPr>
            <p:cNvSpPr/>
            <p:nvPr/>
          </p:nvSpPr>
          <p:spPr>
            <a:xfrm>
              <a:off x="8137459" y="4868713"/>
              <a:ext cx="713671" cy="202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  <a:endParaRPr lang="uk-UA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2" descr="Cursor free vector icons designed by Freepik | Ícone livre, Poses em grupo,  Ícones">
              <a:hlinkClick r:id="rId12" action="ppaction://hlinksldjump"/>
              <a:extLst>
                <a:ext uri="{FF2B5EF4-FFF2-40B4-BE49-F238E27FC236}">
                  <a16:creationId xmlns:a16="http://schemas.microsoft.com/office/drawing/2014/main" id="{8DC29D9F-7D2C-4DAB-9B8B-1E2E7184D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630" y="4882517"/>
              <a:ext cx="275748" cy="275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24709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033970" y="-7278"/>
            <a:ext cx="7110030" cy="12034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33970" y="2170466"/>
            <a:ext cx="7110030" cy="113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17750" y="3579863"/>
            <a:ext cx="2051720" cy="15482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7750" y="1196217"/>
            <a:ext cx="2051720" cy="12548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621" y="202332"/>
            <a:ext cx="6552728" cy="713234"/>
          </a:xfrm>
        </p:spPr>
        <p:txBody>
          <a:bodyPr>
            <a:noAutofit/>
          </a:bodyPr>
          <a:lstStyle/>
          <a:p>
            <a:pPr marL="0" indent="0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ВСТУП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33970" y="4107532"/>
            <a:ext cx="7110030" cy="113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894579" y="1751890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532440" y="1751890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028384" y="1751890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894579" y="4035524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532440" y="4035524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028384" y="4035524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195486"/>
            <a:ext cx="6489593" cy="8143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35695" y="832055"/>
            <a:ext cx="7065657" cy="777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9470" y="2257339"/>
            <a:ext cx="6967026" cy="182657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Цей електронний посібник присвячено використанню нейромереж – потужного інструменту штучного інтелекту – для організації цікавого дистанційного та змішаного навчання. Адже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нейромережі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є ключовим елементом штучного інтелекту, які адаптуються до різних типів даних і володіють неймовірною здатністю аналізу, генерації та творчої модифікації різноманітних візуальних та аудіо-візуальних контентів. </a:t>
            </a:r>
          </a:p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Посібник розглядає конкретні застосування нейромереж у різних категоріях, таких як зображення, тексти, відео, голос та звуки, демонструючи можливості штучного інтелекту для створення захоплюючого освітнього контенту.  </a:t>
            </a:r>
          </a:p>
        </p:txBody>
      </p:sp>
      <p:pic>
        <p:nvPicPr>
          <p:cNvPr id="1026" name="Picture 2" descr="Нейромережі захоплюють світ: 12 ігор та корисних програм доступних кожному">
            <a:extLst>
              <a:ext uri="{FF2B5EF4-FFF2-40B4-BE49-F238E27FC236}">
                <a16:creationId xmlns:a16="http://schemas.microsoft.com/office/drawing/2014/main" id="{540B4923-244E-46A6-85B3-C4CBE0612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3"/>
          <a:stretch/>
        </p:blipFill>
        <p:spPr bwMode="auto">
          <a:xfrm rot="5400000">
            <a:off x="-1548092" y="1528265"/>
            <a:ext cx="5147903" cy="20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бъект 2">
            <a:extLst>
              <a:ext uri="{FF2B5EF4-FFF2-40B4-BE49-F238E27FC236}">
                <a16:creationId xmlns:a16="http://schemas.microsoft.com/office/drawing/2014/main" id="{E98404B0-2B79-4205-90CB-15F8FE2D779C}"/>
              </a:ext>
            </a:extLst>
          </p:cNvPr>
          <p:cNvSpPr txBox="1">
            <a:spLocks/>
          </p:cNvSpPr>
          <p:nvPr/>
        </p:nvSpPr>
        <p:spPr>
          <a:xfrm>
            <a:off x="2060605" y="1194211"/>
            <a:ext cx="6975892" cy="1017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 умовах стрімкого технологічного розвитку, зміни освіти після пандемії та адаптації до освітнього процесу в умовах воєнного стану, де дистанційне та змішане навчання часто стає необхідністю, позашкільні заклади мають потребу в новітніх методиках та інструментах. 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CA3AA46B-E016-4D11-B133-0B1F39855948}"/>
              </a:ext>
            </a:extLst>
          </p:cNvPr>
          <p:cNvSpPr txBox="1">
            <a:spLocks/>
          </p:cNvSpPr>
          <p:nvPr/>
        </p:nvSpPr>
        <p:spPr>
          <a:xfrm>
            <a:off x="2069469" y="4212544"/>
            <a:ext cx="6967027" cy="795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Мета даного посібника – надати педагогам інструментарій для творчої організації навчання, підвищення рівня мотивації дітей та розширення можливостей дистанційного та змішаного навчання.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ABFF76-A2B8-482F-A867-888090E4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78B91D1-D884-435A-A74C-ECBBADA8B978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0" name="Прямоугольник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049732DA-A9C2-4B16-A7E7-A5065CCCEDDE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1" name="Picture 2" descr="Cursor free vector icons designed by Freepik | Ícone livre, Poses em grupo,  Ícones">
              <a:hlinkClick r:id="rId3" action="ppaction://hlinksldjump"/>
              <a:extLst>
                <a:ext uri="{FF2B5EF4-FFF2-40B4-BE49-F238E27FC236}">
                  <a16:creationId xmlns:a16="http://schemas.microsoft.com/office/drawing/2014/main" id="{2F75C879-9EE8-423E-A714-56722BC2B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708901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033970" y="-7278"/>
            <a:ext cx="7110030" cy="12034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33970" y="2337865"/>
            <a:ext cx="7110030" cy="113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17750" y="3579863"/>
            <a:ext cx="2051720" cy="15482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7750" y="1196217"/>
            <a:ext cx="2051720" cy="12548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621" y="202332"/>
            <a:ext cx="6552728" cy="713234"/>
          </a:xfrm>
        </p:spPr>
        <p:txBody>
          <a:bodyPr>
            <a:noAutofit/>
          </a:bodyPr>
          <a:lstStyle/>
          <a:p>
            <a:pPr marL="0" indent="0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Сучасна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осв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вимагає сучасних рішень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284" y="1309132"/>
            <a:ext cx="6624736" cy="73073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Нейромережі, або штучні нейронні мережі, останні двадцять років привертають увагу науковців до інформатики та штучного інтелекту. </a:t>
            </a:r>
          </a:p>
        </p:txBody>
      </p:sp>
      <p:pic>
        <p:nvPicPr>
          <p:cNvPr id="2050" name="Picture 2" descr="Основи програмування. Інтернет речей та штучний інтелект у «Розумному  будинку»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2ACAC"/>
              </a:clrFrom>
              <a:clrTo>
                <a:srgbClr val="92AC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7" y="3763572"/>
            <a:ext cx="1040426" cy="10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рафический планшет – Бесплатные иконки: электрони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54" y="2499742"/>
            <a:ext cx="943484" cy="94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2276617" y="2643758"/>
            <a:ext cx="6624736" cy="956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За цей час нейромережі значно прогресували і стали невід'ємною частиною багатьох сфер, включаючи освіту.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033970" y="3579862"/>
            <a:ext cx="7110030" cy="113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894579" y="1995686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532440" y="1995686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028384" y="1995686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894579" y="3507854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532440" y="3507854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028384" y="3507854"/>
            <a:ext cx="141917" cy="62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195486"/>
            <a:ext cx="6489593" cy="8143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35695" y="832055"/>
            <a:ext cx="7065657" cy="777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СШІ. Нейронні мережі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8" y="922384"/>
            <a:ext cx="1413598" cy="122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2276617" y="3867894"/>
            <a:ext cx="6624736" cy="11576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Як приклад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нейромереж 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сфері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наведу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ефективного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засобу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цікавого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дистанційного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змішаного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позашкільному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закладі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041637-F84A-46C9-8D25-BDC587C3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4B1AF2F-CCAD-49BD-9C24-151CE1605DF5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7" name="Прямоугольник 6">
              <a:hlinkClick r:id="rId7" action="ppaction://hlinksldjump"/>
              <a:extLst>
                <a:ext uri="{FF2B5EF4-FFF2-40B4-BE49-F238E27FC236}">
                  <a16:creationId xmlns:a16="http://schemas.microsoft.com/office/drawing/2014/main" id="{A4F9D5B8-03E5-47D3-A846-81B50BE95AEB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074" name="Picture 2" descr="Cursor free vector icons designed by Freepik | Ícone livre, Poses em grupo,  Ícones">
              <a:hlinkClick r:id="rId7" action="ppaction://hlinksldjump"/>
              <a:extLst>
                <a:ext uri="{FF2B5EF4-FFF2-40B4-BE49-F238E27FC236}">
                  <a16:creationId xmlns:a16="http://schemas.microsoft.com/office/drawing/2014/main" id="{6502A3C6-6EB3-4459-B0F1-A3F37D435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09280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5076263" y="4536506"/>
            <a:ext cx="1656184" cy="369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189893" y="3021857"/>
            <a:ext cx="1152127" cy="369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1419" y="3007105"/>
            <a:ext cx="1512168" cy="369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4479791"/>
            <a:ext cx="2016224" cy="3652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94867"/>
            <a:ext cx="9144000" cy="4115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426850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Категорії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72008" y="2194867"/>
            <a:ext cx="8964488" cy="411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Ось актуальні категорії нейромереж для освітнього процесу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355112" y="4460347"/>
            <a:ext cx="2247801" cy="404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Зображення і фото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917079" y="2968032"/>
            <a:ext cx="1486508" cy="477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Тексти і дані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262003" y="3030222"/>
            <a:ext cx="1007905" cy="477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Відео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136069" y="1347614"/>
            <a:ext cx="8900427" cy="9361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Нейромережі можуть генерувати, створювати та творчо змінювати зображення, відео, звуки та тексти, створювати нові можливості для зацікавлення та мотивації дітей.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5148271" y="4515966"/>
            <a:ext cx="1584176" cy="38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Голос і звуки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Векторная графика — Википед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7"/>
          <a:stretch/>
        </p:blipFill>
        <p:spPr bwMode="auto">
          <a:xfrm>
            <a:off x="523999" y="3147814"/>
            <a:ext cx="1743745" cy="95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esign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00" y="3579862"/>
            <a:ext cx="1849407" cy="12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Значок вектор микрофона иллюстрация вектора. иллюстрации насчитывающей  караоке - 169914859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85"/>
          <a:stretch/>
        </p:blipFill>
        <p:spPr bwMode="auto">
          <a:xfrm>
            <a:off x="5139010" y="3192096"/>
            <a:ext cx="1374104" cy="9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идео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75" y="3445664"/>
            <a:ext cx="1532965" cy="15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51F316-9163-458F-8D2C-26ABAF12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0E5C638-77F0-4313-AF3F-82E7C43A6942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0" name="Прямоугольник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E565542E-D1D8-4D05-B21A-2D0190F634EE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31" name="Picture 2" descr="Cursor free vector icons designed by Freepik | Ícone livre, Poses em grupo,  Ícones">
              <a:hlinkClick r:id="rId8" action="ppaction://hlinksldjump"/>
              <a:extLst>
                <a:ext uri="{FF2B5EF4-FFF2-40B4-BE49-F238E27FC236}">
                  <a16:creationId xmlns:a16="http://schemas.microsoft.com/office/drawing/2014/main" id="{8C487475-9C81-4461-B098-05D506DE2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83694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0"/>
            <a:ext cx="2411759" cy="1203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203598"/>
            <a:ext cx="6736952" cy="3959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1884" y="312737"/>
            <a:ext cx="4480396" cy="81885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Одним із найпопулярніших використань нейромереж є генерація зображення. 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627783" y="1563638"/>
            <a:ext cx="6264697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глибоких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нейромереж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малюнки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креативних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занять,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покращувати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наявних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Нейромережі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генерувати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реалістичні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людей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пейзажів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швидше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візуалізувати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привабливим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презентацій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посібників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ілюстрацій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проєктів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AutoShape 6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Пропорции лица - векторные изображения, Пропорции лица картинк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17574" y="1419622"/>
            <a:ext cx="8046913" cy="144016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80930" y="192373"/>
            <a:ext cx="2247801" cy="81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Зображення </a:t>
            </a:r>
          </a:p>
          <a:p>
            <a:pPr marL="0" indent="0" algn="ctr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 фото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Векторная графика — Википед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7"/>
          <a:stretch/>
        </p:blipFill>
        <p:spPr bwMode="auto">
          <a:xfrm>
            <a:off x="7220742" y="106666"/>
            <a:ext cx="1743745" cy="95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dea light bulb • wall stickers glowing, thinking, science | myloview.com">
            <a:extLst>
              <a:ext uri="{FF2B5EF4-FFF2-40B4-BE49-F238E27FC236}">
                <a16:creationId xmlns:a16="http://schemas.microsoft.com/office/drawing/2014/main" id="{BD4F516E-1CB4-4095-8619-97EB27AB3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9551" b="2726"/>
          <a:stretch/>
        </p:blipFill>
        <p:spPr bwMode="auto">
          <a:xfrm>
            <a:off x="209673" y="1697842"/>
            <a:ext cx="1945855" cy="29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8D3551-7FA4-422E-9F0A-08A75E7F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AD7FE09-3BCD-48BA-810D-8B0908F04FF5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21" name="Прямоугольник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562AFEB8-5439-4A77-937E-AD965ECD27BB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22" name="Picture 2" descr="Cursor free vector icons designed by Freepik | Ícone livre, Poses em grupo,  Ícones">
              <a:hlinkClick r:id="rId4" action="ppaction://hlinksldjump"/>
              <a:extLst>
                <a:ext uri="{FF2B5EF4-FFF2-40B4-BE49-F238E27FC236}">
                  <a16:creationId xmlns:a16="http://schemas.microsoft.com/office/drawing/2014/main" id="{86728BD2-D03B-48FC-83D4-BC619E087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361620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72919" y="2893181"/>
            <a:ext cx="4176464" cy="686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3548" y="4464245"/>
            <a:ext cx="3243684" cy="43204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82204" y="4536252"/>
            <a:ext cx="3165028" cy="360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https://www.wombo.art/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7988" y="3891331"/>
            <a:ext cx="1380153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38127" y="3963339"/>
            <a:ext cx="115600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-36512" y="2893180"/>
            <a:ext cx="4483321" cy="686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Генератор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штучного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інтелекту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237" y="2430251"/>
            <a:ext cx="3243684" cy="133152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9490" y="249974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Wombo.art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2BB6288-666D-4C49-9A19-1D086E743A9D}"/>
              </a:ext>
            </a:extLst>
          </p:cNvPr>
          <p:cNvSpPr/>
          <p:nvPr/>
        </p:nvSpPr>
        <p:spPr>
          <a:xfrm>
            <a:off x="4794619" y="3057803"/>
            <a:ext cx="4131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Генерує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текстового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опису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[1].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реєстрацію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роботу з сайтом «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Wombo.art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дізнатися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переглянувши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каналі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«Happy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Anhelova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»: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3CFC6D6-F1D8-4B60-86EF-DE3E66D71562}"/>
              </a:ext>
            </a:extLst>
          </p:cNvPr>
          <p:cNvSpPr/>
          <p:nvPr/>
        </p:nvSpPr>
        <p:spPr>
          <a:xfrm rot="10800000" flipH="1" flipV="1">
            <a:off x="4932040" y="4171036"/>
            <a:ext cx="3994270" cy="560953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робота з </a:t>
            </a:r>
            <a:r>
              <a:rPr lang="ru-RU" sz="1400" cap="small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нейромережею</a:t>
            </a:r>
            <a:r>
              <a:rPr lang="ru-RU" sz="14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Wombo.art</a:t>
            </a:r>
            <a:endParaRPr lang="uk-UA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https://www.youtube.com/watch?v=YZSMGrUcAjE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2BE7A7B-6B7A-481B-839A-7E0B2704A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767" y="1196219"/>
            <a:ext cx="3066547" cy="1794571"/>
          </a:xfrm>
          <a:prstGeom prst="rect">
            <a:avLst/>
          </a:prstGeom>
        </p:spPr>
      </p:pic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6EBFE540-70F3-4098-AC87-74EBBF6318C6}"/>
              </a:ext>
            </a:extLst>
          </p:cNvPr>
          <p:cNvSpPr/>
          <p:nvPr/>
        </p:nvSpPr>
        <p:spPr>
          <a:xfrm rot="16200000" flipH="1">
            <a:off x="7585842" y="3806382"/>
            <a:ext cx="336601" cy="315611"/>
          </a:xfrm>
          <a:prstGeom prst="rightArrow">
            <a:avLst/>
          </a:prstGeom>
          <a:solidFill>
            <a:srgbClr val="C6D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915063-777D-4E02-A1B8-F30D44F5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A0310E3-B6B5-4653-96C1-E086E44CC899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5" name="Прямоугольник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96CFE3FA-7AF4-4682-AEC0-D0893C3FB83C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40" name="Picture 2" descr="Cursor free vector icons designed by Freepik | Ícone livre, Poses em grupo,  Ícones">
              <a:hlinkClick r:id="rId7" action="ppaction://hlinksldjump"/>
              <a:extLst>
                <a:ext uri="{FF2B5EF4-FFF2-40B4-BE49-F238E27FC236}">
                  <a16:creationId xmlns:a16="http://schemas.microsoft.com/office/drawing/2014/main" id="{64551ADB-8EAE-462B-846D-C6A5F66C9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198337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72919" y="2893181"/>
            <a:ext cx="4176464" cy="686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3548" y="4464245"/>
            <a:ext cx="3243684" cy="43204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552" y="26749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</a:t>
            </a:r>
          </a:p>
          <a:p>
            <a:pPr marL="0" indent="0" algn="just">
              <a:buFont typeface="Arial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1196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907704" y="354842"/>
            <a:ext cx="6336704" cy="63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Приклади цікавих і корисних нейромереж</a:t>
            </a:r>
          </a:p>
        </p:txBody>
      </p:sp>
      <p:pic>
        <p:nvPicPr>
          <p:cNvPr id="10" name="Picture 8" descr="I:\!М\Безымянный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1065125" cy="9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Vr headset: векторна графіка, зображення, Vr headset малюнки | Скачати з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Vr logotype: векторна графіка, зображення, Vr logotype малюнки - Сторінка 2  |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Растровый клипарт - Кинопленка с цветными кадрами на белом фоне (11 фото) »  Картины, художники, фотографы на Nevsepi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7803" y="1481210"/>
            <a:ext cx="9144000" cy="46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82204" y="4536252"/>
            <a:ext cx="3165028" cy="360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https://deepdreamgenerator.com/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7988" y="3891331"/>
            <a:ext cx="1380153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38127" y="3963339"/>
            <a:ext cx="115600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-36512" y="2893180"/>
            <a:ext cx="4483321" cy="686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Генерує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штучного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інтелекту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237" y="2430251"/>
            <a:ext cx="3243684" cy="129362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9490" y="249974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Deep Dream Generator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6956" y="1379498"/>
            <a:ext cx="3312368" cy="680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2940" y="1521170"/>
            <a:ext cx="3600400" cy="3623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-108520" y="1515502"/>
            <a:ext cx="4483321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 descr="G:\super teacher who has mastered neural networ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03" y="995660"/>
            <a:ext cx="1867065" cy="24332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71" y="1340235"/>
            <a:ext cx="1512032" cy="1293627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BD37344B-6E9A-48D1-8FB7-4967F0C4CDB2}"/>
              </a:ext>
            </a:extLst>
          </p:cNvPr>
          <p:cNvSpPr/>
          <p:nvPr/>
        </p:nvSpPr>
        <p:spPr>
          <a:xfrm rot="10800000" flipH="1">
            <a:off x="6641340" y="1867164"/>
            <a:ext cx="336601" cy="315611"/>
          </a:xfrm>
          <a:prstGeom prst="rightArrow">
            <a:avLst/>
          </a:prstGeom>
          <a:solidFill>
            <a:srgbClr val="C6D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2192F77-C8D9-4D23-A94E-14CCEF8BF0FA}"/>
              </a:ext>
            </a:extLst>
          </p:cNvPr>
          <p:cNvSpPr/>
          <p:nvPr/>
        </p:nvSpPr>
        <p:spPr>
          <a:xfrm>
            <a:off x="4509139" y="3507854"/>
            <a:ext cx="4365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Нейромережа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генерує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текстового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опису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[2].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Запити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формулювати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англійською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перекладач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Після простої реєстрації (можна зареєструватися через профіль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Google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чи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Facebook)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користувач має до 20 безкоштовних генерацій.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615EAAFF-15A8-4D61-9FF4-908DD1429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5" t="-4448" r="13697" b="53577"/>
          <a:stretch/>
        </p:blipFill>
        <p:spPr bwMode="auto">
          <a:xfrm>
            <a:off x="5043671" y="2789898"/>
            <a:ext cx="1512032" cy="638992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F8CA87-2107-4673-8008-60AE9B54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D0DFC4E-4ABC-491B-AAE0-FB906C3E7E81}"/>
              </a:ext>
            </a:extLst>
          </p:cNvPr>
          <p:cNvGrpSpPr/>
          <p:nvPr/>
        </p:nvGrpSpPr>
        <p:grpSpPr>
          <a:xfrm>
            <a:off x="8137459" y="4783309"/>
            <a:ext cx="992782" cy="329409"/>
            <a:chOff x="8137459" y="4783309"/>
            <a:chExt cx="992782" cy="329409"/>
          </a:xfrm>
        </p:grpSpPr>
        <p:sp>
          <p:nvSpPr>
            <p:cNvPr id="39" name="Прямоугольник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970BB863-571B-4A2C-BF5A-D30CA2A0248F}"/>
                </a:ext>
              </a:extLst>
            </p:cNvPr>
            <p:cNvSpPr/>
            <p:nvPr/>
          </p:nvSpPr>
          <p:spPr>
            <a:xfrm>
              <a:off x="8137459" y="4821858"/>
              <a:ext cx="792088" cy="2495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ЗМІСТ</a:t>
              </a:r>
            </a:p>
          </p:txBody>
        </p:sp>
        <p:pic>
          <p:nvPicPr>
            <p:cNvPr id="40" name="Picture 2" descr="Cursor free vector icons designed by Freepik | Ícone livre, Poses em grupo,  Ícones">
              <a:hlinkClick r:id="rId8" action="ppaction://hlinksldjump"/>
              <a:extLst>
                <a:ext uri="{FF2B5EF4-FFF2-40B4-BE49-F238E27FC236}">
                  <a16:creationId xmlns:a16="http://schemas.microsoft.com/office/drawing/2014/main" id="{8674E5C8-4FBB-45CF-A6B5-36D6B130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832" y="4783309"/>
              <a:ext cx="329409" cy="3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866782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2241</Words>
  <Application>Microsoft Office PowerPoint</Application>
  <PresentationFormat>Экран (16:9)</PresentationFormat>
  <Paragraphs>305</Paragraphs>
  <Slides>29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Тема Office</vt:lpstr>
      <vt:lpstr>Електронний посібник  «Нейромережі як інструмент  для цікавої організації дистанційного та змішаного навчання у позашкільному закладі»</vt:lpstr>
      <vt:lpstr>Біографічна довідка Ангелова Валентина Володимирівна</vt:lpstr>
      <vt:lpstr>Зміст</vt:lpstr>
      <vt:lpstr>ВСТУП</vt:lpstr>
      <vt:lpstr>Сучасна освіта вимагає сучасних рішень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ВИКОРИСТАНИХ ДЖЕРЕЛ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</dc:title>
  <dc:creator>Валентина Ангелова</dc:creator>
  <cp:lastModifiedBy>Angelova</cp:lastModifiedBy>
  <cp:revision>246</cp:revision>
  <dcterms:created xsi:type="dcterms:W3CDTF">2022-11-12T13:38:14Z</dcterms:created>
  <dcterms:modified xsi:type="dcterms:W3CDTF">2024-02-14T09:18:29Z</dcterms:modified>
</cp:coreProperties>
</file>