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9144000"/>
  <p:notesSz cx="6858000" cy="9144000"/>
  <p:embeddedFontLst>
    <p:embeddedFont>
      <p:font typeface="Corsiva"/>
      <p:regular r:id="rId43"/>
      <p:bold r:id="rId44"/>
      <p:italic r:id="rId45"/>
      <p:boldItalic r:id="rId46"/>
    </p:embeddedFont>
    <p:embeddedFont>
      <p:font typeface="Arial Black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i+q/p/gUwZgR7I47VidBO9gWuA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Corsiva-bold.fntdata"/><Relationship Id="rId21" Type="http://schemas.openxmlformats.org/officeDocument/2006/relationships/slide" Target="slides/slide16.xml"/><Relationship Id="rId43" Type="http://schemas.openxmlformats.org/officeDocument/2006/relationships/font" Target="fonts/Corsiva-regular.fntdata"/><Relationship Id="rId24" Type="http://schemas.openxmlformats.org/officeDocument/2006/relationships/slide" Target="slides/slide19.xml"/><Relationship Id="rId46" Type="http://schemas.openxmlformats.org/officeDocument/2006/relationships/font" Target="fonts/Corsiva-boldItalic.fntdata"/><Relationship Id="rId23" Type="http://schemas.openxmlformats.org/officeDocument/2006/relationships/slide" Target="slides/slide18.xml"/><Relationship Id="rId45" Type="http://schemas.openxmlformats.org/officeDocument/2006/relationships/font" Target="fonts/Corsi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ArialBlack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29.png"/><Relationship Id="rId5" Type="http://schemas.openxmlformats.org/officeDocument/2006/relationships/image" Target="../media/image35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Relationship Id="rId4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Relationship Id="rId4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jpg"/><Relationship Id="rId4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Relationship Id="rId4" Type="http://schemas.openxmlformats.org/officeDocument/2006/relationships/image" Target="../media/image39.png"/><Relationship Id="rId5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Relationship Id="rId4" Type="http://schemas.openxmlformats.org/officeDocument/2006/relationships/image" Target="../media/image37.png"/><Relationship Id="rId5" Type="http://schemas.openxmlformats.org/officeDocument/2006/relationships/slide" Target="/ppt/slides/slide2.xml"/><Relationship Id="rId6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Relationship Id="rId4" Type="http://schemas.openxmlformats.org/officeDocument/2006/relationships/hyperlink" Target="https://www.jigsawplanet.com/?rc=play&amp;pid=2d2faec4b474" TargetMode="External"/><Relationship Id="rId5" Type="http://schemas.openxmlformats.org/officeDocument/2006/relationships/image" Target="../media/image40.png"/><Relationship Id="rId6" Type="http://schemas.openxmlformats.org/officeDocument/2006/relationships/slide" Target="/ppt/slides/slide2.xml"/><Relationship Id="rId7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Relationship Id="rId4" Type="http://schemas.openxmlformats.org/officeDocument/2006/relationships/hyperlink" Target="https://learningapps.org/watch?v=p33f9ctzc22" TargetMode="External"/><Relationship Id="rId5" Type="http://schemas.openxmlformats.org/officeDocument/2006/relationships/image" Target="../media/image32.png"/><Relationship Id="rId6" Type="http://schemas.openxmlformats.org/officeDocument/2006/relationships/slide" Target="/ppt/slides/slide2.xml"/><Relationship Id="rId7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jpg"/><Relationship Id="rId4" Type="http://schemas.openxmlformats.org/officeDocument/2006/relationships/hyperlink" Target="https://learningapps.org/view23226819" TargetMode="External"/><Relationship Id="rId5" Type="http://schemas.openxmlformats.org/officeDocument/2006/relationships/image" Target="../media/image38.png"/><Relationship Id="rId6" Type="http://schemas.openxmlformats.org/officeDocument/2006/relationships/slide" Target="/ppt/slides/slide2.xml"/><Relationship Id="rId7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hyperlink" Target="https://learningapps.org/view4591072" TargetMode="External"/><Relationship Id="rId5" Type="http://schemas.openxmlformats.org/officeDocument/2006/relationships/image" Target="../media/image43.png"/><Relationship Id="rId6" Type="http://schemas.openxmlformats.org/officeDocument/2006/relationships/slide" Target="/ppt/slides/slide2.xml"/><Relationship Id="rId7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jpg"/><Relationship Id="rId4" Type="http://schemas.openxmlformats.org/officeDocument/2006/relationships/hyperlink" Target="https://learningapps.org/watch?v=pdkamizrj22" TargetMode="External"/><Relationship Id="rId5" Type="http://schemas.openxmlformats.org/officeDocument/2006/relationships/image" Target="../media/image44.png"/><Relationship Id="rId6" Type="http://schemas.openxmlformats.org/officeDocument/2006/relationships/slide" Target="/ppt/slides/slide2.xml"/><Relationship Id="rId7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jpg"/><Relationship Id="rId4" Type="http://schemas.openxmlformats.org/officeDocument/2006/relationships/hyperlink" Target="https://learningapps.org/view23226654" TargetMode="External"/><Relationship Id="rId5" Type="http://schemas.openxmlformats.org/officeDocument/2006/relationships/image" Target="../media/image42.png"/><Relationship Id="rId6" Type="http://schemas.openxmlformats.org/officeDocument/2006/relationships/slide" Target="/ppt/slides/slide2.xml"/><Relationship Id="rId7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jpg"/><Relationship Id="rId4" Type="http://schemas.openxmlformats.org/officeDocument/2006/relationships/slide" Target="/ppt/slides/slide2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8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ень безпечного інтернету 8 лютого - як зазначають в Україні - «ФАКТИ»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6314" y="3643314"/>
            <a:ext cx="3809995" cy="2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685800" y="714356"/>
            <a:ext cx="7772400" cy="2886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Times New Roman"/>
              <a:buNone/>
            </a:pPr>
            <a:r>
              <a:rPr lang="ru-RU" sz="6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 БЕЗПЕЧНОГО </a:t>
            </a:r>
            <a:br>
              <a:rPr lang="ru-RU" sz="6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6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ІНТЕРНЕТУ</a:t>
            </a:r>
            <a:endParaRPr sz="6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432454" y="5229200"/>
            <a:ext cx="63717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шкодити і не заважати іншим користувачам</a:t>
            </a: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539552" y="620688"/>
            <a:ext cx="63367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давати нікому ,крім батьків, свої паролі, навіть найближчим друзям.</a:t>
            </a:r>
            <a:endParaRPr/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540" y="1552674"/>
            <a:ext cx="5806644" cy="367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/>
        </p:nvSpPr>
        <p:spPr>
          <a:xfrm>
            <a:off x="571472" y="0"/>
            <a:ext cx="78581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Виконуй прості правила!!!</a:t>
            </a:r>
            <a:endParaRPr sz="40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descr="Картинки по запросу &quot;картинки  знака оклику&quot;"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488" y="2000240"/>
            <a:ext cx="3071834" cy="454560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11"/>
          <p:cNvSpPr txBox="1"/>
          <p:nvPr/>
        </p:nvSpPr>
        <p:spPr>
          <a:xfrm>
            <a:off x="357158" y="1785926"/>
            <a:ext cx="25717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Не відкривай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невідомі файли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6143636" y="5429264"/>
            <a:ext cx="24288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Не розповідай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 про себе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142844" y="4857760"/>
            <a:ext cx="250033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Не поспішай надсилати SMS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6143636" y="2857496"/>
            <a:ext cx="26432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Будь обережним з незнайомцями</a:t>
            </a:r>
            <a:endParaRPr b="1" sz="28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4429124" y="928670"/>
            <a:ext cx="32147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Чогось  не знаєш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запитай у дорослих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90" name="Google Shape;1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/>
          <p:nvPr/>
        </p:nvSpPr>
        <p:spPr>
          <a:xfrm>
            <a:off x="467544" y="548680"/>
            <a:ext cx="7531762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Шість правил розумного користувача Інтернету: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Я буду поводитись в Інтернеті чемно і не ображати інших.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Я буду залишати негарні веб-сайти.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Я буду зберігати свій пароль в таємниці.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Я буду розповідати своїм батькам про проблеми й користуватися їхньою підтримкою.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Я буду шукати цікаві веб-сайти й ділитися посиланнями зі своїми друзями.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Я знаю, що можна бути легко обманутим і не буду повідомляти реальні імена, адреси й номери телефонів.</a:t>
            </a:r>
            <a:endParaRPr/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7200"/>
              <a:buNone/>
            </a:pPr>
            <a:r>
              <a:rPr b="1" lang="ru-RU" sz="7200">
                <a:solidFill>
                  <a:srgbClr val="F4F0E2"/>
                </a:solidFill>
              </a:rPr>
              <a:t>Розгадай ребуси </a:t>
            </a:r>
            <a:endParaRPr b="1" sz="7200">
              <a:solidFill>
                <a:srgbClr val="F4F0E2"/>
              </a:solidFill>
            </a:endParaRPr>
          </a:p>
        </p:txBody>
      </p:sp>
      <p:pic>
        <p:nvPicPr>
          <p:cNvPr descr="День безпечного Інтернету 2022 - Державна бібліотека України для юнацтва" id="198" name="Google Shape;1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3174" y="3000372"/>
            <a:ext cx="4192218" cy="306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03" name="Google Shape;2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/>
          <p:nvPr>
            <p:ph type="title"/>
          </p:nvPr>
        </p:nvSpPr>
        <p:spPr>
          <a:xfrm>
            <a:off x="6811086" y="5728697"/>
            <a:ext cx="2141846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ВІРУС</a:t>
            </a:r>
            <a:endParaRPr b="1" sz="6000"/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522" y="1692324"/>
            <a:ext cx="8503395" cy="302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10" name="Google Shape;2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>
            <p:ph type="title"/>
          </p:nvPr>
        </p:nvSpPr>
        <p:spPr>
          <a:xfrm>
            <a:off x="6155140" y="5728697"/>
            <a:ext cx="2797792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6000"/>
              <a:t>МЕРЕЖА</a:t>
            </a:r>
            <a:endParaRPr b="1" sz="6000"/>
          </a:p>
        </p:txBody>
      </p:sp>
      <p:pic>
        <p:nvPicPr>
          <p:cNvPr id="212" name="Google Shape;2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079" y="1433015"/>
            <a:ext cx="8199711" cy="39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>
            <p:ph type="title"/>
          </p:nvPr>
        </p:nvSpPr>
        <p:spPr>
          <a:xfrm>
            <a:off x="6783790" y="5728697"/>
            <a:ext cx="2141846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6000"/>
              <a:t>СПАМ</a:t>
            </a:r>
            <a:endParaRPr b="1" sz="6000"/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974" y="1799442"/>
            <a:ext cx="6551302" cy="355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48" y="1719121"/>
            <a:ext cx="8982140" cy="312583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 txBox="1"/>
          <p:nvPr>
            <p:ph type="title"/>
          </p:nvPr>
        </p:nvSpPr>
        <p:spPr>
          <a:xfrm>
            <a:off x="5186149" y="5728697"/>
            <a:ext cx="3766783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6000"/>
              <a:t>АНТИВІРУС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31" name="Google Shape;2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721" y="1749615"/>
            <a:ext cx="8805703" cy="320452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/>
          <p:nvPr>
            <p:ph type="title"/>
          </p:nvPr>
        </p:nvSpPr>
        <p:spPr>
          <a:xfrm>
            <a:off x="5854890" y="5728697"/>
            <a:ext cx="3098042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БРАУЗЕР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38" name="Google Shape;2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19"/>
          <p:cNvGrpSpPr/>
          <p:nvPr/>
        </p:nvGrpSpPr>
        <p:grpSpPr>
          <a:xfrm>
            <a:off x="738187" y="1050097"/>
            <a:ext cx="7947548" cy="4407726"/>
            <a:chOff x="738187" y="1050097"/>
            <a:chExt cx="7947548" cy="4407726"/>
          </a:xfrm>
        </p:grpSpPr>
        <p:pic>
          <p:nvPicPr>
            <p:cNvPr id="240" name="Google Shape;240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8187" y="1050097"/>
              <a:ext cx="5838825" cy="22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9"/>
            <p:cNvPicPr preferRelativeResize="0"/>
            <p:nvPr/>
          </p:nvPicPr>
          <p:blipFill rotWithShape="1">
            <a:blip r:embed="rId5">
              <a:alphaModFix/>
            </a:blip>
            <a:srcRect b="0" l="36502" r="0" t="0"/>
            <a:stretch/>
          </p:blipFill>
          <p:spPr>
            <a:xfrm>
              <a:off x="1456044" y="3376611"/>
              <a:ext cx="3338583" cy="202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11985" y="3324223"/>
              <a:ext cx="2828925" cy="213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9"/>
            <p:cNvPicPr preferRelativeResize="0"/>
            <p:nvPr/>
          </p:nvPicPr>
          <p:blipFill rotWithShape="1">
            <a:blip r:embed="rId5">
              <a:alphaModFix/>
            </a:blip>
            <a:srcRect b="0" l="0" r="64059" t="0"/>
            <a:stretch/>
          </p:blipFill>
          <p:spPr>
            <a:xfrm>
              <a:off x="6577013" y="1186005"/>
              <a:ext cx="2108722" cy="2264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19"/>
          <p:cNvSpPr txBox="1"/>
          <p:nvPr>
            <p:ph type="title"/>
          </p:nvPr>
        </p:nvSpPr>
        <p:spPr>
          <a:xfrm>
            <a:off x="4148919" y="5728697"/>
            <a:ext cx="4804013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БРАНДМАУЕР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&quot;картинки світ охопив інтернет&quot;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28596" y="357166"/>
            <a:ext cx="36433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Сьогодні Інтернетом користується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понад чверть населення земної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кулі – 1,9 млрд. людей. 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0" y="4071942"/>
            <a:ext cx="235742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Україні ця цифра становить 10-12 млн. осіб – близько чверті населення країни. 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786314" y="357166"/>
            <a:ext cx="39290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Середній рівень Інтернет-проникнення у світі наближається до 30% а в розвинених європейських країнах цей показник досягає 70%. 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000364" y="2500306"/>
            <a:ext cx="55007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Високий рівень користування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Інтернетом серед дітей та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підлітків віком 11-14 та 15-17 років.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15" y="1419367"/>
            <a:ext cx="8404851" cy="302980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 txBox="1"/>
          <p:nvPr>
            <p:ph type="title"/>
          </p:nvPr>
        </p:nvSpPr>
        <p:spPr>
          <a:xfrm>
            <a:off x="6811086" y="5728697"/>
            <a:ext cx="2141846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САЙТ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56" name="Google Shape;2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3012" y="1351128"/>
            <a:ext cx="9329239" cy="343518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 txBox="1"/>
          <p:nvPr>
            <p:ph type="title"/>
          </p:nvPr>
        </p:nvSpPr>
        <p:spPr>
          <a:xfrm>
            <a:off x="4408227" y="5728697"/>
            <a:ext cx="4544705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ЗАЛЕЖНІСТЬ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63" name="Google Shape;2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567" y="1667727"/>
            <a:ext cx="8758564" cy="342288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/>
          <p:nvPr>
            <p:ph type="title"/>
          </p:nvPr>
        </p:nvSpPr>
        <p:spPr>
          <a:xfrm>
            <a:off x="6305266" y="5728697"/>
            <a:ext cx="2647666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ХАКЕР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70" name="Google Shape;27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967" y="1490947"/>
            <a:ext cx="7861111" cy="376244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3"/>
          <p:cNvSpPr txBox="1"/>
          <p:nvPr>
            <p:ph type="title"/>
          </p:nvPr>
        </p:nvSpPr>
        <p:spPr>
          <a:xfrm>
            <a:off x="5800299" y="5728697"/>
            <a:ext cx="3152633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ПАРОЛЬ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77" name="Google Shape;2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261" y="1931726"/>
            <a:ext cx="8108204" cy="299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/>
          <p:nvPr>
            <p:ph type="title"/>
          </p:nvPr>
        </p:nvSpPr>
        <p:spPr>
          <a:xfrm>
            <a:off x="6291618" y="5728697"/>
            <a:ext cx="2661314" cy="10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-RU" sz="6000"/>
              <a:t>БУЛІНГ</a:t>
            </a:r>
            <a:endParaRPr b="1" sz="6000"/>
          </a:p>
        </p:txBody>
      </p:sp>
    </p:spTree>
  </p:cSld>
  <p:clrMapOvr>
    <a:masterClrMapping/>
  </p:clrMapOvr>
  <p:transition>
    <p:zoom dir="in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84" name="Google Shape;2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ru-RU"/>
            </a:br>
            <a:r>
              <a:rPr b="1" lang="ru-RU">
                <a:solidFill>
                  <a:schemeClr val="lt1"/>
                </a:solidFill>
              </a:rPr>
              <a:t>Кросворд на тему «Інформаційна безпека особистості»</a:t>
            </a:r>
            <a:br>
              <a:rPr lang="ru-RU"/>
            </a:br>
            <a:endParaRPr/>
          </a:p>
        </p:txBody>
      </p:sp>
      <p:pic>
        <p:nvPicPr>
          <p:cNvPr descr="C:\Users\User\Desktop\unnamed.jpg" id="286" name="Google Shape;286;p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918" y="1928802"/>
            <a:ext cx="5581672" cy="4175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91" name="Google Shape;2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Як розпізнати фотофейк?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C:\Users\User\Desktop\unnamed-6-scaled.jpg" id="293" name="Google Shape;293;p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0509" y="1600200"/>
            <a:ext cx="3222981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298" name="Google Shape;2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Тест на виявлення </a:t>
            </a:r>
            <a:br>
              <a:rPr lang="ru-RU">
                <a:solidFill>
                  <a:schemeClr val="lt1"/>
                </a:solidFill>
              </a:rPr>
            </a:br>
            <a:r>
              <a:rPr lang="ru-RU">
                <a:solidFill>
                  <a:schemeClr val="lt1"/>
                </a:solidFill>
              </a:rPr>
              <a:t>комп’ютерної залежності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C:\Users\User\Desktop\inter.png" id="300" name="Google Shape;300;p2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298" y="2214554"/>
            <a:ext cx="4462481" cy="355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05" name="Google Shape;3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 Black"/>
              <a:buNone/>
            </a:pPr>
            <a:br>
              <a:rPr b="1" lang="ru-RU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ru-RU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ВЕБ – квест</a:t>
            </a:r>
            <a:br>
              <a:rPr b="1"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«Безпечний Інтернет»</a:t>
            </a:r>
            <a:br>
              <a:rPr b="1" lang="ru-RU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ru-RU"/>
            </a:br>
            <a:endParaRPr/>
          </a:p>
        </p:txBody>
      </p:sp>
      <p:pic>
        <p:nvPicPr>
          <p:cNvPr id="307" name="Google Shape;307;p2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47556" t="0"/>
          <a:stretch/>
        </p:blipFill>
        <p:spPr>
          <a:xfrm>
            <a:off x="642910" y="2000240"/>
            <a:ext cx="2930719" cy="319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8095" y="1629554"/>
            <a:ext cx="5109768" cy="518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14" name="Google Shape;3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9"/>
          <p:cNvSpPr/>
          <p:nvPr/>
        </p:nvSpPr>
        <p:spPr>
          <a:xfrm>
            <a:off x="4071934" y="500042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КРОК 1</a:t>
            </a:r>
          </a:p>
        </p:txBody>
      </p:sp>
      <p:sp>
        <p:nvSpPr>
          <p:cNvPr id="316" name="Google Shape;316;p29"/>
          <p:cNvSpPr/>
          <p:nvPr/>
        </p:nvSpPr>
        <p:spPr>
          <a:xfrm>
            <a:off x="2905120" y="1395684"/>
            <a:ext cx="5750474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Розшифруй та запиши зміст фрази, яку містить "хмаринка"</a:t>
            </a:r>
            <a:endParaRPr/>
          </a:p>
        </p:txBody>
      </p:sp>
      <p:pic>
        <p:nvPicPr>
          <p:cNvPr id="317" name="Google Shape;3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3345" y="2478923"/>
            <a:ext cx="4434025" cy="449923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9">
            <a:hlinkClick action="ppaction://hlinksldjump" r:id="rId5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9"/>
          <p:cNvPicPr preferRelativeResize="0"/>
          <p:nvPr/>
        </p:nvPicPr>
        <p:blipFill rotWithShape="1">
          <a:blip r:embed="rId6">
            <a:alphaModFix/>
          </a:blip>
          <a:srcRect b="0" l="0" r="47556" t="0"/>
          <a:stretch/>
        </p:blipFill>
        <p:spPr>
          <a:xfrm>
            <a:off x="571472" y="2500306"/>
            <a:ext cx="2889503" cy="31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1142976" y="0"/>
            <a:ext cx="72866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Інтернет – це зручно</a:t>
            </a:r>
            <a:endParaRPr sz="40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6" name="Google Shape;106;p3"/>
          <p:cNvSpPr/>
          <p:nvPr/>
        </p:nvSpPr>
        <p:spPr>
          <a:xfrm rot="-8070202">
            <a:off x="2728898" y="4558463"/>
            <a:ext cx="382038" cy="100172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rot="7688973">
            <a:off x="5642615" y="4552600"/>
            <a:ext cx="389813" cy="127716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2196698">
            <a:off x="2498845" y="1715287"/>
            <a:ext cx="357190" cy="107157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5400000">
            <a:off x="6328879" y="3100881"/>
            <a:ext cx="337500" cy="99373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42910" y="785794"/>
            <a:ext cx="22860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Онлайн - навчання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6715140" y="3000372"/>
            <a:ext cx="228601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Цікаве спілкування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Google Shape;112;p3"/>
          <p:cNvSpPr/>
          <p:nvPr/>
        </p:nvSpPr>
        <p:spPr>
          <a:xfrm rot="2268302">
            <a:off x="5829751" y="1628220"/>
            <a:ext cx="304245" cy="102979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5715008" y="5357826"/>
            <a:ext cx="29289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Швидке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листування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57158" y="3429000"/>
            <a:ext cx="13573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Музика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5715008" y="714356"/>
            <a:ext cx="29289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Безліч пізнавальної інформації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071538" y="5572140"/>
            <a:ext cx="22860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Кінофільми</a:t>
            </a:r>
            <a:endParaRPr b="1" sz="28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descr="Картинки по запросу &quot;малюнок інтернет павутиння&quot;" id="117" name="Google Shape;117;p3"/>
          <p:cNvPicPr preferRelativeResize="0"/>
          <p:nvPr/>
        </p:nvPicPr>
        <p:blipFill rotWithShape="1">
          <a:blip r:embed="rId4">
            <a:alphaModFix/>
          </a:blip>
          <a:srcRect b="0" l="0" r="0" t="10000"/>
          <a:stretch/>
        </p:blipFill>
        <p:spPr>
          <a:xfrm>
            <a:off x="2786050" y="2143116"/>
            <a:ext cx="3143272" cy="28289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 rot="-5400000">
            <a:off x="2110263" y="3104655"/>
            <a:ext cx="263028" cy="105459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25" name="Google Shape;3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/>
          <p:nvPr/>
        </p:nvSpPr>
        <p:spPr>
          <a:xfrm>
            <a:off x="3978498" y="513080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КРОК 2</a:t>
            </a:r>
          </a:p>
        </p:txBody>
      </p:sp>
      <p:sp>
        <p:nvSpPr>
          <p:cNvPr id="327" name="Google Shape;327;p30"/>
          <p:cNvSpPr/>
          <p:nvPr/>
        </p:nvSpPr>
        <p:spPr>
          <a:xfrm>
            <a:off x="2117023" y="1282340"/>
            <a:ext cx="691368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Склади пазл, зроби скріншот.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Запиши 1 правило.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Виграє той, хто швидше складе картинку. Але при цьому враховуватиметься правильність і повнота відповіді.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3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5948" l="5502" r="6352" t="6738"/>
          <a:stretch/>
        </p:blipFill>
        <p:spPr>
          <a:xfrm>
            <a:off x="3794706" y="3020002"/>
            <a:ext cx="3597192" cy="356325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0">
            <a:hlinkClick action="ppaction://hlinksldjump" r:id="rId6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0"/>
          <p:cNvPicPr preferRelativeResize="0"/>
          <p:nvPr/>
        </p:nvPicPr>
        <p:blipFill rotWithShape="1">
          <a:blip r:embed="rId7">
            <a:alphaModFix/>
          </a:blip>
          <a:srcRect b="0" l="0" r="47556" t="0"/>
          <a:stretch/>
        </p:blipFill>
        <p:spPr>
          <a:xfrm>
            <a:off x="571472" y="3071810"/>
            <a:ext cx="2889503" cy="31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36" name="Google Shape;3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/>
          <p:nvPr/>
        </p:nvSpPr>
        <p:spPr>
          <a:xfrm>
            <a:off x="3978498" y="513080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КРОК 3</a:t>
            </a:r>
          </a:p>
        </p:txBody>
      </p:sp>
      <p:sp>
        <p:nvSpPr>
          <p:cNvPr id="338" name="Google Shape;338;p31"/>
          <p:cNvSpPr/>
          <p:nvPr/>
        </p:nvSpPr>
        <p:spPr>
          <a:xfrm>
            <a:off x="2223550" y="1553315"/>
            <a:ext cx="691368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Розв’яжи кросворд та дізнайся друге правило!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975" y="2554514"/>
            <a:ext cx="3955142" cy="395514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1">
            <a:hlinkClick action="ppaction://hlinksldjump" r:id="rId6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31"/>
          <p:cNvPicPr preferRelativeResize="0"/>
          <p:nvPr/>
        </p:nvPicPr>
        <p:blipFill rotWithShape="1">
          <a:blip r:embed="rId7">
            <a:alphaModFix/>
          </a:blip>
          <a:srcRect b="0" l="0" r="47556" t="0"/>
          <a:stretch/>
        </p:blipFill>
        <p:spPr>
          <a:xfrm>
            <a:off x="500034" y="2285992"/>
            <a:ext cx="2889503" cy="31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47" name="Google Shape;3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/>
          <p:nvPr/>
        </p:nvSpPr>
        <p:spPr>
          <a:xfrm>
            <a:off x="3978498" y="513080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КРОК 4</a:t>
            </a:r>
          </a:p>
        </p:txBody>
      </p:sp>
      <p:sp>
        <p:nvSpPr>
          <p:cNvPr id="349" name="Google Shape;349;p32"/>
          <p:cNvSpPr/>
          <p:nvPr/>
        </p:nvSpPr>
        <p:spPr>
          <a:xfrm>
            <a:off x="2121949" y="1141187"/>
            <a:ext cx="6913680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Знайди пару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Установи відповідність між небезпеками в Інтернеті та можливими причинами їх виникнення. Дізнайся третє правило!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0" name="Google Shape;350;p3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33899" y="3149146"/>
            <a:ext cx="3489780" cy="348978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2">
            <a:hlinkClick action="ppaction://hlinksldjump" r:id="rId6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32"/>
          <p:cNvPicPr preferRelativeResize="0"/>
          <p:nvPr/>
        </p:nvPicPr>
        <p:blipFill rotWithShape="1">
          <a:blip r:embed="rId7">
            <a:alphaModFix/>
          </a:blip>
          <a:srcRect b="0" l="0" r="47556" t="0"/>
          <a:stretch/>
        </p:blipFill>
        <p:spPr>
          <a:xfrm>
            <a:off x="357158" y="2714620"/>
            <a:ext cx="2889503" cy="31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58" name="Google Shape;35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/>
          <p:nvPr/>
        </p:nvSpPr>
        <p:spPr>
          <a:xfrm>
            <a:off x="3978498" y="513080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КРОК 5</a:t>
            </a:r>
          </a:p>
        </p:txBody>
      </p:sp>
      <p:sp>
        <p:nvSpPr>
          <p:cNvPr id="360" name="Google Shape;360;p33"/>
          <p:cNvSpPr/>
          <p:nvPr/>
        </p:nvSpPr>
        <p:spPr>
          <a:xfrm>
            <a:off x="2267092" y="1548015"/>
            <a:ext cx="691368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Розкрий пазл та дізнайся четверте правило!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1" name="Google Shape;361;p3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4220" y="2635812"/>
            <a:ext cx="3845147" cy="384514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3">
            <a:hlinkClick action="ppaction://hlinksldjump" r:id="rId6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3"/>
          <p:cNvPicPr preferRelativeResize="0"/>
          <p:nvPr/>
        </p:nvPicPr>
        <p:blipFill rotWithShape="1">
          <a:blip r:embed="rId7">
            <a:alphaModFix/>
          </a:blip>
          <a:srcRect b="0" l="0" r="47556" t="0"/>
          <a:stretch/>
        </p:blipFill>
        <p:spPr>
          <a:xfrm>
            <a:off x="428596" y="2428868"/>
            <a:ext cx="2889503" cy="31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69" name="Google Shape;36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4"/>
          <p:cNvSpPr/>
          <p:nvPr/>
        </p:nvSpPr>
        <p:spPr>
          <a:xfrm>
            <a:off x="3978498" y="513080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КРОК 6</a:t>
            </a:r>
          </a:p>
        </p:txBody>
      </p:sp>
      <p:sp>
        <p:nvSpPr>
          <p:cNvPr id="371" name="Google Shape;371;p34"/>
          <p:cNvSpPr/>
          <p:nvPr/>
        </p:nvSpPr>
        <p:spPr>
          <a:xfrm>
            <a:off x="2780917" y="1282340"/>
            <a:ext cx="5886029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Вікторина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 відповіді на питання вікторини та дізнайся п’яте правило!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2" name="Google Shape;372;p3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3274" y="2946400"/>
            <a:ext cx="3621314" cy="362131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4">
            <a:hlinkClick action="ppaction://hlinksldjump" r:id="rId6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34"/>
          <p:cNvPicPr preferRelativeResize="0"/>
          <p:nvPr/>
        </p:nvPicPr>
        <p:blipFill rotWithShape="1">
          <a:blip r:embed="rId7">
            <a:alphaModFix/>
          </a:blip>
          <a:srcRect b="0" l="0" r="47556" t="0"/>
          <a:stretch/>
        </p:blipFill>
        <p:spPr>
          <a:xfrm>
            <a:off x="785786" y="2428868"/>
            <a:ext cx="2889503" cy="31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5"/>
          <p:cNvSpPr/>
          <p:nvPr/>
        </p:nvSpPr>
        <p:spPr>
          <a:xfrm>
            <a:off x="3978498" y="513080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КРОК 7</a:t>
            </a:r>
          </a:p>
        </p:txBody>
      </p:sp>
      <p:sp>
        <p:nvSpPr>
          <p:cNvPr id="382" name="Google Shape;382;p35"/>
          <p:cNvSpPr/>
          <p:nvPr/>
        </p:nvSpPr>
        <p:spPr>
          <a:xfrm>
            <a:off x="2780916" y="1510690"/>
            <a:ext cx="588602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Розгадай ребуси і дізнайся шосте правило</a:t>
            </a:r>
            <a:endParaRPr/>
          </a:p>
        </p:txBody>
      </p:sp>
      <p:pic>
        <p:nvPicPr>
          <p:cNvPr id="383" name="Google Shape;383;p3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4329" y="2699815"/>
            <a:ext cx="3799202" cy="379920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5">
            <a:hlinkClick action="ppaction://hlinksldjump" r:id="rId6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35"/>
          <p:cNvPicPr preferRelativeResize="0"/>
          <p:nvPr/>
        </p:nvPicPr>
        <p:blipFill rotWithShape="1">
          <a:blip r:embed="rId7">
            <a:alphaModFix/>
          </a:blip>
          <a:srcRect b="0" l="0" r="47556" t="0"/>
          <a:stretch/>
        </p:blipFill>
        <p:spPr>
          <a:xfrm>
            <a:off x="357158" y="2428868"/>
            <a:ext cx="2889503" cy="315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91" name="Google Shape;39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6"/>
          <p:cNvSpPr/>
          <p:nvPr/>
        </p:nvSpPr>
        <p:spPr>
          <a:xfrm>
            <a:off x="3978498" y="382451"/>
            <a:ext cx="3490869" cy="6916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5469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4F0E2"/>
                </a:solidFill>
                <a:latin typeface="Arial Black"/>
              </a:rPr>
              <a:t>ВІДПОВІДІ</a:t>
            </a:r>
          </a:p>
        </p:txBody>
      </p:sp>
      <p:sp>
        <p:nvSpPr>
          <p:cNvPr id="393" name="Google Shape;393;p36"/>
          <p:cNvSpPr/>
          <p:nvPr/>
        </p:nvSpPr>
        <p:spPr>
          <a:xfrm>
            <a:off x="2261010" y="1207744"/>
            <a:ext cx="660652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Дотримуйтесь правил безпеки під час роботи в інтернеті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 1: Не розповідай свої особисті дані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 2: Намагайся відвідувати в Інтернеті ті сторінки, які тобі дозволяють батьки. Не відкривай невідомі тобі файли. Не порушуй авторське право.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 3: Ніколи не роби того, що може коштувати грошей твоїй родині, окрім випадків, коли поруч з тобою батьки.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 4: Будь обережним з незнайомцями у мережі. Не погоджуйся на особисту зустріч.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 5: Якщо тебе хтось засмутив або образив, обов'язково розкажи про це дорослим. Завжди поводься в мережі так, як би ти хотів, щоб поводилися з тобою!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 6: Не заходь на аморальні сайти і не порушуй без згоди батьків ці правила.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36">
            <a:hlinkClick action="ppaction://hlinksldjump" r:id="rId4"/>
          </p:cNvPr>
          <p:cNvSpPr/>
          <p:nvPr/>
        </p:nvSpPr>
        <p:spPr>
          <a:xfrm>
            <a:off x="101600" y="6031715"/>
            <a:ext cx="764190" cy="55154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darken" h="120000" w="120000">
                <a:moveTo>
                  <a:pt x="92478" y="37500"/>
                </a:moveTo>
                <a:lnTo>
                  <a:pt x="76239" y="15000"/>
                </a:lnTo>
                <a:lnTo>
                  <a:pt x="60000" y="37500"/>
                </a:lnTo>
                <a:lnTo>
                  <a:pt x="68120" y="37500"/>
                </a:lnTo>
                <a:lnTo>
                  <a:pt x="68120" y="71250"/>
                </a:lnTo>
                <a:cubicBezTo>
                  <a:pt x="68120" y="77463"/>
                  <a:pt x="64484" y="82500"/>
                  <a:pt x="60000" y="82500"/>
                </a:cubicBezTo>
                <a:lnTo>
                  <a:pt x="51880" y="82500"/>
                </a:lnTo>
                <a:cubicBezTo>
                  <a:pt x="47396" y="82500"/>
                  <a:pt x="43761" y="77463"/>
                  <a:pt x="43761" y="71250"/>
                </a:cubicBezTo>
                <a:lnTo>
                  <a:pt x="43761" y="37500"/>
                </a:lnTo>
                <a:lnTo>
                  <a:pt x="27522" y="37500"/>
                </a:lnTo>
                <a:lnTo>
                  <a:pt x="27522" y="71250"/>
                </a:lnTo>
                <a:cubicBezTo>
                  <a:pt x="27522" y="89890"/>
                  <a:pt x="38428" y="105000"/>
                  <a:pt x="51880" y="105000"/>
                </a:cubicBezTo>
                <a:lnTo>
                  <a:pt x="60000" y="105000"/>
                </a:lnTo>
                <a:cubicBezTo>
                  <a:pt x="73453" y="105000"/>
                  <a:pt x="84359" y="89890"/>
                  <a:pt x="84359" y="71250"/>
                </a:cubicBezTo>
                <a:lnTo>
                  <a:pt x="84359" y="37500"/>
                </a:lnTo>
                <a:close/>
              </a:path>
              <a:path extrusionOk="0" fill="none" h="120000" w="120000">
                <a:moveTo>
                  <a:pt x="92478" y="37500"/>
                </a:moveTo>
                <a:lnTo>
                  <a:pt x="84359" y="37500"/>
                </a:lnTo>
                <a:lnTo>
                  <a:pt x="84359" y="71250"/>
                </a:lnTo>
                <a:lnTo>
                  <a:pt x="84359" y="71250"/>
                </a:lnTo>
                <a:cubicBezTo>
                  <a:pt x="84359" y="89890"/>
                  <a:pt x="73453" y="105000"/>
                  <a:pt x="60000" y="105000"/>
                </a:cubicBezTo>
                <a:lnTo>
                  <a:pt x="51880" y="105000"/>
                </a:lnTo>
                <a:cubicBezTo>
                  <a:pt x="38428" y="105000"/>
                  <a:pt x="27522" y="89890"/>
                  <a:pt x="27522" y="71250"/>
                </a:cubicBezTo>
                <a:lnTo>
                  <a:pt x="27522" y="37500"/>
                </a:lnTo>
                <a:lnTo>
                  <a:pt x="43761" y="37500"/>
                </a:lnTo>
                <a:lnTo>
                  <a:pt x="43761" y="71250"/>
                </a:lnTo>
                <a:cubicBezTo>
                  <a:pt x="43761" y="77463"/>
                  <a:pt x="47396" y="82500"/>
                  <a:pt x="51880" y="82500"/>
                </a:cubicBezTo>
                <a:lnTo>
                  <a:pt x="60000" y="82500"/>
                </a:lnTo>
                <a:cubicBezTo>
                  <a:pt x="64484" y="82500"/>
                  <a:pt x="68120" y="77463"/>
                  <a:pt x="68120" y="71250"/>
                </a:cubicBezTo>
                <a:lnTo>
                  <a:pt x="68120" y="37500"/>
                </a:lnTo>
                <a:lnTo>
                  <a:pt x="60000" y="37500"/>
                </a:lnTo>
                <a:lnTo>
                  <a:pt x="76239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399" name="Google Shape;39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</a:pPr>
            <a:r>
              <a:rPr lang="ru-RU" sz="8800">
                <a:solidFill>
                  <a:schemeClr val="lt1"/>
                </a:solidFill>
              </a:rPr>
              <a:t>Дякую за увагу !</a:t>
            </a:r>
            <a:endParaRPr sz="8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485312" y="404664"/>
            <a:ext cx="8263152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День безпечного Інтернету (Safer Internet Day) відзначається другого дня (у вівторок), другого тижня, другого місяця (лютого) з 2004 року з метою популяризації більш безпечнішого і більш відповідального використання онлайн-технологій і мобільних телефонів, особливо серед дітей і молодих людей в усьому світі.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312" y="3436487"/>
            <a:ext cx="4045861" cy="3034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440188" y="476672"/>
            <a:ext cx="766020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Цього дня в багатьох країнах світу обговорюються: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*шляхи безпечного використання молоддю Інтернету,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*питання інтернет-етики,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*загрози протизаконного контенту.</a:t>
            </a:r>
            <a:endParaRPr/>
          </a:p>
        </p:txBody>
      </p:sp>
      <p:pic>
        <p:nvPicPr>
          <p:cNvPr descr="C:\Users\Лиана\Desktop\День безпечного інтернету\photo.jpg" id="132" name="Google Shape;13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968" y="3323680"/>
            <a:ext cx="5793224" cy="3027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иана\Desktop\День безпечного інтернету\images (6).jpg" id="133" name="Google Shape;1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4208" y="1628800"/>
            <a:ext cx="2257425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654" y="1714488"/>
            <a:ext cx="2735159" cy="208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/>
          <p:nvPr/>
        </p:nvSpPr>
        <p:spPr>
          <a:xfrm>
            <a:off x="197092" y="332656"/>
            <a:ext cx="874983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Правила безпеки в Інтернеті</a:t>
            </a:r>
            <a:endParaRPr b="1" sz="5400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для дітей</a:t>
            </a:r>
            <a:r>
              <a:rPr b="1" lang="ru-RU" sz="5400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5400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131840" y="2246564"/>
            <a:ext cx="541287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Нікому без дозволу батьків не давати особисту інформацію:  домашню адресу, номер домашнього телефону, робочу адресу батьків, їхній номер телефону, назву й адресу школи</a:t>
            </a:r>
            <a:endParaRPr b="1"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395536" y="476672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Якщо знайдете якусь інформацію, що турбує вас, негайно сповістіть про це батьків.</a:t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3491880" y="2791360"/>
            <a:ext cx="511256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Ніколи не погоджуватися на зустріч з людиною, з якою ви познайомилися в Інтернеті. Якщо все ж таки це необхідно, то спочатку потрібно спитати дозволу батьків, а зустріч повинна відбутися вгромадському місці й у присутності батьків.</a:t>
            </a:r>
            <a:endParaRPr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868" y="3205597"/>
            <a:ext cx="3065011" cy="204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9984" y="476672"/>
            <a:ext cx="3029322" cy="201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55" name="Google Shape;1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/>
          <p:nvPr/>
        </p:nvSpPr>
        <p:spPr>
          <a:xfrm>
            <a:off x="467544" y="548680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посилати свої фотографії чи  іншу інформацію без дозволу батьків.</a:t>
            </a:r>
            <a:endParaRPr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3212977"/>
            <a:ext cx="3482330" cy="208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Лиана\Desktop\День безпечного інтернету\images (8).jpg" id="158" name="Google Shape;15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409584"/>
            <a:ext cx="3528392" cy="251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675769510_foni-club-p-fon-sine-fioletovii-gradient-1.jpg" id="163" name="Google Shape;1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467544" y="548679"/>
            <a:ext cx="554461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Розробити з батьками  правила користування Інтернетом. Особливо домовитися з ними про прийнятний час роботи в Інтернеті і сайти, до яких ви збираєтесь заходити.</a:t>
            </a:r>
            <a:endParaRPr/>
          </a:p>
        </p:txBody>
      </p:sp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2879261"/>
            <a:ext cx="5347629" cy="3208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2024-01-29T21:47:46Z</dcterms:created>
  <dc:creator>User</dc:creator>
</cp:coreProperties>
</file>