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57" r:id="rId16"/>
    <p:sldId id="25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202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80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22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9896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342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979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18154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295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702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408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112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9466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626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1129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3616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619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9050D-D4BF-4E5C-8797-44405D5C18CF}" type="datetimeFigureOut">
              <a:rPr lang="ru-UA" smtClean="0"/>
              <a:t>08.02.2024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CC8E5E-AD94-41A8-9A1A-F972DCEE2F48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8875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19C66-B1E8-4ED0-8ED2-3E62825A4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6580" y="1793572"/>
            <a:ext cx="9468465" cy="182509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документу. </a:t>
            </a:r>
            <a:b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 та класифікація документів. Документообіг. </a:t>
            </a:r>
            <a:b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правила оформлення документів.</a:t>
            </a:r>
            <a:endParaRPr lang="ru-UA" sz="3200" b="1" dirty="0"/>
          </a:p>
        </p:txBody>
      </p:sp>
    </p:spTree>
    <p:extLst>
      <p:ext uri="{BB962C8B-B14F-4D97-AF65-F5344CB8AC3E}">
        <p14:creationId xmlns:p14="http://schemas.microsoft.com/office/powerpoint/2010/main" val="2966817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A9387-CFF2-4E0E-BC53-92EA7044B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207" y="293913"/>
            <a:ext cx="5184058" cy="690801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</a:t>
            </a:r>
            <a:endParaRPr lang="ru-UA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76889F-B557-40EB-9AB4-1E33F2871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42" y="1248698"/>
            <a:ext cx="9402097" cy="4724182"/>
          </a:xfrm>
        </p:spPr>
        <p:txBody>
          <a:bodyPr>
            <a:normAutofit/>
          </a:bodyPr>
          <a:lstStyle/>
          <a:p>
            <a:pPr marL="265113" indent="0" algn="just">
              <a:buNone/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Документообіг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рух службових документів з часу їх створення або одержання суб’єктом документаційного забезпечення управління до часу завершення виконання, надсилання або знищення.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 такі види документообігу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централізований документообіг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(вся документація централізовано реєструється)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365125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децентралізований документообіг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(допускається реєстрація документів у кількох місцях за умови річного документообігу 100 тисяч і більше, а також за наявності територіально уособлених структурних підрозділів та певних особливих умов роботи)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1338" indent="-365125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змішаний документообіг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(найбільш важлива внутрішня документація та листування керівництва реєструється у канцелярії, решта документів – у структурних підрозділах )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1863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C7DD1-F7A9-4E16-852B-E4716454D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677" y="489070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типи </a:t>
            </a:r>
            <a:br>
              <a:rPr lang="uk-UA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документів, які складають централізований документообіг:</a:t>
            </a:r>
            <a:endParaRPr lang="ru-UA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09097B-F0D0-438E-947B-5C994C4E3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67" y="1653786"/>
            <a:ext cx="8812162" cy="3832614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</a:tabLst>
            </a:pPr>
            <a:endParaRPr lang="ru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вхідні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документи, що надходять в організацію;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документи, призначені для відправлення у інші організації;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uk-UA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документи, створені в організації і не призначені для виходу за її межі.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0474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C2596-BDF7-40E1-8748-C5343829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652" y="235887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Система автоматизації документообігу повинна:</a:t>
            </a:r>
            <a:br>
              <a:rPr lang="ru-UA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8F55B0-AC68-451E-8638-4EF2C7EED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3104"/>
            <a:ext cx="9136626" cy="4530211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містити розвинуті засоби адаптації до адміністративної структури організації та алгоритму роботи з документами, який використовується в даній установі. </a:t>
            </a:r>
            <a:endParaRPr lang="ru-U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підтримувати розсилку та візування документів (тобто здійснювати відображення реальних процесів роботи з паперовими документами. </a:t>
            </a:r>
            <a:endParaRPr lang="ru-U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забезпечувати контроль над проходженням документів. </a:t>
            </a:r>
            <a:endParaRPr lang="ru-U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забезпечувати введення до системи документів з різних джерел (паперова документація, повідомлення електронної пошти, факсимільні повідомлення та ін.) </a:t>
            </a:r>
            <a:endParaRPr lang="ru-UA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02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789F1-B479-475A-9BC8-08FA568E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br>
              <a:rPr lang="ru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8E351E-CFAF-4C54-A665-FAD681CE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</a:tabLst>
            </a:pP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чинними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правилами документ повинен:</a:t>
            </a:r>
            <a:endParaRPr lang="ru-UA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надходити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установи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право;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юридично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достовірним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надавати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об'єктивні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базуватися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фактах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вказівки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максимально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стислим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але не за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послідовність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викладу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повторень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вживання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зворотів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несуть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змістовне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бути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переконливим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зрозумілим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кожному,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читає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нормативним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етичним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нормам;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бездоганно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відредагованим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чернетки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носіях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стандартного формату;</a:t>
            </a:r>
            <a:endParaRPr lang="ru-UA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25413" algn="just">
              <a:lnSpc>
                <a:spcPct val="115000"/>
              </a:lnSpc>
              <a:spcAft>
                <a:spcPts val="0"/>
              </a:spcAft>
              <a:tabLst>
                <a:tab pos="265113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оформлятися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встановленою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реквізитами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29516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789F1-B479-475A-9BC8-08FA568E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941" y="459573"/>
            <a:ext cx="8610600" cy="1293028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F8E351E-CFAF-4C54-A665-FAD681CE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друкування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текстів службових документів використовується гарнітура Times New Roman, шрифт розміром 12-14 друкарських пунктів. Дозволяється використовувати шрифт розміром 8-12 друкарських пунктів для друкування реквізиту "Прізвище виконавця і номер його телефону", виносок, пояснювальних написів до окремих елементи" тексту документа або його реквізитів тощо.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друкування заголовків дозволяється використовувати напівжирний шрифт (прямий або курсив).</a:t>
            </a:r>
            <a:endParaRPr lang="ru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документів на папері формату А4 рекомендовано друкувати через 1-1,5 міжрядкового інтервалу, а формату А5 - через 1 міжрядковий інтервал.</a:t>
            </a:r>
            <a:endParaRPr lang="ru-UA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 документа, що подається для державної реєстрації до Мін'юсту, друкується на папері формату А4 з використанням гарнітури Times New Roman та шрифту розміром 14 друкарських пунктів, через 1,5 пункту міжрядкового інтервалу.</a:t>
            </a:r>
            <a:endParaRPr lang="ru-UA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1015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9547C-1D85-4EDF-BEE1-2E998AFE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2257"/>
            <a:ext cx="8610600" cy="1293028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завдання 1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5E64995-2C69-4574-BE4C-EED934D33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86348"/>
            <a:ext cx="3473245" cy="4832337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Відкрийте текстовий процесор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Встановить поля згідно стандартів:  ліве – 30 мм, праве – 20 мм, верхнє – 20 мм, нижнє – 20 мм., міжрядковий інтервал 1 см. Розмір шрифту – 12, шрифт -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Орієнтація сторінки А4.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Надрукуйте  згідно отриманого зразка.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/>
          </a:p>
        </p:txBody>
      </p:sp>
      <p:pic>
        <p:nvPicPr>
          <p:cNvPr id="4" name="Picture 2" descr="I:\Інформатика\Конспекти\10 клас\Урок 36 клас 10\Зразок заяви.png">
            <a:extLst>
              <a:ext uri="{FF2B5EF4-FFF2-40B4-BE49-F238E27FC236}">
                <a16:creationId xmlns:a16="http://schemas.microsoft.com/office/drawing/2014/main" id="{8F9E84B7-1A90-4DFA-A2D0-ABEDC452B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b="9685"/>
          <a:stretch>
            <a:fillRect/>
          </a:stretch>
        </p:blipFill>
        <p:spPr bwMode="auto">
          <a:xfrm>
            <a:off x="4451554" y="833968"/>
            <a:ext cx="5265174" cy="5721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1822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CC9D0-ACF5-4C71-B09C-EBFAE931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завдання 2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92E80FD-A51B-4CE9-B02A-388C8204F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Виправте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помилки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оформленні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реквізиту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«адресат».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Запишіть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правильні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2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35100" lvl="0" indent="-452438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Павлюку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Сергію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Петровичу.</a:t>
            </a:r>
            <a:endParaRPr lang="ru-UA" dirty="0"/>
          </a:p>
          <a:p>
            <a:pPr marL="1435100" lvl="0" indent="-452438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Міністерству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науки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endParaRPr lang="ru-UA" dirty="0"/>
          </a:p>
          <a:p>
            <a:pPr marL="1435100" lvl="0" indent="-452438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Міністерство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промислової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dirty="0"/>
          </a:p>
          <a:p>
            <a:pPr marL="1878013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справами</a:t>
            </a:r>
            <a:endParaRPr lang="ru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78013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endParaRPr lang="ru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78013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Кононенку В. П.</a:t>
            </a:r>
            <a:endParaRPr lang="ru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17970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36B54-48CF-4C9F-B865-429EF08D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Домашнє завдання</a:t>
            </a:r>
            <a:endParaRPr lang="ru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65C1608-FD64-4033-8E25-08CEFE808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142" y="2194560"/>
            <a:ext cx="6154994" cy="123444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lfaen" panose="010A0502050306030303" pitchFamily="18" charset="0"/>
              <a:buChar char="–"/>
              <a:tabLst>
                <a:tab pos="9017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Знайти діловий лист.</a:t>
            </a:r>
            <a:endParaRPr lang="ru-U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90170" algn="l"/>
              </a:tabLs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Створіть карту знань «Види документів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UA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5589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B4918-9B04-4EB2-AA31-BFE20758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3">
                    <a:lumMod val="75000"/>
                  </a:schemeClr>
                </a:solidFill>
              </a:rPr>
              <a:t>Розкажіть про свій досвід використання документів:</a:t>
            </a:r>
            <a:br>
              <a:rPr lang="ru-UA" dirty="0">
                <a:solidFill>
                  <a:schemeClr val="accent3">
                    <a:lumMod val="75000"/>
                  </a:schemeClr>
                </a:solidFill>
              </a:rPr>
            </a:br>
            <a:endParaRPr lang="ru-UA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4FFCD9-BBA3-4730-8193-3D2E5ABC4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206" y="2237735"/>
            <a:ext cx="5685503" cy="3629050"/>
          </a:xfrm>
        </p:spPr>
        <p:txBody>
          <a:bodyPr>
            <a:normAutofit/>
          </a:bodyPr>
          <a:lstStyle/>
          <a:p>
            <a:pPr marL="914400" indent="-6858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uk-UA" sz="4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Мені відомо...</a:t>
            </a:r>
            <a:endParaRPr lang="ru-UA" sz="44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6858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uk-UA" sz="4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розуміюся...</a:t>
            </a:r>
            <a:endParaRPr lang="ru-UA" sz="4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6858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uk-UA" sz="48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вмію...</a:t>
            </a:r>
            <a:endParaRPr lang="ru-UA" sz="4400" b="1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3600" dirty="0"/>
          </a:p>
        </p:txBody>
      </p:sp>
    </p:spTree>
    <p:extLst>
      <p:ext uri="{BB962C8B-B14F-4D97-AF65-F5344CB8AC3E}">
        <p14:creationId xmlns:p14="http://schemas.microsoft.com/office/powerpoint/2010/main" val="1337268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58213-A283-4BBE-A6CD-C4B27D511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0" y="228601"/>
            <a:ext cx="3371850" cy="1085849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endParaRPr lang="ru-UA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88F90324-F232-4C72-BEA8-370DB0EDDF43}"/>
              </a:ext>
            </a:extLst>
          </p:cNvPr>
          <p:cNvSpPr/>
          <p:nvPr/>
        </p:nvSpPr>
        <p:spPr>
          <a:xfrm>
            <a:off x="690942" y="939852"/>
            <a:ext cx="5220929" cy="18893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uk-UA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основний вид ділового мовлення, що фіксує та передає інформацію, підтверджує її достовірність, об'єктивність.</a:t>
            </a:r>
          </a:p>
          <a:p>
            <a:pPr algn="ctr"/>
            <a:endParaRPr lang="ru-UA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AAECAD60-687C-47A8-AF81-9911DF661A9E}"/>
              </a:ext>
            </a:extLst>
          </p:cNvPr>
          <p:cNvSpPr/>
          <p:nvPr/>
        </p:nvSpPr>
        <p:spPr>
          <a:xfrm>
            <a:off x="877642" y="4028768"/>
            <a:ext cx="5220929" cy="18893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uk-UA" sz="20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це матеріальний об'єкт, що містить у зафіксованому вигляді інформацію, оформлений у заведеному порядку й має відповідно до чинного законодавства юридичну силу.</a:t>
            </a:r>
          </a:p>
          <a:p>
            <a:pPr algn="ctr"/>
            <a:endParaRPr lang="ru-UA" dirty="0"/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:a16="http://schemas.microsoft.com/office/drawing/2014/main" id="{BDAFBEB4-1F62-4CEB-8D6E-15DCA6EEB3E4}"/>
              </a:ext>
            </a:extLst>
          </p:cNvPr>
          <p:cNvSpPr/>
          <p:nvPr/>
        </p:nvSpPr>
        <p:spPr>
          <a:xfrm>
            <a:off x="6285272" y="2444980"/>
            <a:ext cx="3507658" cy="188938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/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документа:</a:t>
            </a:r>
          </a:p>
          <a:p>
            <a:pPr lvl="0" defTabSz="914400"/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офіційна;</a:t>
            </a:r>
          </a:p>
          <a:p>
            <a:pPr lvl="0" defTabSz="9144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ділова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 defTabSz="91440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оперативна. </a:t>
            </a:r>
          </a:p>
        </p:txBody>
      </p:sp>
    </p:spTree>
    <p:extLst>
      <p:ext uri="{BB962C8B-B14F-4D97-AF65-F5344CB8AC3E}">
        <p14:creationId xmlns:p14="http://schemas.microsoft.com/office/powerpoint/2010/main" val="333137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7B38B-D4CE-4404-A3DB-EE98BD78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06" y="430075"/>
            <a:ext cx="8610600" cy="120207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Види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документів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визначають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за </a:t>
            </a:r>
            <a:r>
              <a:rPr lang="ru-RU" sz="32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ознаками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UA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AE2B4EC-AFCA-471F-A925-BA248EE3E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найменуванням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походженням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призначенням</a:t>
            </a:r>
            <a:endParaRPr lang="ru-RU" sz="4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напрямком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формою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строками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ступенем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гласності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стадіями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виписка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витяг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дублікат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строками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технікою</a:t>
            </a:r>
            <a:r>
              <a:rPr lang="ru-RU" sz="4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endParaRPr lang="ru-UA" sz="4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0510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8B937-952D-48D1-8BA4-BE99EF61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581" y="508734"/>
            <a:ext cx="8610600" cy="65147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Формуляр документа</a:t>
            </a:r>
            <a:endParaRPr lang="ru-UA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95F9EA-4287-4D08-81DE-27B4787C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60" y="1488613"/>
            <a:ext cx="8596668" cy="3880773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Документи з високим рівнем стандартизації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створюють за затвердженою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формою, тобто відповідно до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формуляра-зразка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Кожний документ складається з окремих елементів, які називаються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реквізитами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Сукупність реквізитів, розташованих у певній послідовності на бланку, називається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формуляром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Формуляр-зразок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— це модель побудови однотипних документів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463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3B77D-AA7C-4CBF-877A-278969F95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115444"/>
            <a:ext cx="9028471" cy="1293028"/>
          </a:xfrm>
        </p:spPr>
        <p:txBody>
          <a:bodyPr>
            <a:norm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ru-RU" sz="2400" b="1" i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Реквізити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b="1" i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розташування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b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i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організаційно-розпорядчих</a:t>
            </a:r>
            <a:r>
              <a:rPr lang="ru-RU" sz="24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документах</a:t>
            </a:r>
            <a:r>
              <a:rPr lang="ru-RU" sz="3200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UA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4E0E78-8BFB-43FD-932D-395285F3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03" y="1201501"/>
            <a:ext cx="10820400" cy="5177261"/>
          </a:xfrm>
        </p:spPr>
        <p:txBody>
          <a:bodyPr numCol="3">
            <a:normAutofit fontScale="55000" lnSpcReduction="20000"/>
          </a:bodyPr>
          <a:lstStyle/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Державний герб України.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Емблема організації чи підприємства.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Зображення державних нагород.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 установи, організації, підприємства за Українським класифікатором підприємств і організацій (УКПО).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Код форми документа за Українським класифікатором управлінської документації (УКУД).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 міністерства або відомства (вищої організації або замовника).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Повна назва організації, установи чи підприємства — автора документа.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 структурного підрозділу.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Індекс підприємства зв'язку,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поштова й телеграфна адреса,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телетайпа (абонентського телеграфу),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номер телефону, факсу, номер рахунка в банку.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 виду документа.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Дата.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Посилання на індекс та дату вхідного документа.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 складання або видання.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 обмеження доступу до документа.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Адресат.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 затвердження.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Резолюція.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Заголовок до тексту.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Відмітка про контроль.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Відмітка про наявність додатка.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Гриф погодження.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Візи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Печатка. 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Відмітка про засвідчення копій.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Прізвище виконавця та номер його телефону.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Відмітка про виконання документа й направлення його до справи. 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Відмітка про перенесення відомостей на машинний носій.</a:t>
            </a:r>
            <a:endParaRPr lang="ru-UA" sz="2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166688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90170" algn="l"/>
              </a:tabLst>
            </a:pPr>
            <a:r>
              <a:rPr lang="uk-UA" sz="2400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Відмітка про надходження документа.</a:t>
            </a:r>
            <a:endParaRPr lang="ru-UA" sz="2400" b="1" dirty="0">
              <a:solidFill>
                <a:schemeClr val="accent6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7898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F77D8-791E-4D1E-9927-52DBD7032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039" y="253095"/>
            <a:ext cx="8610600" cy="1293028"/>
          </a:xfrm>
        </p:spPr>
        <p:txBody>
          <a:bodyPr>
            <a:noAutofit/>
          </a:bodyPr>
          <a:lstStyle/>
          <a:p>
            <a:pPr indent="450215">
              <a:lnSpc>
                <a:spcPct val="107000"/>
              </a:lnSpc>
              <a:spcAft>
                <a:spcPts val="0"/>
              </a:spcAft>
              <a:tabLst>
                <a:tab pos="90170" algn="l"/>
              </a:tabLst>
            </a:pP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 обов'язкових </a:t>
            </a:r>
            <a:b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реквізитів у разі потреби </a:t>
            </a:r>
            <a:r>
              <a:rPr lang="uk-UA" sz="24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може бути доповнений такими відомостями:</a:t>
            </a:r>
            <a:endParaRPr lang="ru-UA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C0C8C2-D887-47B3-9308-CEE52B7E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1"/>
            <a:ext cx="7887929" cy="2072640"/>
          </a:xfrm>
        </p:spPr>
        <p:txBody>
          <a:bodyPr>
            <a:normAutofit/>
          </a:bodyPr>
          <a:lstStyle/>
          <a:p>
            <a:pPr lvl="0">
              <a:lnSpc>
                <a:spcPct val="114000"/>
              </a:lnSpc>
              <a:spcBef>
                <a:spcPts val="0"/>
              </a:spcBef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розписка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виконавця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4000"/>
              </a:lnSpc>
              <a:spcBef>
                <a:spcPts val="0"/>
              </a:spcBef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</a:pPr>
            <a:r>
              <a:rPr lang="ru-RU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додатки</a:t>
            </a:r>
            <a:endParaRPr lang="ru-RU" sz="2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64508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7">
            <a:extLst>
              <a:ext uri="{FF2B5EF4-FFF2-40B4-BE49-F238E27FC236}">
                <a16:creationId xmlns:a16="http://schemas.microsoft.com/office/drawing/2014/main" id="{8DFA257A-F930-4090-B598-59D0572B8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819" y="1199535"/>
            <a:ext cx="8890820" cy="42416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два основні види формулярів — з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поздовжнім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кутовим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розміщенням реквізитів.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різних типах документів склад реквізитів неоднаковий. Він залежить від змісту, призначення і способу обробки документа.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 реквізиту відведене певне місце. </a:t>
            </a:r>
          </a:p>
          <a:p>
            <a:pPr marL="0" indent="0" algn="just"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робить документи зручними для зорового сприйняття, спрощує їх опрацювання.</a:t>
            </a:r>
          </a:p>
        </p:txBody>
      </p:sp>
    </p:spTree>
    <p:extLst>
      <p:ext uri="{BB962C8B-B14F-4D97-AF65-F5344CB8AC3E}">
        <p14:creationId xmlns:p14="http://schemas.microsoft.com/office/powerpoint/2010/main" val="413584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86580-DD1F-4B8F-95A9-FADBEB19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16" y="262927"/>
            <a:ext cx="4019365" cy="1293028"/>
          </a:xfrm>
        </p:spPr>
        <p:txBody>
          <a:bodyPr>
            <a:normAutofit/>
          </a:bodyPr>
          <a:lstStyle/>
          <a:p>
            <a:r>
              <a:rPr lang="ru-RU" sz="4400" b="1" cap="none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БЛАНК</a:t>
            </a:r>
            <a:endParaRPr lang="ru-UA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8">
            <a:extLst>
              <a:ext uri="{FF2B5EF4-FFF2-40B4-BE49-F238E27FC236}">
                <a16:creationId xmlns:a16="http://schemas.microsoft.com/office/drawing/2014/main" id="{060E90FC-505F-497A-9D3D-45735CB75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16" y="2225590"/>
            <a:ext cx="3306097" cy="2712372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це друкована стандартна форма документа з реквізитами, що містять постійну інформацію</a:t>
            </a:r>
          </a:p>
        </p:txBody>
      </p:sp>
      <p:grpSp>
        <p:nvGrpSpPr>
          <p:cNvPr id="5" name="Группа 11">
            <a:extLst>
              <a:ext uri="{FF2B5EF4-FFF2-40B4-BE49-F238E27FC236}">
                <a16:creationId xmlns:a16="http://schemas.microsoft.com/office/drawing/2014/main" id="{EB827E5B-9B76-41D6-91FA-3B7CAC435F3C}"/>
              </a:ext>
            </a:extLst>
          </p:cNvPr>
          <p:cNvGrpSpPr/>
          <p:nvPr/>
        </p:nvGrpSpPr>
        <p:grpSpPr>
          <a:xfrm>
            <a:off x="4154355" y="911614"/>
            <a:ext cx="5236977" cy="5246378"/>
            <a:chOff x="239589" y="783477"/>
            <a:chExt cx="5236977" cy="5246378"/>
          </a:xfrm>
          <a:solidFill>
            <a:srgbClr val="FFFF99"/>
          </a:solidFill>
        </p:grpSpPr>
        <p:grpSp>
          <p:nvGrpSpPr>
            <p:cNvPr id="6" name="Группа 12">
              <a:extLst>
                <a:ext uri="{FF2B5EF4-FFF2-40B4-BE49-F238E27FC236}">
                  <a16:creationId xmlns:a16="http://schemas.microsoft.com/office/drawing/2014/main" id="{CE9B102F-7257-4CD0-B6B7-FE6A1BB03CB6}"/>
                </a:ext>
              </a:extLst>
            </p:cNvPr>
            <p:cNvGrpSpPr/>
            <p:nvPr/>
          </p:nvGrpSpPr>
          <p:grpSpPr>
            <a:xfrm>
              <a:off x="239589" y="783477"/>
              <a:ext cx="5236977" cy="5246378"/>
              <a:chOff x="239589" y="783477"/>
              <a:chExt cx="5236977" cy="5246378"/>
            </a:xfrm>
            <a:grpFill/>
          </p:grpSpPr>
          <p:sp>
            <p:nvSpPr>
              <p:cNvPr id="8" name="Скругленный прямоугольник 14">
                <a:extLst>
                  <a:ext uri="{FF2B5EF4-FFF2-40B4-BE49-F238E27FC236}">
                    <a16:creationId xmlns:a16="http://schemas.microsoft.com/office/drawing/2014/main" id="{DD91FA46-BE0B-47FD-8E53-D7E940055544}"/>
                  </a:ext>
                </a:extLst>
              </p:cNvPr>
              <p:cNvSpPr/>
              <p:nvPr/>
            </p:nvSpPr>
            <p:spPr>
              <a:xfrm>
                <a:off x="239589" y="2357900"/>
                <a:ext cx="2558123" cy="1595534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- бланк для листів</a:t>
                </a:r>
              </a:p>
            </p:txBody>
          </p:sp>
          <p:grpSp>
            <p:nvGrpSpPr>
              <p:cNvPr id="9" name="Группа 15">
                <a:extLst>
                  <a:ext uri="{FF2B5EF4-FFF2-40B4-BE49-F238E27FC236}">
                    <a16:creationId xmlns:a16="http://schemas.microsoft.com/office/drawing/2014/main" id="{434DF16E-BB6F-4261-A413-220B3BA3B562}"/>
                  </a:ext>
                </a:extLst>
              </p:cNvPr>
              <p:cNvGrpSpPr/>
              <p:nvPr/>
            </p:nvGrpSpPr>
            <p:grpSpPr>
              <a:xfrm>
                <a:off x="1086174" y="783477"/>
                <a:ext cx="4390392" cy="5246378"/>
                <a:chOff x="1086174" y="783477"/>
                <a:chExt cx="4390392" cy="5246378"/>
              </a:xfrm>
              <a:grpFill/>
            </p:grpSpPr>
            <p:sp>
              <p:nvSpPr>
                <p:cNvPr id="10" name="Скругленный прямоугольник 16">
                  <a:extLst>
                    <a:ext uri="{FF2B5EF4-FFF2-40B4-BE49-F238E27FC236}">
                      <a16:creationId xmlns:a16="http://schemas.microsoft.com/office/drawing/2014/main" id="{2B62A72B-6A5C-4B4D-AC3E-A2FBDC921868}"/>
                    </a:ext>
                  </a:extLst>
                </p:cNvPr>
                <p:cNvSpPr/>
                <p:nvPr/>
              </p:nvSpPr>
              <p:spPr>
                <a:xfrm>
                  <a:off x="2110321" y="783477"/>
                  <a:ext cx="3366245" cy="739588"/>
                </a:xfrm>
                <a:prstGeom prst="roundRect">
                  <a:avLst/>
                </a:prstGeom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uk-UA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Види бланків:</a:t>
                  </a:r>
                  <a:endParaRPr kumimoji="0" lang="ru-RU" sz="2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Скругленный прямоугольник 17">
                  <a:extLst>
                    <a:ext uri="{FF2B5EF4-FFF2-40B4-BE49-F238E27FC236}">
                      <a16:creationId xmlns:a16="http://schemas.microsoft.com/office/drawing/2014/main" id="{0590BE50-1C42-4C37-B4B1-B2216EA2FC63}"/>
                    </a:ext>
                  </a:extLst>
                </p:cNvPr>
                <p:cNvSpPr/>
                <p:nvPr/>
              </p:nvSpPr>
              <p:spPr>
                <a:xfrm>
                  <a:off x="1086174" y="4434321"/>
                  <a:ext cx="4390392" cy="1595534"/>
                </a:xfrm>
                <a:prstGeom prst="roundRect">
                  <a:avLst/>
                </a:prstGeom>
                <a:ln/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ru-RU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- </a:t>
                  </a:r>
                  <a:r>
                    <a:rPr kumimoji="0" lang="ru-RU" sz="2400" b="1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загальний</a:t>
                  </a:r>
                  <a:r>
                    <a:rPr kumimoji="0" lang="ru-RU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бланк для інших видів </a:t>
                  </a:r>
                  <a:r>
                    <a:rPr kumimoji="0" lang="ru-RU" sz="2400" b="1" i="0" u="none" strike="noStrike" kern="0" cap="none" spc="0" normalizeH="0" baseline="0" noProof="0" dirty="0" err="1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організаційно-розпорядчих</a:t>
                  </a:r>
                  <a:r>
                    <a:rPr kumimoji="0" lang="ru-RU" sz="2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 документів</a:t>
                  </a:r>
                </a:p>
              </p:txBody>
            </p:sp>
            <p:cxnSp>
              <p:nvCxnSpPr>
                <p:cNvPr id="12" name="Прямая со стрелкой 18">
                  <a:extLst>
                    <a:ext uri="{FF2B5EF4-FFF2-40B4-BE49-F238E27FC236}">
                      <a16:creationId xmlns:a16="http://schemas.microsoft.com/office/drawing/2014/main" id="{CDEEA49C-CCC1-4D16-8400-15556796B74D}"/>
                    </a:ext>
                  </a:extLst>
                </p:cNvPr>
                <p:cNvCxnSpPr>
                  <a:cxnSpLocks/>
                  <a:stCxn id="10" idx="2"/>
                  <a:endCxn id="8" idx="0"/>
                </p:cNvCxnSpPr>
                <p:nvPr/>
              </p:nvCxnSpPr>
              <p:spPr>
                <a:xfrm flipH="1">
                  <a:off x="1518651" y="1523065"/>
                  <a:ext cx="2274793" cy="834835"/>
                </a:xfrm>
                <a:prstGeom prst="straightConnector1">
                  <a:avLst/>
                </a:prstGeom>
                <a:grpFill/>
                <a:ln w="31750" cap="flat" cmpd="sng" algn="ctr">
                  <a:solidFill>
                    <a:srgbClr val="FFC000"/>
                  </a:solidFill>
                  <a:prstDash val="solid"/>
                  <a:tailEnd type="triangle"/>
                </a:ln>
                <a:effectLst/>
              </p:spPr>
            </p:cxnSp>
          </p:grpSp>
        </p:grpSp>
        <p:cxnSp>
          <p:nvCxnSpPr>
            <p:cNvPr id="7" name="Прямая со стрелкой 13">
              <a:extLst>
                <a:ext uri="{FF2B5EF4-FFF2-40B4-BE49-F238E27FC236}">
                  <a16:creationId xmlns:a16="http://schemas.microsoft.com/office/drawing/2014/main" id="{24FFFB04-C1B3-4886-9AA7-4134B8EA7A81}"/>
                </a:ext>
              </a:extLst>
            </p:cNvPr>
            <p:cNvCxnSpPr>
              <a:cxnSpLocks/>
              <a:stCxn id="10" idx="2"/>
              <a:endCxn id="11" idx="0"/>
            </p:cNvCxnSpPr>
            <p:nvPr/>
          </p:nvCxnSpPr>
          <p:spPr>
            <a:xfrm flipH="1">
              <a:off x="3281370" y="1523065"/>
              <a:ext cx="512074" cy="2911256"/>
            </a:xfrm>
            <a:prstGeom prst="straightConnector1">
              <a:avLst/>
            </a:prstGeom>
            <a:grpFill/>
            <a:ln w="31750" cap="flat" cmpd="sng" algn="ctr">
              <a:solidFill>
                <a:srgbClr val="FFC000"/>
              </a:solidFill>
              <a:prstDash val="soli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0962900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1017</Words>
  <Application>Microsoft Office PowerPoint</Application>
  <PresentationFormat>Широкий екран</PresentationFormat>
  <Paragraphs>130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6" baseType="lpstr">
      <vt:lpstr>Arial</vt:lpstr>
      <vt:lpstr>Calibri</vt:lpstr>
      <vt:lpstr>Sylfaen</vt:lpstr>
      <vt:lpstr>Symbol</vt:lpstr>
      <vt:lpstr>Times New Roman</vt:lpstr>
      <vt:lpstr>Trebuchet MS</vt:lpstr>
      <vt:lpstr>Wingdings</vt:lpstr>
      <vt:lpstr>Wingdings 3</vt:lpstr>
      <vt:lpstr>Грань</vt:lpstr>
      <vt:lpstr>Поняття документу.  Призначення та класифікація документів. Документообіг.  Загальні правила оформлення документів.</vt:lpstr>
      <vt:lpstr>Розкажіть про свій досвід використання документів: </vt:lpstr>
      <vt:lpstr>Документ</vt:lpstr>
      <vt:lpstr>Види документів визначають за ознаками:</vt:lpstr>
      <vt:lpstr>Формуляр документа</vt:lpstr>
      <vt:lpstr>Реквізити та їх  розташування в  організаційно-розпорядчих документах: </vt:lpstr>
      <vt:lpstr>Склад обов'язкових  реквізитів у разі потреби може бути доповнений такими відомостями:</vt:lpstr>
      <vt:lpstr>Презентація PowerPoint</vt:lpstr>
      <vt:lpstr>БЛАНК</vt:lpstr>
      <vt:lpstr>Документообіг</vt:lpstr>
      <vt:lpstr>Основні типи  документів, які складають централізований документообіг:</vt:lpstr>
      <vt:lpstr>Система автоматизації документообігу повинна: </vt:lpstr>
      <vt:lpstr>Загальні правила оформлення документів </vt:lpstr>
      <vt:lpstr>Загальні правила оформлення документів:</vt:lpstr>
      <vt:lpstr>Практичне завдання 1</vt:lpstr>
      <vt:lpstr>Практичне завдання 2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school</dc:creator>
  <cp:lastModifiedBy>school</cp:lastModifiedBy>
  <cp:revision>18</cp:revision>
  <dcterms:created xsi:type="dcterms:W3CDTF">2023-03-28T13:31:51Z</dcterms:created>
  <dcterms:modified xsi:type="dcterms:W3CDTF">2024-02-08T05:49:11Z</dcterms:modified>
</cp:coreProperties>
</file>