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34"/>
  </p:notesMasterIdLst>
  <p:handoutMasterIdLst>
    <p:handoutMasterId r:id="rId35"/>
  </p:handoutMasterIdLst>
  <p:sldIdLst>
    <p:sldId id="312" r:id="rId5"/>
    <p:sldId id="313" r:id="rId6"/>
    <p:sldId id="256" r:id="rId7"/>
    <p:sldId id="305" r:id="rId8"/>
    <p:sldId id="306" r:id="rId9"/>
    <p:sldId id="267" r:id="rId10"/>
    <p:sldId id="307" r:id="rId11"/>
    <p:sldId id="308" r:id="rId12"/>
    <p:sldId id="309" r:id="rId13"/>
    <p:sldId id="311" r:id="rId14"/>
    <p:sldId id="310" r:id="rId15"/>
    <p:sldId id="258" r:id="rId16"/>
    <p:sldId id="286" r:id="rId17"/>
    <p:sldId id="288" r:id="rId18"/>
    <p:sldId id="292" r:id="rId19"/>
    <p:sldId id="290" r:id="rId20"/>
    <p:sldId id="291" r:id="rId21"/>
    <p:sldId id="294" r:id="rId22"/>
    <p:sldId id="295" r:id="rId23"/>
    <p:sldId id="296" r:id="rId24"/>
    <p:sldId id="297" r:id="rId25"/>
    <p:sldId id="298" r:id="rId26"/>
    <p:sldId id="300" r:id="rId27"/>
    <p:sldId id="302" r:id="rId28"/>
    <p:sldId id="276" r:id="rId29"/>
    <p:sldId id="314" r:id="rId30"/>
    <p:sldId id="316" r:id="rId31"/>
    <p:sldId id="315" r:id="rId32"/>
    <p:sldId id="30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4383D1"/>
    <a:srgbClr val="FF9900"/>
    <a:srgbClr val="0000CC"/>
    <a:srgbClr val="66FF66"/>
    <a:srgbClr val="9933FF"/>
    <a:srgbClr val="0000FF"/>
    <a:srgbClr val="660066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7" autoAdjust="0"/>
    <p:restoredTop sz="94713" autoAdjust="0"/>
  </p:normalViewPr>
  <p:slideViewPr>
    <p:cSldViewPr>
      <p:cViewPr>
        <p:scale>
          <a:sx n="60" d="100"/>
          <a:sy n="60" d="100"/>
        </p:scale>
        <p:origin x="-1182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1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0BA9D9-969B-4F53-BFAB-9CC3099C7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95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302DB0-DFF6-4698-86AF-3B67A0AE3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83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302DB0-DFF6-4698-86AF-3B67A0AE32C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2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4A076-2115-409A-99E7-BDA7F005E8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07816-BE37-4931-ABB7-38C32DB0BA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26382-B976-4EBF-87C3-83AF9BCC44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4A076-2115-409A-99E7-BDA7F005E8D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237CD-8EAD-4EAA-A5DE-4A102FB05C0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CCBD-C89D-4FC7-A8A6-449CC1AD6E4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D4BB6-27B9-47C6-A0B4-6CACE8B35D8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DEDAC-B878-4BC9-B2CA-400B8A436252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CB314-EFEF-4EF1-B225-4147DBD709C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48279-60B7-4D6E-9084-B210C48C8D0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9822-EABE-4AC8-B52F-C56835C08E9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237CD-8EAD-4EAA-A5DE-4A102FB05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22C2A-D7A4-4FBC-8219-7D79AD94321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07816-BE37-4931-ABB7-38C32DB0BA7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26382-B976-4EBF-87C3-83AF9BCC44D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4A076-2115-409A-99E7-BDA7F005E8D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237CD-8EAD-4EAA-A5DE-4A102FB05C0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CCBD-C89D-4FC7-A8A6-449CC1AD6E4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D4BB6-27B9-47C6-A0B4-6CACE8B35D8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DEDAC-B878-4BC9-B2CA-400B8A436252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CB314-EFEF-4EF1-B225-4147DBD709C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48279-60B7-4D6E-9084-B210C48C8D0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CCBD-C89D-4FC7-A8A6-449CC1AD6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9822-EABE-4AC8-B52F-C56835C08E9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22C2A-D7A4-4FBC-8219-7D79AD94321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07816-BE37-4931-ABB7-38C32DB0BA7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26382-B976-4EBF-87C3-83AF9BCC44D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4A076-2115-409A-99E7-BDA7F005E8D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237CD-8EAD-4EAA-A5DE-4A102FB05C0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CCBD-C89D-4FC7-A8A6-449CC1AD6E4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D4BB6-27B9-47C6-A0B4-6CACE8B35D8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DEDAC-B878-4BC9-B2CA-400B8A436252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CB314-EFEF-4EF1-B225-4147DBD709C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D4BB6-27B9-47C6-A0B4-6CACE8B35D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48279-60B7-4D6E-9084-B210C48C8D0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9822-EABE-4AC8-B52F-C56835C08E9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22C2A-D7A4-4FBC-8219-7D79AD94321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07816-BE37-4931-ABB7-38C32DB0BA7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26382-B976-4EBF-87C3-83AF9BCC44D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DEDAC-B878-4BC9-B2CA-400B8A436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CB314-EFEF-4EF1-B225-4147DBD709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48279-60B7-4D6E-9084-B210C48C8D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9822-EABE-4AC8-B52F-C56835C08E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22C2A-D7A4-4FBC-8219-7D79AD943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B6F67B-7C60-4453-B6F1-AA21C22AF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20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B6F67B-7C60-4453-B6F1-AA21C22AF1E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82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B6F67B-7C60-4453-B6F1-AA21C22AF1E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18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B6F67B-7C60-4453-B6F1-AA21C22AF1E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67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6.png"/><Relationship Id="rId4" Type="http://schemas.openxmlformats.org/officeDocument/2006/relationships/slide" Target="slide4.xm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www.0lik.ru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://www.diary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hyperlink" Target="http://www.blogs.mk.ru/" TargetMode="External"/><Relationship Id="rId11" Type="http://schemas.microsoft.com/office/2007/relationships/hdphoto" Target="../media/hdphoto6.wdp"/><Relationship Id="rId5" Type="http://schemas.openxmlformats.org/officeDocument/2006/relationships/hyperlink" Target="mailto:www.publiclibrary.ru" TargetMode="External"/><Relationship Id="rId10" Type="http://schemas.openxmlformats.org/officeDocument/2006/relationships/image" Target="../media/image29.png"/><Relationship Id="rId4" Type="http://schemas.openxmlformats.org/officeDocument/2006/relationships/hyperlink" Target="mailto:www.google.ru" TargetMode="External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18" Type="http://schemas.openxmlformats.org/officeDocument/2006/relationships/slide" Target="slide8.xml"/><Relationship Id="rId3" Type="http://schemas.openxmlformats.org/officeDocument/2006/relationships/slide" Target="slide21.xml"/><Relationship Id="rId21" Type="http://schemas.openxmlformats.org/officeDocument/2006/relationships/slide" Target="slide9.xml"/><Relationship Id="rId7" Type="http://schemas.openxmlformats.org/officeDocument/2006/relationships/slide" Target="slide15.xml"/><Relationship Id="rId12" Type="http://schemas.openxmlformats.org/officeDocument/2006/relationships/slide" Target="slide6.xml"/><Relationship Id="rId17" Type="http://schemas.openxmlformats.org/officeDocument/2006/relationships/slide" Target="slide13.xml"/><Relationship Id="rId2" Type="http://schemas.openxmlformats.org/officeDocument/2006/relationships/slide" Target="slide20.xml"/><Relationship Id="rId16" Type="http://schemas.openxmlformats.org/officeDocument/2006/relationships/slide" Target="slide18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11.xml"/><Relationship Id="rId5" Type="http://schemas.openxmlformats.org/officeDocument/2006/relationships/slide" Target="slide23.xml"/><Relationship Id="rId15" Type="http://schemas.openxmlformats.org/officeDocument/2006/relationships/slide" Target="slide7.xml"/><Relationship Id="rId10" Type="http://schemas.openxmlformats.org/officeDocument/2006/relationships/slide" Target="slide16.xml"/><Relationship Id="rId19" Type="http://schemas.openxmlformats.org/officeDocument/2006/relationships/slide" Target="slide19.xml"/><Relationship Id="rId4" Type="http://schemas.openxmlformats.org/officeDocument/2006/relationships/slide" Target="slide22.xml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1268760"/>
            <a:ext cx="9144000" cy="22322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54000">
                    <a:schemeClr val="tx1"/>
                  </a:glow>
                </a:effectLst>
              </a:rPr>
              <a:t>Електронні карти та глобуси. Картографічні інтернет-джерела.</a:t>
            </a:r>
            <a:b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54000">
                    <a:schemeClr val="tx1"/>
                  </a:glow>
                </a:effectLst>
              </a:rPr>
            </a:b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54000">
                    <a:schemeClr val="tx1"/>
                  </a:glow>
                </a:effectLst>
              </a:rPr>
              <a:t>Історія розвитку українського війська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54000">
                  <a:schemeClr val="tx1"/>
                </a:glow>
              </a:effectLst>
            </a:endParaRPr>
          </a:p>
        </p:txBody>
      </p:sp>
      <p:sp>
        <p:nvSpPr>
          <p:cNvPr id="2" name="AutoShape 8" descr="http://dnz46.edu.vn.ua/wp-content/uploads/2013/03/%D0%BF%D1%80%D0%B0%D0%B2%D0%B0-%D1%8F%D1%80%D0%BB%D0%B8%D0%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869371" y="5042793"/>
            <a:ext cx="4898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 Портяний Богдан Васильович,</a:t>
            </a:r>
          </a:p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вчитель географії СЗОШ І-ІІІ ступенів № 5</a:t>
            </a:r>
          </a:p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Ім. Л.І. Бугаєвської м. Горішні Плавні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14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3257"/>
            <a:ext cx="1619250" cy="1124744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181388"/>
            <a:ext cx="115212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277 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026155"/>
            <a:ext cx="111026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97 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5009220"/>
            <a:ext cx="151216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187 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2183743"/>
            <a:ext cx="115212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83 °</a:t>
            </a:r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181687" y="2852936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1792426" y="5308560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5725838" y="5308560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507515" y="2996952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3662" y="14823"/>
            <a:ext cx="88508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За яким азимутом потрібно рухатися від мосту автомобільною дорогою за умови її відхилення на 7 ° від напрямку на схід ?</a:t>
            </a:r>
            <a:endParaRPr lang="uk-UA" altLang="uk-UA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pic>
        <p:nvPicPr>
          <p:cNvPr id="17" name="Рисунок 16" descr="Подпись отсутствует"/>
          <p:cNvPicPr/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" t="23010" r="2122" b="8603"/>
          <a:stretch/>
        </p:blipFill>
        <p:spPr bwMode="auto">
          <a:xfrm>
            <a:off x="1930607" y="1952178"/>
            <a:ext cx="4896543" cy="313300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39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1482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Визначте числовий масштаб карти, якщо відстань від Ужгорода до Полтави становить приблизно 900 км, а на карті вона дорівнює 18 см </a:t>
            </a:r>
            <a:endParaRPr lang="uk-UA" alt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667705"/>
            <a:ext cx="1619250" cy="1190296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834139" y="5309398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4" y="1929022"/>
            <a:ext cx="8676456" cy="35454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4564226" y="5194677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480007" y="3281184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8096" y="1999983"/>
            <a:ext cx="253754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: 5000000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734" y="5424119"/>
            <a:ext cx="237626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: 900000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3519307" y="1768458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46090" y="1768458"/>
            <a:ext cx="264766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: 2000000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03014" y="4867020"/>
            <a:ext cx="275398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: 50000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526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07504" y="188640"/>
            <a:ext cx="885698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3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На </a:t>
            </a:r>
            <a:r>
              <a:rPr lang="uk-UA" altLang="uk-UA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екскурсію учні йшли спочатку 5 км на південний схід, потім 5 км на північ, і ще 5 км на північний захід. Вкажіть, у якому напрямку і яку відстань вони повинні пройти, щоб повернутись у вихідну точку і пройти найкоротшу відстань? </a:t>
            </a:r>
          </a:p>
        </p:txBody>
      </p:sp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661249"/>
            <a:ext cx="1619250" cy="1196752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80924"/>
            <a:ext cx="302576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км на південь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75" y="5661249"/>
            <a:ext cx="338437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км на північ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85841" y="5012072"/>
            <a:ext cx="359690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км на південний схід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3497" y="2675275"/>
            <a:ext cx="207338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 км на захід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008451" y="4074745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487069" y="3501008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3977225" y="5423418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6300192" y="3153724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Приложения в Google Play – Идеальный компас с Кибл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51" y="2821827"/>
            <a:ext cx="2505836" cy="25058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25568" y="189509"/>
            <a:ext cx="891092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3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З</a:t>
            </a:r>
            <a:r>
              <a:rPr lang="uk-UA" altLang="uk-UA" sz="3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а яким азимутом учні повертатимуться з екскурсії, якщо на екскурсію вони вирушили за азимутом 315°?</a:t>
            </a:r>
            <a:endParaRPr lang="uk-UA" altLang="uk-UA" sz="3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661249"/>
            <a:ext cx="1619250" cy="1196752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502475"/>
            <a:ext cx="1278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315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707" y="5661249"/>
            <a:ext cx="122413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135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78968" y="4835323"/>
            <a:ext cx="14554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225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44884" y="2353869"/>
            <a:ext cx="14554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180°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627784" y="2231688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179672" y="3419548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5205801" y="5241813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172433" y="3111253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омпас Silva 4-6400/360 прозорий - відгуки, львів, купити | Львів |  Highlander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1944" y1="22479" x2="71250" y2="9454"/>
                        <a14:foregroundMark x1="75000" y1="3782" x2="78056" y2="7353"/>
                        <a14:foregroundMark x1="83333" y1="14496" x2="98611" y2="40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94" y="2677035"/>
            <a:ext cx="5342675" cy="35321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6" y="2234479"/>
            <a:ext cx="7662368" cy="4097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79512" y="116632"/>
            <a:ext cx="87849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Визначте відстань від Полтави до Вінниці, якщо на карті масштабу 1:1000000 вона становить 55 см</a:t>
            </a:r>
            <a:endParaRPr lang="uk-UA" altLang="uk-UA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3256"/>
            <a:ext cx="1619250" cy="1124745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6603053" y="2234479"/>
            <a:ext cx="2240181" cy="646331"/>
          </a:xfrm>
          <a:prstGeom prst="rect">
            <a:avLst/>
          </a:prstGeom>
        </p:spPr>
        <p:style>
          <a:lnRef idx="2">
            <a:schemeClr val="accent4"/>
          </a:lnRef>
          <a:fillRef idx="1003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1000 км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8411" y="4662229"/>
            <a:ext cx="2044882" cy="646331"/>
          </a:xfrm>
          <a:prstGeom prst="rect">
            <a:avLst/>
          </a:prstGeom>
        </p:spPr>
        <p:style>
          <a:lnRef idx="2">
            <a:schemeClr val="accent4"/>
          </a:lnRef>
          <a:fillRef idx="1003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550 км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61976" y="4662229"/>
            <a:ext cx="1781258" cy="646331"/>
          </a:xfrm>
          <a:prstGeom prst="rect">
            <a:avLst/>
          </a:prstGeom>
        </p:spPr>
        <p:style>
          <a:lnRef idx="2">
            <a:schemeClr val="accent4"/>
          </a:lnRef>
          <a:fillRef idx="1003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5500 км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245120"/>
            <a:ext cx="2268172" cy="646331"/>
          </a:xfrm>
          <a:prstGeom prst="rect">
            <a:avLst/>
          </a:prstGeom>
        </p:spPr>
        <p:style>
          <a:lnRef idx="2">
            <a:schemeClr val="accent4"/>
          </a:lnRef>
          <a:fillRef idx="1003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5500000 м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00852" y="2996952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1792426" y="5308560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5667830" y="5233522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061976" y="3068960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3257"/>
            <a:ext cx="1619250" cy="1124744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7373958" y="3985589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179512" y="2379735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154300" y="4140047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373958" y="2327141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1424" y="1801013"/>
            <a:ext cx="2706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Спосіб ареалів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32521" y="5733257"/>
            <a:ext cx="316199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Спосіб якісного фону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6064796"/>
            <a:ext cx="233719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Спосіб ізоліній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64432" y="1724585"/>
            <a:ext cx="314952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Спосіб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картодіаграм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9" y="2379735"/>
            <a:ext cx="5536758" cy="31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07504" y="7906"/>
            <a:ext cx="8784976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Визначте спосіб картографічного</a:t>
            </a:r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зображення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 карті Європи</a:t>
            </a:r>
          </a:p>
        </p:txBody>
      </p:sp>
    </p:spTree>
    <p:extLst>
      <p:ext uri="{BB962C8B-B14F-4D97-AF65-F5344CB8AC3E}">
        <p14:creationId xmlns:p14="http://schemas.microsoft.com/office/powerpoint/2010/main" val="31297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26035" y="188640"/>
            <a:ext cx="8856663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зображується на топографічних картах умовним знаком №4</a:t>
            </a:r>
          </a:p>
        </p:txBody>
      </p:sp>
      <p:sp>
        <p:nvSpPr>
          <p:cNvPr id="4099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517233"/>
            <a:ext cx="1619250" cy="1340768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2219546" y="4450131"/>
            <a:ext cx="271551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мішаний ліс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055568"/>
            <a:ext cx="111646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болото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4115" y="4967825"/>
            <a:ext cx="81624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луки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3595143"/>
            <a:ext cx="204939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чагарники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683568" y="3357312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5076056" y="3463086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1591450" y="5301208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3986714" y="5198658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1790"/>
            <a:ext cx="8478341" cy="153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6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188367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Назвіть лінії на плані, що з’єднують точки з однаковою абсолютною висотою над рівнем моря:</a:t>
            </a:r>
            <a:endParaRPr lang="uk-UA" altLang="uk-UA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88715"/>
            <a:ext cx="1619250" cy="1069286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215356" y="2309873"/>
            <a:ext cx="176419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паралелі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5388452"/>
            <a:ext cx="179763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меридіани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32240" y="4827992"/>
            <a:ext cx="138525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ізотерми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8750" y="2540705"/>
            <a:ext cx="190971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горизонталі</a:t>
            </a:r>
          </a:p>
        </p:txBody>
      </p:sp>
      <p:pic>
        <p:nvPicPr>
          <p:cNvPr id="23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539552" y="3429000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6960275" y="3212976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915816" y="5207888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5292240" y="5207888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66099"/>
            <a:ext cx="4320480" cy="263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1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092825"/>
            <a:ext cx="1619250" cy="765175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165948"/>
            <a:ext cx="216024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Картографічна уніфікація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834" y="2107303"/>
            <a:ext cx="425578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Картографічна систематизація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5157192"/>
            <a:ext cx="260454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Картографування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7861" y="1951351"/>
            <a:ext cx="252350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Картографічна генералізація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771800" y="5110934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7464740" y="2981023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15622" y="2777517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4569054" y="5138364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07504" y="116632"/>
            <a:ext cx="8856663" cy="18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 відбору і узагальнення якісних і кількісних  характеристик географічної карти в картографії називається…</a:t>
            </a:r>
            <a:endParaRPr lang="uk-UA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>
                    <a:lumMod val="60000"/>
                    <a:lumOff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4"/>
          <a:stretch/>
        </p:blipFill>
        <p:spPr bwMode="auto">
          <a:xfrm>
            <a:off x="1635903" y="2981023"/>
            <a:ext cx="1407697" cy="1876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1" r="37127"/>
          <a:stretch/>
        </p:blipFill>
        <p:spPr bwMode="auto">
          <a:xfrm>
            <a:off x="3734810" y="2981023"/>
            <a:ext cx="1386348" cy="1876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4"/>
          <a:stretch/>
        </p:blipFill>
        <p:spPr bwMode="auto">
          <a:xfrm>
            <a:off x="5868144" y="2981023"/>
            <a:ext cx="1411472" cy="1876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с вырезом 3"/>
          <p:cNvSpPr/>
          <p:nvPr/>
        </p:nvSpPr>
        <p:spPr>
          <a:xfrm>
            <a:off x="3043600" y="3279330"/>
            <a:ext cx="691210" cy="1308735"/>
          </a:xfrm>
          <a:prstGeom prst="notchedRightArrow">
            <a:avLst>
              <a:gd name="adj1" fmla="val 50000"/>
              <a:gd name="adj2" fmla="val 60771"/>
            </a:avLst>
          </a:prstGeom>
          <a:solidFill>
            <a:schemeClr val="tx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5121158" y="3279330"/>
            <a:ext cx="691210" cy="1308735"/>
          </a:xfrm>
          <a:prstGeom prst="notchedRightArrow">
            <a:avLst>
              <a:gd name="adj1" fmla="val 50000"/>
              <a:gd name="adj2" fmla="val 60771"/>
            </a:avLst>
          </a:prstGeom>
          <a:solidFill>
            <a:schemeClr val="tx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4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79512" y="161424"/>
            <a:ext cx="871296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Яка ширина проїжджої частини кам'яного мосту на фрагменті топографічної карти?</a:t>
            </a:r>
            <a:endParaRPr lang="uk-UA" altLang="uk-UA" sz="3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3257"/>
            <a:ext cx="1619250" cy="1124744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230077" y="2035005"/>
            <a:ext cx="153353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 метрів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56" y="5231924"/>
            <a:ext cx="184714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 метрів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92417" y="5157192"/>
            <a:ext cx="129638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 метрів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40608" y="1758007"/>
            <a:ext cx="145187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 метрів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04300" y="2745135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4501268" y="5253302"/>
            <a:ext cx="1372111" cy="1349029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339751" y="5231924"/>
            <a:ext cx="1410577" cy="1370407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440608" y="2762551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45" y="1758005"/>
            <a:ext cx="5345881" cy="3243086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0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0" y="7906"/>
            <a:ext cx="9144000" cy="12608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 цього уроку ви зможете: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268760"/>
            <a:ext cx="89289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800" b="1" i="1" dirty="0"/>
              <a:t>розпізнавати </a:t>
            </a:r>
            <a:r>
              <a:rPr lang="uk-UA" sz="2800" b="1" dirty="0"/>
              <a:t>види карт за просторовим охопленням, масштабом, змістом;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800" b="1" i="1" dirty="0"/>
              <a:t>визначати </a:t>
            </a:r>
            <a:r>
              <a:rPr lang="uk-UA" sz="2800" b="1" dirty="0"/>
              <a:t>за картами об’єкти, напрямки, відстані, географічні координати;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800" b="1" i="1" dirty="0"/>
              <a:t>застосовувати </a:t>
            </a:r>
            <a:r>
              <a:rPr lang="uk-UA" sz="2800" b="1" dirty="0"/>
              <a:t>сучасні навігаційні системи на практиці;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800" b="1" i="1" dirty="0"/>
              <a:t>користуватися </a:t>
            </a:r>
            <a:r>
              <a:rPr lang="uk-UA" sz="2800" b="1" dirty="0"/>
              <a:t>навчальними картами й атласами, картографічними інтернет-джерелами;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800" b="1" i="1" dirty="0"/>
              <a:t>використовувати </a:t>
            </a:r>
            <a:r>
              <a:rPr lang="uk-UA" sz="2800" b="1" i="1" dirty="0" err="1"/>
              <a:t>Google</a:t>
            </a:r>
            <a:r>
              <a:rPr lang="uk-UA" sz="2800" b="1" i="1" dirty="0"/>
              <a:t>-карти</a:t>
            </a:r>
            <a:r>
              <a:rPr lang="uk-UA" sz="2800" b="1" dirty="0"/>
              <a:t> для </a:t>
            </a:r>
            <a:r>
              <a:rPr lang="uk-UA" sz="2800" b="1" dirty="0" smtClean="0"/>
              <a:t>візуалізації </a:t>
            </a:r>
            <a:r>
              <a:rPr lang="uk-UA" sz="2800" b="1" dirty="0"/>
              <a:t>історичних подій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5" b="8990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8" r="15855"/>
          <a:stretch/>
        </p:blipFill>
        <p:spPr bwMode="auto">
          <a:xfrm>
            <a:off x="7554538" y="5322730"/>
            <a:ext cx="1481958" cy="137889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2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2442"/>
            <a:ext cx="6436248" cy="41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07504" y="0"/>
            <a:ext cx="89289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У якій точці на фрагменті карти краще всього організувати пункт спостереження за озером, враховуючи </a:t>
            </a:r>
            <a:r>
              <a:rPr lang="uk-UA" alt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тактині</a:t>
            </a:r>
            <a:r>
              <a:rPr lang="uk-UA" alt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 властивості місцевості?</a:t>
            </a:r>
            <a:endParaRPr lang="uk-UA" alt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631161"/>
            <a:ext cx="1619250" cy="1226840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17" name="Прямоугольник 16"/>
          <p:cNvSpPr/>
          <p:nvPr/>
        </p:nvSpPr>
        <p:spPr>
          <a:xfrm>
            <a:off x="316946" y="2084338"/>
            <a:ext cx="66445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6947" y="5442821"/>
            <a:ext cx="66444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90824" y="4446771"/>
            <a:ext cx="66444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96365" y="3007668"/>
            <a:ext cx="66444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51520" y="3334766"/>
            <a:ext cx="1026632" cy="99739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1691680" y="5621220"/>
            <a:ext cx="1008112" cy="991153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6156176" y="5550786"/>
            <a:ext cx="1009662" cy="98090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915595" y="1712147"/>
            <a:ext cx="1025991" cy="99677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4519" y="0"/>
            <a:ext cx="91294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Оберіть правильний спосіб визначення сторін горизонту за годинником та Сонцем</a:t>
            </a:r>
            <a:endParaRPr lang="uk-UA" altLang="uk-UA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661249"/>
            <a:ext cx="1619250" cy="1196752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178251" y="2132856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178251" y="4688623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175562" y="3766439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200916" y="1679767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8670"/>
            <a:ext cx="2393121" cy="249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18" y="1380207"/>
            <a:ext cx="2370643" cy="247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30" y="1380207"/>
            <a:ext cx="2351982" cy="245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30" y="4191572"/>
            <a:ext cx="2351982" cy="245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0" y="7906"/>
            <a:ext cx="9144000" cy="11888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Знайдіть помилковий спосіб визначення сторін горизонту за місцевими предметами</a:t>
            </a:r>
          </a:p>
        </p:txBody>
      </p:sp>
      <p:sp>
        <p:nvSpPr>
          <p:cNvPr id="4099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12673"/>
            <a:ext cx="1619250" cy="1145328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881843" y="1340768"/>
            <a:ext cx="691681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Піднятий кінець нижньої поперечини хреста православних церков звернений на північ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773" y="5712673"/>
            <a:ext cx="63888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Улітку ґрунт біля великих каменів, кущів, будівель сухіший з південного боку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9864" y="4264040"/>
            <a:ext cx="712879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Річні кільця на свіжих пеньках з північного боку розташовані ближче один до одного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83" y="2793153"/>
            <a:ext cx="676875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деревах хвойних порід смола зазвичай більше накопичується з північного боку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24615" y="1294188"/>
            <a:ext cx="1158288" cy="112530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7344514" y="2500763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6293696" y="5712673"/>
            <a:ext cx="1050818" cy="102089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35826" y="4094977"/>
            <a:ext cx="1203391" cy="116912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10754"/>
            <a:ext cx="91440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35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Яким терміном у військовій топографії позначається огляд позицій противника в районі майбутніх бойових дій особисто командиром та офіцерами штабів для отримання переваги й прийняття рішення ?</a:t>
            </a:r>
            <a:endParaRPr lang="uk-UA" altLang="uk-UA" sz="35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800437"/>
            <a:ext cx="1619250" cy="1057563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3368413"/>
            <a:ext cx="355368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Рекогносцировка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1958" y="4723359"/>
            <a:ext cx="263189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Балістика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5733" y="5988700"/>
            <a:ext cx="315812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Маневреність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2641" y="4360296"/>
            <a:ext cx="288016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Орієнтування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391312" y="5205944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3823856" y="3056859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5122213" y="4487249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164288" y="2946470"/>
            <a:ext cx="1296144" cy="12592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2840" y="15515"/>
            <a:ext cx="88970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До основних тактичних властивостей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місцевості НЕ належить…</a:t>
            </a:r>
            <a:endParaRPr lang="uk-UA" altLang="uk-UA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949281"/>
            <a:ext cx="1619250" cy="908720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294196" y="1861749"/>
            <a:ext cx="233447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Прохідність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511" y="5709567"/>
            <a:ext cx="353950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Умови орієнтування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32736" y="5235146"/>
            <a:ext cx="381155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Відносна висота місцевості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68313" y="3272206"/>
            <a:ext cx="226376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Спостереження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41432" y="2803543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7562615" y="3785059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947940" y="4438209"/>
            <a:ext cx="1057896" cy="102776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6842615" y="1577751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27864" y="1588607"/>
            <a:ext cx="21600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Маскування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31656" y="4398078"/>
            <a:ext cx="307997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Захисні властивості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3107213" y="2572710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4067864" y="5383923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807976" y="548680"/>
            <a:ext cx="7848600" cy="2016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Вітаємо переможців</a:t>
            </a:r>
          </a:p>
        </p:txBody>
      </p:sp>
      <p:sp>
        <p:nvSpPr>
          <p:cNvPr id="26627" name="Text Box 5" descr="Пергамент"/>
          <p:cNvSpPr txBox="1">
            <a:spLocks noChangeArrowheads="1"/>
          </p:cNvSpPr>
          <p:nvPr/>
        </p:nvSpPr>
        <p:spPr bwMode="auto">
          <a:xfrm flipV="1">
            <a:off x="814388" y="-35669538"/>
            <a:ext cx="184150" cy="356727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uk-UA">
                <a:hlinkClick r:id="rId4"/>
              </a:rPr>
              <a:t>www.google.ru</a:t>
            </a:r>
            <a:endParaRPr lang="ru-RU" altLang="uk-UA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uk-UA">
                <a:hlinkClick r:id="rId5"/>
              </a:rPr>
              <a:t>www.publiclibrary.ru</a:t>
            </a:r>
            <a:endParaRPr lang="ru-RU" altLang="uk-UA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uk-UA" u="sng">
                <a:hlinkClick r:id="rId6"/>
              </a:rPr>
              <a:t>www.blogs.mk.ru</a:t>
            </a:r>
            <a:endParaRPr lang="en-US" altLang="uk-UA" u="sng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uk-UA" u="sng">
                <a:hlinkClick r:id="rId7"/>
              </a:rPr>
              <a:t>www.diary.ru</a:t>
            </a:r>
            <a:endParaRPr lang="en-US" altLang="uk-UA" u="sng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uk-UA" u="sng">
                <a:hlinkClick r:id="rId8"/>
              </a:rPr>
              <a:t>www.</a:t>
            </a:r>
            <a:r>
              <a:rPr lang="ru-RU" altLang="uk-UA" u="sng">
                <a:hlinkClick r:id="rId8"/>
              </a:rPr>
              <a:t>0lik.ru</a:t>
            </a:r>
            <a:endParaRPr lang="ru-RU" altLang="uk-UA" u="sng"/>
          </a:p>
        </p:txBody>
      </p:sp>
      <p:pic>
        <p:nvPicPr>
          <p:cNvPr id="60423" name="MS9027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69481[2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" b="98374" l="977" r="9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38" y="2766395"/>
            <a:ext cx="7581900" cy="3470893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61" fill="hold"/>
                                        <p:tgtEl>
                                          <p:spTgt spid="60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3"/>
                </p:tgtEl>
              </p:cMediaNode>
            </p:audio>
          </p:childTnLst>
        </p:cTn>
      </p:par>
    </p:tnLst>
    <p:bldLst>
      <p:bldP spid="604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07504" y="7906"/>
            <a:ext cx="8784976" cy="12608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Практична робота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628800"/>
            <a:ext cx="892899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1800"/>
              </a:spcBef>
              <a:spcAft>
                <a:spcPts val="0"/>
              </a:spcAft>
            </a:pPr>
            <a:r>
              <a:rPr lang="uk-UA" sz="2200" b="1" i="1" dirty="0">
                <a:solidFill>
                  <a:prstClr val="white"/>
                </a:solidFill>
              </a:rPr>
              <a:t>1. У пошуковій системі </a:t>
            </a:r>
            <a:r>
              <a:rPr lang="en-US" sz="2200" b="1" i="1" dirty="0">
                <a:solidFill>
                  <a:prstClr val="white"/>
                </a:solidFill>
              </a:rPr>
              <a:t>Google </a:t>
            </a:r>
            <a:r>
              <a:rPr lang="uk-UA" sz="2200" b="1" i="1" dirty="0">
                <a:solidFill>
                  <a:prstClr val="white"/>
                </a:solidFill>
              </a:rPr>
              <a:t>відкрийте застосунок «Карти».</a:t>
            </a:r>
          </a:p>
          <a:p>
            <a:pPr marL="361950" indent="-361950">
              <a:spcBef>
                <a:spcPts val="1800"/>
              </a:spcBef>
              <a:spcAft>
                <a:spcPts val="0"/>
              </a:spcAft>
            </a:pPr>
            <a:r>
              <a:rPr lang="uk-UA" sz="2200" b="1" i="1" dirty="0">
                <a:solidFill>
                  <a:prstClr val="white"/>
                </a:solidFill>
              </a:rPr>
              <a:t>2. Ліворуч натискаєте «Збережені», «+ Новий список».</a:t>
            </a:r>
          </a:p>
          <a:p>
            <a:pPr marL="361950" indent="-361950">
              <a:spcBef>
                <a:spcPts val="1800"/>
              </a:spcBef>
              <a:spcAft>
                <a:spcPts val="0"/>
              </a:spcAft>
            </a:pPr>
            <a:r>
              <a:rPr lang="uk-UA" sz="2200" b="1" i="1" dirty="0">
                <a:solidFill>
                  <a:prstClr val="white"/>
                </a:solidFill>
              </a:rPr>
              <a:t>3. Даєте списку назву «Бойовий шлях УСС» або іншу.</a:t>
            </a:r>
          </a:p>
          <a:p>
            <a:pPr marL="361950" indent="-361950">
              <a:spcBef>
                <a:spcPts val="1800"/>
              </a:spcBef>
              <a:spcAft>
                <a:spcPts val="0"/>
              </a:spcAft>
            </a:pPr>
            <a:r>
              <a:rPr lang="uk-UA" sz="2200" b="1" i="1" dirty="0">
                <a:solidFill>
                  <a:prstClr val="white"/>
                </a:solidFill>
              </a:rPr>
              <a:t>4. Натискаєте «Додати місце» і вводите назву місцевості, де відбувалися бої </a:t>
            </a:r>
            <a:r>
              <a:rPr lang="uk-UA" sz="2200" b="1" i="1" dirty="0" smtClean="0">
                <a:solidFill>
                  <a:prstClr val="white"/>
                </a:solidFill>
              </a:rPr>
              <a:t>УСС.</a:t>
            </a:r>
            <a:endParaRPr lang="uk-UA" sz="2200" b="1" i="1" dirty="0">
              <a:solidFill>
                <a:prstClr val="white"/>
              </a:solidFill>
            </a:endParaRPr>
          </a:p>
          <a:p>
            <a:pPr marL="361950" indent="-361950">
              <a:spcBef>
                <a:spcPts val="1800"/>
              </a:spcBef>
              <a:spcAft>
                <a:spcPts val="0"/>
              </a:spcAft>
            </a:pPr>
            <a:r>
              <a:rPr lang="uk-UA" sz="2200" b="1" i="1" dirty="0">
                <a:solidFill>
                  <a:prstClr val="white"/>
                </a:solidFill>
              </a:rPr>
              <a:t>5. У клітинці «Розкажіть про це місце» надаєте опис події.</a:t>
            </a:r>
          </a:p>
          <a:p>
            <a:pPr marL="361950" indent="-361950">
              <a:spcBef>
                <a:spcPts val="1800"/>
              </a:spcBef>
              <a:spcAft>
                <a:spcPts val="0"/>
              </a:spcAft>
            </a:pPr>
            <a:r>
              <a:rPr lang="uk-UA" sz="2200" b="1" i="1" dirty="0">
                <a:solidFill>
                  <a:prstClr val="white"/>
                </a:solidFill>
              </a:rPr>
              <a:t>6. Знову натискаєте «Додати місце» і виконуєте ті ж дії.</a:t>
            </a:r>
          </a:p>
          <a:p>
            <a:pPr marL="361950" indent="-361950">
              <a:spcBef>
                <a:spcPts val="1800"/>
              </a:spcBef>
              <a:spcAft>
                <a:spcPts val="0"/>
              </a:spcAft>
            </a:pPr>
            <a:r>
              <a:rPr lang="uk-UA" sz="2200" b="1" i="1" dirty="0">
                <a:solidFill>
                  <a:prstClr val="white"/>
                </a:solidFill>
              </a:rPr>
              <a:t>7. Наприкінці роботи копіюєте покликання на карту і прикріпляєте до відповідного завдання в </a:t>
            </a:r>
            <a:r>
              <a:rPr lang="uk-UA" sz="2200" b="1" i="1" dirty="0" err="1">
                <a:solidFill>
                  <a:prstClr val="white"/>
                </a:solidFill>
              </a:rPr>
              <a:t>гугл</a:t>
            </a:r>
            <a:r>
              <a:rPr lang="uk-UA" sz="2200" b="1" i="1" dirty="0">
                <a:solidFill>
                  <a:prstClr val="white"/>
                </a:solidFill>
              </a:rPr>
              <a:t>-класі.</a:t>
            </a:r>
          </a:p>
        </p:txBody>
      </p:sp>
      <p:pic>
        <p:nvPicPr>
          <p:cNvPr id="3074" name="Picture 2" descr="Маршрут – Бесплатные иконки: зна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332" y="116632"/>
            <a:ext cx="147616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07504" y="7906"/>
            <a:ext cx="8784976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Критерії оцінювання </a:t>
            </a:r>
            <a:b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практичної роботи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6099" y="1772816"/>
            <a:ext cx="89289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b="1" i="1" dirty="0" smtClean="0">
                <a:solidFill>
                  <a:prstClr val="white"/>
                </a:solidFill>
              </a:rPr>
              <a:t>1. Правильно визначені місця боїв – 5 балів.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b="1" i="1" dirty="0" smtClean="0">
                <a:solidFill>
                  <a:prstClr val="white"/>
                </a:solidFill>
              </a:rPr>
              <a:t>2. Наявність описів подій – 5 балів.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b="1" i="1" dirty="0" smtClean="0">
                <a:solidFill>
                  <a:prstClr val="white"/>
                </a:solidFill>
              </a:rPr>
              <a:t>3. Грамотність – 2 бали.</a:t>
            </a:r>
            <a:endParaRPr lang="uk-UA" sz="2800" b="1" i="1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34" y="3465587"/>
            <a:ext cx="3965304" cy="24078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Обзор | Maps JavaScript API | Google for Develop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599"/>
          <a:stretch/>
        </p:blipFill>
        <p:spPr bwMode="auto">
          <a:xfrm>
            <a:off x="395536" y="4968380"/>
            <a:ext cx="3799837" cy="152857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4536"/>
            <a:ext cx="1358280" cy="135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327" y="188640"/>
            <a:ext cx="91294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lumMod val="75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РЕФЛЕКСІЯ</a:t>
            </a:r>
            <a:endParaRPr lang="uk-UA" altLang="uk-UA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prstClr val="black">
                    <a:lumMod val="75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756" y="1484784"/>
            <a:ext cx="871296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800" b="1" dirty="0"/>
              <a:t>Чи була інформація, отримана сьогодні, новою для вас? Яка?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800" b="1" dirty="0"/>
              <a:t>Чи була інформація, отримана сьогодні, складною для вас? Яка?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800" b="1" dirty="0"/>
              <a:t>Чи була інформація, отримана сьогодні, цікавою для вас? Яка?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800" b="1" dirty="0"/>
              <a:t>Чи були форми роботи на </a:t>
            </a:r>
            <a:r>
              <a:rPr lang="uk-UA" sz="2800" b="1" dirty="0" err="1"/>
              <a:t>уроці</a:t>
            </a:r>
            <a:r>
              <a:rPr lang="uk-UA" sz="2800" b="1" dirty="0"/>
              <a:t> цікавими? Чи варто їх використовувати на інших </a:t>
            </a:r>
            <a:r>
              <a:rPr lang="uk-UA" sz="2800" b="1" dirty="0" err="1"/>
              <a:t>уроках</a:t>
            </a:r>
            <a:r>
              <a:rPr lang="uk-UA" sz="2800" b="1" dirty="0"/>
              <a:t>?</a:t>
            </a:r>
          </a:p>
        </p:txBody>
      </p:sp>
      <p:sp>
        <p:nvSpPr>
          <p:cNvPr id="3" name="AutoShape 2" descr="Информационные окна | Maps JavaScript API | Google for Develo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Информационные окна | Maps JavaScript API | Google for Develop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5" name="Picture 7" descr="Download Google, Map, Marker. Royalty-Free Vector Graphic -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54" y="312738"/>
            <a:ext cx="700246" cy="1013823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1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2492896"/>
            <a:ext cx="9144000" cy="104479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tx1"/>
                  </a:glow>
                </a:effectLst>
              </a:rPr>
              <a:t>Інтерактивна вікторина</a:t>
            </a:r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81000">
                  <a:schemeClr val="tx1"/>
                </a:glow>
              </a:effectLst>
            </a:endParaRPr>
          </a:p>
        </p:txBody>
      </p:sp>
      <p:sp>
        <p:nvSpPr>
          <p:cNvPr id="2" name="AutoShape 8" descr="http://dnz46.edu.vn.ua/wp-content/uploads/2013/03/%D0%BF%D1%80%D0%B0%D0%B2%D0%B0-%D1%8F%D1%80%D0%BB%D0%B8%D0%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Picture 2" descr="Компас Silva 4-6400/360 прозорий - відгуки, львів, купити | Львів |  Highla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944" y1="22479" x2="71250" y2="9454"/>
                        <a14:foregroundMark x1="75000" y1="3782" x2="78056" y2="7353"/>
                        <a14:foregroundMark x1="83333" y1="14496" x2="98611" y2="40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2"/>
            <a:ext cx="2671337" cy="17660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4"/>
          <a:stretch/>
        </p:blipFill>
        <p:spPr bwMode="auto">
          <a:xfrm>
            <a:off x="717396" y="4365104"/>
            <a:ext cx="1939017" cy="20102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1" r="37127"/>
          <a:stretch/>
        </p:blipFill>
        <p:spPr bwMode="auto">
          <a:xfrm>
            <a:off x="3503795" y="4365104"/>
            <a:ext cx="1909611" cy="20102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4"/>
          <a:stretch/>
        </p:blipFill>
        <p:spPr bwMode="auto">
          <a:xfrm>
            <a:off x="6241908" y="4365104"/>
            <a:ext cx="1944216" cy="20102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с вырезом 9"/>
          <p:cNvSpPr/>
          <p:nvPr/>
        </p:nvSpPr>
        <p:spPr>
          <a:xfrm>
            <a:off x="2705000" y="4864946"/>
            <a:ext cx="799551" cy="1010566"/>
          </a:xfrm>
          <a:prstGeom prst="notchedRightArrow">
            <a:avLst>
              <a:gd name="adj1" fmla="val 50000"/>
              <a:gd name="adj2" fmla="val 60771"/>
            </a:avLst>
          </a:prstGeom>
          <a:solidFill>
            <a:schemeClr val="tx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427771" y="4864946"/>
            <a:ext cx="799551" cy="1010566"/>
          </a:xfrm>
          <a:prstGeom prst="notchedRightArrow">
            <a:avLst>
              <a:gd name="adj1" fmla="val 50000"/>
              <a:gd name="adj2" fmla="val 60771"/>
            </a:avLst>
          </a:prstGeom>
          <a:solidFill>
            <a:schemeClr val="tx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71" y="290751"/>
            <a:ext cx="3286690" cy="1993875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07504" y="260648"/>
            <a:ext cx="8793360" cy="158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>
            <a:off x="107504" y="1844648"/>
            <a:ext cx="8793360" cy="15841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3465004"/>
            <a:ext cx="8793360" cy="1584000"/>
          </a:xfrm>
          <a:prstGeom prst="rect">
            <a:avLst/>
          </a:prstGeom>
          <a:solidFill>
            <a:srgbClr val="438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107504" y="5081313"/>
            <a:ext cx="8793360" cy="158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260648"/>
            <a:ext cx="879336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504" y="1844648"/>
            <a:ext cx="879336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7504" y="3426599"/>
            <a:ext cx="879336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7504" y="6665313"/>
            <a:ext cx="8793360" cy="40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7504" y="5049004"/>
            <a:ext cx="879336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7504" y="256601"/>
            <a:ext cx="0" cy="6444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28184" y="260648"/>
            <a:ext cx="0" cy="64087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96336" y="260648"/>
            <a:ext cx="0" cy="64087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900864" y="260648"/>
            <a:ext cx="0" cy="64087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23728" y="260648"/>
            <a:ext cx="0" cy="64087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60032" y="293498"/>
            <a:ext cx="0" cy="64087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491880" y="256601"/>
            <a:ext cx="0" cy="64087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Прямоугольник 31">
            <a:hlinkClick r:id="rId2" action="ppaction://hlinksldjump"/>
          </p:cNvPr>
          <p:cNvSpPr/>
          <p:nvPr/>
        </p:nvSpPr>
        <p:spPr>
          <a:xfrm>
            <a:off x="2483768" y="452483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>
            <a:hlinkClick r:id="rId3" action="ppaction://hlinksldjump"/>
          </p:cNvPr>
          <p:cNvSpPr/>
          <p:nvPr/>
        </p:nvSpPr>
        <p:spPr>
          <a:xfrm>
            <a:off x="3878564" y="470225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>
            <a:hlinkClick r:id="rId4" action="ppaction://hlinksldjump"/>
          </p:cNvPr>
          <p:cNvSpPr/>
          <p:nvPr/>
        </p:nvSpPr>
        <p:spPr>
          <a:xfrm>
            <a:off x="5220072" y="487967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>
            <a:hlinkClick r:id="rId5" action="ppaction://hlinksldjump"/>
          </p:cNvPr>
          <p:cNvSpPr/>
          <p:nvPr/>
        </p:nvSpPr>
        <p:spPr>
          <a:xfrm>
            <a:off x="6588224" y="487967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Прямоугольник 35">
            <a:hlinkClick r:id="rId6" action="ppaction://hlinksldjump"/>
          </p:cNvPr>
          <p:cNvSpPr/>
          <p:nvPr/>
        </p:nvSpPr>
        <p:spPr>
          <a:xfrm>
            <a:off x="7884368" y="47022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Прямоугольник 36">
            <a:hlinkClick r:id="rId7" action="ppaction://hlinksldjump"/>
          </p:cNvPr>
          <p:cNvSpPr/>
          <p:nvPr/>
        </p:nvSpPr>
        <p:spPr>
          <a:xfrm>
            <a:off x="2439754" y="2036571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>
            <a:hlinkClick r:id="rId8" action="ppaction://hlinksldjump"/>
          </p:cNvPr>
          <p:cNvSpPr/>
          <p:nvPr/>
        </p:nvSpPr>
        <p:spPr>
          <a:xfrm>
            <a:off x="2439754" y="3573016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угольник 38">
            <a:hlinkClick r:id="rId9" action="ppaction://hlinksldjump"/>
          </p:cNvPr>
          <p:cNvSpPr/>
          <p:nvPr/>
        </p:nvSpPr>
        <p:spPr>
          <a:xfrm>
            <a:off x="2439754" y="5273148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Прямоугольник 39">
            <a:hlinkClick r:id="rId10" action="ppaction://hlinksldjump"/>
          </p:cNvPr>
          <p:cNvSpPr/>
          <p:nvPr/>
        </p:nvSpPr>
        <p:spPr>
          <a:xfrm>
            <a:off x="3834550" y="2036571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3819931" y="3656839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3834550" y="5273147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Прямоугольник 42">
            <a:hlinkClick r:id="rId13" action="ppaction://hlinksldjump"/>
          </p:cNvPr>
          <p:cNvSpPr/>
          <p:nvPr/>
        </p:nvSpPr>
        <p:spPr>
          <a:xfrm>
            <a:off x="5176058" y="2041671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Прямоугольник 43">
            <a:hlinkClick r:id="rId14" action="ppaction://hlinksldjump"/>
          </p:cNvPr>
          <p:cNvSpPr/>
          <p:nvPr/>
        </p:nvSpPr>
        <p:spPr>
          <a:xfrm>
            <a:off x="5191679" y="3656838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Прямоугольник 44">
            <a:hlinkClick r:id="rId15" action="ppaction://hlinksldjump"/>
          </p:cNvPr>
          <p:cNvSpPr/>
          <p:nvPr/>
        </p:nvSpPr>
        <p:spPr>
          <a:xfrm>
            <a:off x="5176058" y="5273146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Прямоугольник 45">
            <a:hlinkClick r:id="rId16" action="ppaction://hlinksldjump"/>
          </p:cNvPr>
          <p:cNvSpPr/>
          <p:nvPr/>
        </p:nvSpPr>
        <p:spPr>
          <a:xfrm>
            <a:off x="6588224" y="2046771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>
            <a:hlinkClick r:id="rId17" action="ppaction://hlinksldjump"/>
          </p:cNvPr>
          <p:cNvSpPr/>
          <p:nvPr/>
        </p:nvSpPr>
        <p:spPr>
          <a:xfrm>
            <a:off x="6588224" y="3573015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Прямоугольник 47">
            <a:hlinkClick r:id="rId18" action="ppaction://hlinksldjump"/>
          </p:cNvPr>
          <p:cNvSpPr/>
          <p:nvPr/>
        </p:nvSpPr>
        <p:spPr>
          <a:xfrm>
            <a:off x="6547647" y="5273148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Прямоугольник 48">
            <a:hlinkClick r:id="rId19" action="ppaction://hlinksldjump"/>
          </p:cNvPr>
          <p:cNvSpPr/>
          <p:nvPr/>
        </p:nvSpPr>
        <p:spPr>
          <a:xfrm>
            <a:off x="7908075" y="2046771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Прямоугольник 49">
            <a:hlinkClick r:id="rId20" action="ppaction://hlinksldjump"/>
          </p:cNvPr>
          <p:cNvSpPr/>
          <p:nvPr/>
        </p:nvSpPr>
        <p:spPr>
          <a:xfrm>
            <a:off x="7884368" y="3573016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Прямоугольник 50">
            <a:hlinkClick r:id="rId21" action="ppaction://hlinksldjump"/>
          </p:cNvPr>
          <p:cNvSpPr/>
          <p:nvPr/>
        </p:nvSpPr>
        <p:spPr>
          <a:xfrm>
            <a:off x="7884368" y="5273148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504" y="590982"/>
            <a:ext cx="20162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Військова топографія</a:t>
            </a:r>
            <a:endParaRPr lang="uk-UA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234" y="3656839"/>
            <a:ext cx="2007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Визначення напрямків та відстаней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8767" y="2159681"/>
            <a:ext cx="1854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Легенда карти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504" y="5396255"/>
            <a:ext cx="2005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Математична основа карт</a:t>
            </a:r>
            <a:endParaRPr lang="uk-UA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4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a.izzi.digital/DOS/313771/datastore/21/publication/313771/pictures/2023/01/09/78ab7a0685f2e887665f55edcf69a21a_shutterstock_1667139892.jpg?v=1693295242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6022" r="5909" b="9186"/>
          <a:stretch/>
        </p:blipFill>
        <p:spPr bwMode="auto">
          <a:xfrm>
            <a:off x="142945" y="945697"/>
            <a:ext cx="8631912" cy="58150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1520" y="11643"/>
            <a:ext cx="864096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Географічна карта масштабу 1:2000000 відносяться до...</a:t>
            </a:r>
            <a:endParaRPr lang="uk-UA" altLang="uk-UA" sz="4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889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598000"/>
            <a:ext cx="1620000" cy="1260000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558233" y="2439559"/>
            <a:ext cx="354099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дрібномасштабних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233" y="4686238"/>
            <a:ext cx="381642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великомасштабних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4659799"/>
            <a:ext cx="388843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планів місцевостей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2420888"/>
            <a:ext cx="375339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середньомасштабних</a:t>
            </a:r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1907704" y="5307546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1907704" y="3153724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5725838" y="5308560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5725838" y="3153724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77802"/>
            <a:ext cx="5492203" cy="35238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07504" y="116632"/>
            <a:ext cx="8856663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Якими лініями зображено меридіани в прямих азимутальних проекціях ?</a:t>
            </a:r>
            <a:endParaRPr lang="uk-UA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lumMod val="60000"/>
                    <a:lumOff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99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598000"/>
            <a:ext cx="1619250" cy="1260000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221809" y="1511910"/>
            <a:ext cx="179247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кривими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1257" y="4724352"/>
            <a:ext cx="153644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колами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301" y="5716235"/>
            <a:ext cx="206062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півколами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6995" y="1393027"/>
            <a:ext cx="187423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прямими</a:t>
            </a:r>
          </a:p>
        </p:txBody>
      </p:sp>
      <p:pic>
        <p:nvPicPr>
          <p:cNvPr id="102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398048" y="3040209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7452320" y="3106139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2699792" y="5309127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4952444" y="5416699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07504" y="34073"/>
            <a:ext cx="89289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У якій картографічній проекції створена карта світу на емблемі ООН?</a:t>
            </a:r>
            <a:endParaRPr lang="uk-UA" altLang="uk-UA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092825"/>
            <a:ext cx="1619250" cy="765175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61834"/>
            <a:ext cx="21600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Циліндричній</a:t>
            </a:r>
          </a:p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прямій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836654"/>
            <a:ext cx="321491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Конічній поперечній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4836654"/>
            <a:ext cx="305820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Азимутальній прямій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92829" y="1700808"/>
            <a:ext cx="217548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Азимутальній косій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395536" y="2852936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4355976" y="5125177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1475656" y="5393329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060572" y="2592831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88" y="1577376"/>
            <a:ext cx="4017823" cy="3413581"/>
          </a:xfrm>
          <a:prstGeom prst="rect">
            <a:avLst/>
          </a:prstGeom>
          <a:noFill/>
          <a:effectLst>
            <a:glow rad="508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67" y="2073878"/>
            <a:ext cx="4552154" cy="29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13662" y="14823"/>
            <a:ext cx="88508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bg1">
                      <a:lumMod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cs typeface="+mn-cs"/>
              </a:rPr>
              <a:t>Картографічні  проекції,  які зберігають без спотворень площі, проте в них значно порушені кути та форми об’єктів називаються…</a:t>
            </a:r>
            <a:endParaRPr lang="uk-UA" alt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chemeClr val="bg1">
                    <a:lumMod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sp>
        <p:nvSpPr>
          <p:cNvPr id="512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092825"/>
            <a:ext cx="1619250" cy="765175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113662" y="1916832"/>
            <a:ext cx="25140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рівновеликі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4827499"/>
            <a:ext cx="20870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рівнокутні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4860032" y="5301208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113662" y="2852936"/>
            <a:ext cx="1440000" cy="1415776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3275856" y="5301208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5141455"/>
            <a:ext cx="292444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рівнопроміжні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99386" y="1800374"/>
            <a:ext cx="21046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довільні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127693" y="2956741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07504" y="7906"/>
            <a:ext cx="8928992" cy="8288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bg1">
                      <a:lumMod val="60000"/>
                      <a:lumOff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Оберіть лише правильне твердження</a:t>
            </a:r>
          </a:p>
        </p:txBody>
      </p:sp>
      <p:sp>
        <p:nvSpPr>
          <p:cNvPr id="4099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805265"/>
            <a:ext cx="1619250" cy="1052736"/>
          </a:xfrm>
          <a:prstGeom prst="actionButtonHom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uk-UA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420888"/>
            <a:ext cx="639574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характером спотворень розрізняють циліндричні, конічні та азимутальні картографічні проекції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902" y="3717032"/>
            <a:ext cx="699921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світу здебільшого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укладають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циліндричній поперечній,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поліконічній або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псевдоконічній проекціях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992592"/>
            <a:ext cx="6264695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рівнокутній циліндричній проекції паралелі зображені концентричними колами, а меридіани — радіусами, проведеними із загального центра цих кіл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054" y="1052736"/>
            <a:ext cx="757136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Територію України на вітчизняних навчальних і довідкових картах</a:t>
            </a:r>
          </a:p>
          <a:p>
            <a:pPr algn="ctr">
              <a:defRPr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зображують у нормальній конічній рівнопроміжній проекції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310566" y="2293878"/>
            <a:ext cx="1224136" cy="1189275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 b="3432"/>
          <a:stretch/>
        </p:blipFill>
        <p:spPr bwMode="auto">
          <a:xfrm>
            <a:off x="7668344" y="1340768"/>
            <a:ext cx="1251854" cy="1230795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7186421" y="3501008"/>
            <a:ext cx="1440000" cy="13989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648" r="4970" b="6893"/>
          <a:stretch/>
        </p:blipFill>
        <p:spPr bwMode="auto">
          <a:xfrm>
            <a:off x="58895" y="4504730"/>
            <a:ext cx="1344753" cy="1306457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</TotalTime>
  <Words>834</Words>
  <Application>Microsoft Office PowerPoint</Application>
  <PresentationFormat>Экран (4:3)</PresentationFormat>
  <Paragraphs>160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 Office</vt:lpstr>
      <vt:lpstr>1_Тема Office</vt:lpstr>
      <vt:lpstr>2_Тема Office</vt:lpstr>
      <vt:lpstr>3_Тема Office</vt:lpstr>
      <vt:lpstr>Електронні карти та глобуси. Картографічні інтернет-джерела. Історія розвитку українського війська</vt:lpstr>
      <vt:lpstr>Після цього уроку ви зможете:</vt:lpstr>
      <vt:lpstr>Інтерактивна вікторина</vt:lpstr>
      <vt:lpstr>Презентация PowerPoint</vt:lpstr>
      <vt:lpstr>Презентация PowerPoint</vt:lpstr>
      <vt:lpstr>Якими лініями зображено меридіани в прямих азимутальних проекціях ?</vt:lpstr>
      <vt:lpstr>Презентация PowerPoint</vt:lpstr>
      <vt:lpstr>Презентация PowerPoint</vt:lpstr>
      <vt:lpstr>Оберіть лише правильне твердження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Визначте спосіб картографічного зображення на  карті Європи</vt:lpstr>
      <vt:lpstr>Що зображується на топографічних картах умовним знаком №4</vt:lpstr>
      <vt:lpstr>Презентация PowerPoint</vt:lpstr>
      <vt:lpstr>Процес відбору і узагальнення якісних і кількісних  характеристик географічної карти в картографії називається…</vt:lpstr>
      <vt:lpstr>Презентация PowerPoint</vt:lpstr>
      <vt:lpstr>Презентация PowerPoint</vt:lpstr>
      <vt:lpstr>Презентация PowerPoint</vt:lpstr>
      <vt:lpstr>Знайдіть помилковий спосіб визначення сторін горизонту за місцевими предметами</vt:lpstr>
      <vt:lpstr>Презентация PowerPoint</vt:lpstr>
      <vt:lpstr>Презентация PowerPoint</vt:lpstr>
      <vt:lpstr>Презентация PowerPoint</vt:lpstr>
      <vt:lpstr>Практична робота</vt:lpstr>
      <vt:lpstr>Критерії оцінювання  практичної роботи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Customer</dc:creator>
  <cp:lastModifiedBy>Пользователь</cp:lastModifiedBy>
  <cp:revision>130</cp:revision>
  <dcterms:created xsi:type="dcterms:W3CDTF">2010-02-04T12:28:01Z</dcterms:created>
  <dcterms:modified xsi:type="dcterms:W3CDTF">2023-10-27T03:42:36Z</dcterms:modified>
</cp:coreProperties>
</file>