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sldIdLst>
    <p:sldId id="406" r:id="rId2"/>
    <p:sldId id="407" r:id="rId3"/>
    <p:sldId id="400" r:id="rId4"/>
    <p:sldId id="401" r:id="rId5"/>
    <p:sldId id="402" r:id="rId6"/>
    <p:sldId id="452" r:id="rId7"/>
    <p:sldId id="385" r:id="rId8"/>
    <p:sldId id="408" r:id="rId9"/>
    <p:sldId id="444" r:id="rId10"/>
    <p:sldId id="436" r:id="rId11"/>
    <p:sldId id="442" r:id="rId12"/>
    <p:sldId id="443" r:id="rId13"/>
    <p:sldId id="445" r:id="rId14"/>
    <p:sldId id="446" r:id="rId15"/>
    <p:sldId id="447" r:id="rId16"/>
    <p:sldId id="448" r:id="rId17"/>
    <p:sldId id="449" r:id="rId18"/>
    <p:sldId id="439" r:id="rId19"/>
    <p:sldId id="441" r:id="rId20"/>
    <p:sldId id="451" r:id="rId21"/>
    <p:sldId id="450" r:id="rId22"/>
    <p:sldId id="435" r:id="rId23"/>
    <p:sldId id="440" r:id="rId24"/>
    <p:sldId id="404" r:id="rId25"/>
    <p:sldId id="453" r:id="rId26"/>
    <p:sldId id="419" r:id="rId27"/>
    <p:sldId id="392" r:id="rId2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13B1CE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953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3500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0150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0792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4499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2583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3554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7073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 userDrawn="1"/>
        </p:nvSpPr>
        <p:spPr bwMode="gray">
          <a:xfrm>
            <a:off x="0" y="798521"/>
            <a:ext cx="12192000" cy="312737"/>
          </a:xfrm>
          <a:prstGeom prst="rect">
            <a:avLst/>
          </a:prstGeom>
          <a:solidFill>
            <a:srgbClr val="19426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white">
          <a:xfrm>
            <a:off x="0" y="11"/>
            <a:ext cx="12192000" cy="83661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10287570" y="188919"/>
            <a:ext cx="1665288" cy="1512887"/>
            <a:chOff x="4604" y="119"/>
            <a:chExt cx="1049" cy="953"/>
          </a:xfrm>
        </p:grpSpPr>
        <p:sp>
          <p:nvSpPr>
            <p:cNvPr id="10" name="Oval 18"/>
            <p:cNvSpPr>
              <a:spLocks noChangeArrowheads="1"/>
            </p:cNvSpPr>
            <p:nvPr userDrawn="1"/>
          </p:nvSpPr>
          <p:spPr bwMode="gray">
            <a:xfrm>
              <a:off x="4921" y="845"/>
              <a:ext cx="732" cy="227"/>
            </a:xfrm>
            <a:prstGeom prst="ellipse">
              <a:avLst/>
            </a:prstGeom>
            <a:gradFill rotWithShape="1">
              <a:gsLst>
                <a:gs pos="0">
                  <a:srgbClr val="19426B"/>
                </a:gs>
                <a:gs pos="100000">
                  <a:srgbClr val="19426B">
                    <a:gamma/>
                    <a:tint val="0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Oval 19"/>
            <p:cNvSpPr>
              <a:spLocks noChangeArrowheads="1"/>
            </p:cNvSpPr>
            <p:nvPr userDrawn="1"/>
          </p:nvSpPr>
          <p:spPr bwMode="gray">
            <a:xfrm>
              <a:off x="4604" y="119"/>
              <a:ext cx="932" cy="9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dist="63500" dir="2212194" algn="ctr" rotWithShape="0">
                <a:srgbClr val="19426B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Freeform 20" descr="4"/>
            <p:cNvSpPr>
              <a:spLocks/>
            </p:cNvSpPr>
            <p:nvPr userDrawn="1"/>
          </p:nvSpPr>
          <p:spPr bwMode="gray">
            <a:xfrm>
              <a:off x="5077" y="281"/>
              <a:ext cx="426" cy="588"/>
            </a:xfrm>
            <a:custGeom>
              <a:avLst/>
              <a:gdLst>
                <a:gd name="T0" fmla="*/ 951 w 1348"/>
                <a:gd name="T1" fmla="*/ 1963 h 1963"/>
                <a:gd name="T2" fmla="*/ 1338 w 1348"/>
                <a:gd name="T3" fmla="*/ 977 h 1963"/>
                <a:gd name="T4" fmla="*/ 905 w 1348"/>
                <a:gd name="T5" fmla="*/ 0 h 1963"/>
                <a:gd name="T6" fmla="*/ 0 w 1348"/>
                <a:gd name="T7" fmla="*/ 987 h 1963"/>
                <a:gd name="T8" fmla="*/ 951 w 1348"/>
                <a:gd name="T9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" h="1963">
                  <a:moveTo>
                    <a:pt x="951" y="1963"/>
                  </a:moveTo>
                  <a:cubicBezTo>
                    <a:pt x="1244" y="1689"/>
                    <a:pt x="1348" y="1323"/>
                    <a:pt x="1338" y="977"/>
                  </a:cubicBezTo>
                  <a:cubicBezTo>
                    <a:pt x="1329" y="629"/>
                    <a:pt x="1132" y="226"/>
                    <a:pt x="905" y="0"/>
                  </a:cubicBezTo>
                  <a:lnTo>
                    <a:pt x="0" y="987"/>
                  </a:lnTo>
                  <a:lnTo>
                    <a:pt x="951" y="1963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Freeform 21" descr="1"/>
            <p:cNvSpPr>
              <a:spLocks/>
            </p:cNvSpPr>
            <p:nvPr userDrawn="1"/>
          </p:nvSpPr>
          <p:spPr bwMode="gray">
            <a:xfrm>
              <a:off x="4779" y="144"/>
              <a:ext cx="572" cy="416"/>
            </a:xfrm>
            <a:custGeom>
              <a:avLst/>
              <a:gdLst>
                <a:gd name="T0" fmla="*/ 905 w 1810"/>
                <a:gd name="T1" fmla="*/ 1388 h 1388"/>
                <a:gd name="T2" fmla="*/ 1810 w 1810"/>
                <a:gd name="T3" fmla="*/ 408 h 1388"/>
                <a:gd name="T4" fmla="*/ 874 w 1810"/>
                <a:gd name="T5" fmla="*/ 40 h 1388"/>
                <a:gd name="T6" fmla="*/ 0 w 1810"/>
                <a:gd name="T7" fmla="*/ 409 h 1388"/>
                <a:gd name="T8" fmla="*/ 905 w 1810"/>
                <a:gd name="T9" fmla="*/ 1388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0" h="1388">
                  <a:moveTo>
                    <a:pt x="905" y="1388"/>
                  </a:moveTo>
                  <a:lnTo>
                    <a:pt x="1810" y="408"/>
                  </a:lnTo>
                  <a:cubicBezTo>
                    <a:pt x="1612" y="189"/>
                    <a:pt x="1272" y="0"/>
                    <a:pt x="874" y="40"/>
                  </a:cubicBezTo>
                  <a:cubicBezTo>
                    <a:pt x="541" y="52"/>
                    <a:pt x="252" y="162"/>
                    <a:pt x="0" y="409"/>
                  </a:cubicBezTo>
                  <a:lnTo>
                    <a:pt x="905" y="1388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Freeform 22" descr="2"/>
            <p:cNvSpPr>
              <a:spLocks/>
            </p:cNvSpPr>
            <p:nvPr userDrawn="1"/>
          </p:nvSpPr>
          <p:spPr bwMode="gray">
            <a:xfrm>
              <a:off x="4629" y="286"/>
              <a:ext cx="419" cy="572"/>
            </a:xfrm>
            <a:custGeom>
              <a:avLst/>
              <a:gdLst>
                <a:gd name="T0" fmla="*/ 1325 w 1325"/>
                <a:gd name="T1" fmla="*/ 960 h 1910"/>
                <a:gd name="T2" fmla="*/ 414 w 1325"/>
                <a:gd name="T3" fmla="*/ 0 h 1910"/>
                <a:gd name="T4" fmla="*/ 27 w 1325"/>
                <a:gd name="T5" fmla="*/ 1014 h 1910"/>
                <a:gd name="T6" fmla="*/ 402 w 1325"/>
                <a:gd name="T7" fmla="*/ 1910 h 1910"/>
                <a:gd name="T8" fmla="*/ 1325 w 1325"/>
                <a:gd name="T9" fmla="*/ 96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1910">
                  <a:moveTo>
                    <a:pt x="1325" y="960"/>
                  </a:moveTo>
                  <a:lnTo>
                    <a:pt x="414" y="0"/>
                  </a:lnTo>
                  <a:cubicBezTo>
                    <a:pt x="238" y="162"/>
                    <a:pt x="0" y="570"/>
                    <a:pt x="27" y="1014"/>
                  </a:cubicBezTo>
                  <a:cubicBezTo>
                    <a:pt x="53" y="1458"/>
                    <a:pt x="233" y="1748"/>
                    <a:pt x="402" y="1910"/>
                  </a:cubicBezTo>
                  <a:lnTo>
                    <a:pt x="1325" y="96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Freeform 23" descr="55282"/>
            <p:cNvSpPr>
              <a:spLocks/>
            </p:cNvSpPr>
            <p:nvPr userDrawn="1"/>
          </p:nvSpPr>
          <p:spPr bwMode="gray">
            <a:xfrm>
              <a:off x="4770" y="585"/>
              <a:ext cx="590" cy="418"/>
            </a:xfrm>
            <a:custGeom>
              <a:avLst/>
              <a:gdLst>
                <a:gd name="T0" fmla="*/ 927 w 1866"/>
                <a:gd name="T1" fmla="*/ 0 h 1398"/>
                <a:gd name="T2" fmla="*/ 0 w 1866"/>
                <a:gd name="T3" fmla="*/ 975 h 1398"/>
                <a:gd name="T4" fmla="*/ 996 w 1866"/>
                <a:gd name="T5" fmla="*/ 1387 h 1398"/>
                <a:gd name="T6" fmla="*/ 1866 w 1866"/>
                <a:gd name="T7" fmla="*/ 996 h 1398"/>
                <a:gd name="T8" fmla="*/ 927 w 1866"/>
                <a:gd name="T9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1398">
                  <a:moveTo>
                    <a:pt x="927" y="0"/>
                  </a:moveTo>
                  <a:lnTo>
                    <a:pt x="0" y="975"/>
                  </a:lnTo>
                  <a:cubicBezTo>
                    <a:pt x="203" y="1204"/>
                    <a:pt x="607" y="1398"/>
                    <a:pt x="996" y="1387"/>
                  </a:cubicBezTo>
                  <a:cubicBezTo>
                    <a:pt x="1385" y="1375"/>
                    <a:pt x="1707" y="1159"/>
                    <a:pt x="1866" y="996"/>
                  </a:cubicBezTo>
                  <a:lnTo>
                    <a:pt x="927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24"/>
            <p:cNvSpPr>
              <a:spLocks noChangeArrowheads="1"/>
            </p:cNvSpPr>
            <p:nvPr userDrawn="1"/>
          </p:nvSpPr>
          <p:spPr bwMode="gray">
            <a:xfrm>
              <a:off x="4914" y="438"/>
              <a:ext cx="329" cy="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10777240" y="566632"/>
            <a:ext cx="756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4400" b="1" i="0" dirty="0">
                <a:solidFill>
                  <a:srgbClr val="19426B"/>
                </a:solidFill>
                <a:latin typeface="Comic Sans MS" panose="030F0702030302020204" pitchFamily="66" charset="0"/>
              </a:rPr>
              <a:t>6</a:t>
            </a:r>
          </a:p>
        </p:txBody>
      </p:sp>
      <p:grpSp>
        <p:nvGrpSpPr>
          <p:cNvPr id="19" name="Групувати 18"/>
          <p:cNvGrpSpPr/>
          <p:nvPr userDrawn="1"/>
        </p:nvGrpSpPr>
        <p:grpSpPr>
          <a:xfrm>
            <a:off x="-15225" y="6529734"/>
            <a:ext cx="4680520" cy="328282"/>
            <a:chOff x="467544" y="6485698"/>
            <a:chExt cx="4680520" cy="328281"/>
          </a:xfrm>
        </p:grpSpPr>
        <p:pic>
          <p:nvPicPr>
            <p:cNvPr id="20" name="Picture 3" descr="E:\Робота\Вчитель Інформатики\~~~Сайт~~~\teach-inf.at.ua\FTP\krfb_6465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296" y="6485698"/>
              <a:ext cx="321568" cy="3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67544" y="6506203"/>
              <a:ext cx="468052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srgbClr val="19426B"/>
                  </a:solidFill>
                  <a:latin typeface="Verdana"/>
                </a:rPr>
                <a:t> </a:t>
              </a:r>
              <a:r>
                <a:rPr lang="uk-UA" sz="1400" i="1" dirty="0">
                  <a:solidFill>
                    <a:srgbClr val="19426B"/>
                  </a:solidFill>
                  <a:latin typeface="Verdana"/>
                </a:rPr>
                <a:t>    </a:t>
              </a:r>
              <a:endParaRPr lang="ru-RU" sz="1400" b="1" i="1" dirty="0">
                <a:solidFill>
                  <a:srgbClr val="19426B"/>
                </a:solidFill>
                <a:latin typeface="Verdana"/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>
              <a:defRPr kumimoji="0" lang="uk-UA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lvl="0" fontAlgn="base">
              <a:lnSpc>
                <a:spcPct val="100000"/>
              </a:lnSpc>
              <a:spcAft>
                <a:spcPct val="0"/>
              </a:spcAft>
            </a:pPr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509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747751" cy="4413403"/>
          </a:xfrm>
          <a:prstGeom prst="rect">
            <a:avLst/>
          </a:prstGeom>
        </p:spPr>
      </p:pic>
      <p:sp>
        <p:nvSpPr>
          <p:cNvPr id="9" name="Rectangle 24"/>
          <p:cNvSpPr>
            <a:spLocks noChangeArrowheads="1"/>
          </p:cNvSpPr>
          <p:nvPr userDrawn="1"/>
        </p:nvSpPr>
        <p:spPr bwMode="auto">
          <a:xfrm>
            <a:off x="0" y="3527436"/>
            <a:ext cx="12192000" cy="335756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84" y="6021300"/>
            <a:ext cx="5699686" cy="991249"/>
          </a:xfrm>
          <a:prstGeom prst="rect">
            <a:avLst/>
          </a:prstGeom>
        </p:spPr>
      </p:pic>
      <p:sp>
        <p:nvSpPr>
          <p:cNvPr id="11" name="Rectangle 17"/>
          <p:cNvSpPr>
            <a:spLocks noChangeArrowheads="1"/>
          </p:cNvSpPr>
          <p:nvPr userDrawn="1"/>
        </p:nvSpPr>
        <p:spPr bwMode="gray">
          <a:xfrm>
            <a:off x="0" y="3141663"/>
            <a:ext cx="12192000" cy="431800"/>
          </a:xfrm>
          <a:prstGeom prst="rect">
            <a:avLst/>
          </a:prstGeom>
          <a:solidFill>
            <a:srgbClr val="19426B"/>
          </a:solidFill>
          <a:ln w="9525">
            <a:solidFill>
              <a:srgbClr val="19426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Oval 25"/>
          <p:cNvSpPr>
            <a:spLocks noChangeArrowheads="1"/>
          </p:cNvSpPr>
          <p:nvPr userDrawn="1"/>
        </p:nvSpPr>
        <p:spPr bwMode="ltGray">
          <a:xfrm>
            <a:off x="1258888" y="4508512"/>
            <a:ext cx="4248150" cy="1800225"/>
          </a:xfrm>
          <a:prstGeom prst="ellipse">
            <a:avLst/>
          </a:prstGeom>
          <a:gradFill rotWithShape="1">
            <a:gsLst>
              <a:gs pos="0">
                <a:srgbClr val="398AC7"/>
              </a:gs>
              <a:gs pos="100000">
                <a:srgbClr val="398AC7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 userDrawn="1"/>
        </p:nvSpPr>
        <p:spPr bwMode="auto">
          <a:xfrm>
            <a:off x="457200" y="6486536"/>
            <a:ext cx="2133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 userDrawn="1"/>
        </p:nvSpPr>
        <p:spPr>
          <a:xfrm>
            <a:off x="3124200" y="6486536"/>
            <a:ext cx="2895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8"/>
          <p:cNvSpPr>
            <a:spLocks noChangeArrowheads="1"/>
          </p:cNvSpPr>
          <p:nvPr userDrawn="1"/>
        </p:nvSpPr>
        <p:spPr bwMode="gray">
          <a:xfrm>
            <a:off x="276225" y="1255713"/>
            <a:ext cx="4656138" cy="48371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172739" dir="3238358" algn="ctr" rotWithShape="0">
              <a:srgbClr val="19426B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Freeform 21" descr="2"/>
          <p:cNvSpPr>
            <a:spLocks/>
          </p:cNvSpPr>
          <p:nvPr userDrawn="1"/>
        </p:nvSpPr>
        <p:spPr bwMode="gray">
          <a:xfrm>
            <a:off x="376245" y="2147896"/>
            <a:ext cx="2103437" cy="3032125"/>
          </a:xfrm>
          <a:custGeom>
            <a:avLst/>
            <a:gdLst>
              <a:gd name="T0" fmla="*/ 1325 w 1325"/>
              <a:gd name="T1" fmla="*/ 960 h 1910"/>
              <a:gd name="T2" fmla="*/ 414 w 1325"/>
              <a:gd name="T3" fmla="*/ 0 h 1910"/>
              <a:gd name="T4" fmla="*/ 27 w 1325"/>
              <a:gd name="T5" fmla="*/ 1014 h 1910"/>
              <a:gd name="T6" fmla="*/ 402 w 1325"/>
              <a:gd name="T7" fmla="*/ 1910 h 1910"/>
              <a:gd name="T8" fmla="*/ 1325 w 1325"/>
              <a:gd name="T9" fmla="*/ 96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5" h="1910">
                <a:moveTo>
                  <a:pt x="1325" y="960"/>
                </a:moveTo>
                <a:lnTo>
                  <a:pt x="414" y="0"/>
                </a:lnTo>
                <a:cubicBezTo>
                  <a:pt x="238" y="162"/>
                  <a:pt x="0" y="570"/>
                  <a:pt x="27" y="1014"/>
                </a:cubicBezTo>
                <a:cubicBezTo>
                  <a:pt x="53" y="1458"/>
                  <a:pt x="233" y="1748"/>
                  <a:pt x="402" y="1910"/>
                </a:cubicBezTo>
                <a:lnTo>
                  <a:pt x="1325" y="9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9" descr="4"/>
          <p:cNvSpPr>
            <a:spLocks/>
          </p:cNvSpPr>
          <p:nvPr userDrawn="1"/>
        </p:nvSpPr>
        <p:spPr bwMode="gray">
          <a:xfrm>
            <a:off x="2625727" y="2119317"/>
            <a:ext cx="2139950" cy="3116263"/>
          </a:xfrm>
          <a:custGeom>
            <a:avLst/>
            <a:gdLst>
              <a:gd name="T0" fmla="*/ 951 w 1348"/>
              <a:gd name="T1" fmla="*/ 1963 h 1963"/>
              <a:gd name="T2" fmla="*/ 1338 w 1348"/>
              <a:gd name="T3" fmla="*/ 977 h 1963"/>
              <a:gd name="T4" fmla="*/ 905 w 1348"/>
              <a:gd name="T5" fmla="*/ 0 h 1963"/>
              <a:gd name="T6" fmla="*/ 0 w 1348"/>
              <a:gd name="T7" fmla="*/ 987 h 1963"/>
              <a:gd name="T8" fmla="*/ 951 w 1348"/>
              <a:gd name="T9" fmla="*/ 1963 h 1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8" h="1963">
                <a:moveTo>
                  <a:pt x="951" y="1963"/>
                </a:moveTo>
                <a:cubicBezTo>
                  <a:pt x="1244" y="1689"/>
                  <a:pt x="1348" y="1323"/>
                  <a:pt x="1338" y="977"/>
                </a:cubicBezTo>
                <a:cubicBezTo>
                  <a:pt x="1329" y="629"/>
                  <a:pt x="1132" y="226"/>
                  <a:pt x="905" y="0"/>
                </a:cubicBezTo>
                <a:lnTo>
                  <a:pt x="0" y="987"/>
                </a:lnTo>
                <a:lnTo>
                  <a:pt x="951" y="1963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20" descr="1"/>
          <p:cNvSpPr>
            <a:spLocks/>
          </p:cNvSpPr>
          <p:nvPr userDrawn="1"/>
        </p:nvSpPr>
        <p:spPr bwMode="gray">
          <a:xfrm>
            <a:off x="1130307" y="1416060"/>
            <a:ext cx="2873375" cy="2182813"/>
          </a:xfrm>
          <a:custGeom>
            <a:avLst/>
            <a:gdLst>
              <a:gd name="T0" fmla="*/ 905 w 1810"/>
              <a:gd name="T1" fmla="*/ 1375 h 1375"/>
              <a:gd name="T2" fmla="*/ 1810 w 1810"/>
              <a:gd name="T3" fmla="*/ 395 h 1375"/>
              <a:gd name="T4" fmla="*/ 876 w 1810"/>
              <a:gd name="T5" fmla="*/ 24 h 1375"/>
              <a:gd name="T6" fmla="*/ 0 w 1810"/>
              <a:gd name="T7" fmla="*/ 396 h 1375"/>
              <a:gd name="T8" fmla="*/ 905 w 1810"/>
              <a:gd name="T9" fmla="*/ 1375 h 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1375">
                <a:moveTo>
                  <a:pt x="905" y="1375"/>
                </a:moveTo>
                <a:lnTo>
                  <a:pt x="1810" y="395"/>
                </a:lnTo>
                <a:cubicBezTo>
                  <a:pt x="1612" y="176"/>
                  <a:pt x="1300" y="0"/>
                  <a:pt x="876" y="24"/>
                </a:cubicBezTo>
                <a:cubicBezTo>
                  <a:pt x="452" y="48"/>
                  <a:pt x="252" y="149"/>
                  <a:pt x="0" y="396"/>
                </a:cubicBezTo>
                <a:lnTo>
                  <a:pt x="905" y="1375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2" descr="55282"/>
          <p:cNvSpPr>
            <a:spLocks/>
          </p:cNvSpPr>
          <p:nvPr userDrawn="1"/>
        </p:nvSpPr>
        <p:spPr bwMode="gray">
          <a:xfrm>
            <a:off x="1085855" y="3730636"/>
            <a:ext cx="2962275" cy="2219325"/>
          </a:xfrm>
          <a:custGeom>
            <a:avLst/>
            <a:gdLst>
              <a:gd name="T0" fmla="*/ 927 w 1866"/>
              <a:gd name="T1" fmla="*/ 0 h 1398"/>
              <a:gd name="T2" fmla="*/ 0 w 1866"/>
              <a:gd name="T3" fmla="*/ 975 h 1398"/>
              <a:gd name="T4" fmla="*/ 996 w 1866"/>
              <a:gd name="T5" fmla="*/ 1387 h 1398"/>
              <a:gd name="T6" fmla="*/ 1866 w 1866"/>
              <a:gd name="T7" fmla="*/ 996 h 1398"/>
              <a:gd name="T8" fmla="*/ 927 w 1866"/>
              <a:gd name="T9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1398">
                <a:moveTo>
                  <a:pt x="927" y="0"/>
                </a:moveTo>
                <a:lnTo>
                  <a:pt x="0" y="975"/>
                </a:lnTo>
                <a:cubicBezTo>
                  <a:pt x="203" y="1204"/>
                  <a:pt x="607" y="1398"/>
                  <a:pt x="996" y="1387"/>
                </a:cubicBezTo>
                <a:cubicBezTo>
                  <a:pt x="1385" y="1375"/>
                  <a:pt x="1707" y="1159"/>
                  <a:pt x="1866" y="996"/>
                </a:cubicBezTo>
                <a:lnTo>
                  <a:pt x="927" y="0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1" name="Oval 23"/>
          <p:cNvSpPr>
            <a:spLocks noChangeArrowheads="1"/>
          </p:cNvSpPr>
          <p:nvPr userDrawn="1"/>
        </p:nvSpPr>
        <p:spPr bwMode="gray">
          <a:xfrm>
            <a:off x="1806578" y="2954337"/>
            <a:ext cx="1655763" cy="165576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920416" y="2606941"/>
            <a:ext cx="1410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5000" b="1" i="0" dirty="0">
                <a:solidFill>
                  <a:srgbClr val="00206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4847770" y="584394"/>
            <a:ext cx="7151587" cy="1801607"/>
          </a:xfrm>
        </p:spPr>
        <p:txBody>
          <a:bodyPr anchor="ctr">
            <a:normAutofit/>
          </a:bodyPr>
          <a:lstStyle>
            <a:lvl1pPr algn="r">
              <a:defRPr kumimoji="0" lang="uk-UA" sz="4400" b="1" i="0" u="none" strike="noStrike" kern="1200" cap="none" spc="0" normalizeH="0" baseline="0" dirty="0">
                <a:ln>
                  <a:noFill/>
                </a:ln>
                <a:solidFill>
                  <a:srgbClr val="19426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  <p:sp>
        <p:nvSpPr>
          <p:cNvPr id="26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032382" y="3184362"/>
            <a:ext cx="7138989" cy="4034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lang="uk-UA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marR="0" lvl="0" indent="0" algn="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BBC00"/>
              </a:buClr>
              <a:buSzTx/>
              <a:buFont typeface="Wingdings" panose="05000000000000000000" pitchFamily="2" charset="2"/>
              <a:buNone/>
              <a:tabLst/>
            </a:pPr>
            <a:r>
              <a:rPr lang="uk-UA" dirty="0"/>
              <a:t>Зразок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450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415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5199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61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630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0462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968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930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4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E9269-1560-433C-88F4-3A78CD881B3D}" type="datetimeFigureOut">
              <a:rPr lang="uk-UA" smtClean="0"/>
              <a:pPr/>
              <a:t>14.12.2023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152E948-F03E-4133-ABAE-EC8DE8272D4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64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learningapps.org/11914998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aurok.com.ua/test/spiski-tablici-grafichni-zobrazhennya-v-tekstovomu-dokumenti-2494042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al1h4b7c7wc1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8000" r="6334"/>
          <a:stretch/>
        </p:blipFill>
        <p:spPr>
          <a:xfrm>
            <a:off x="-103516" y="-99586"/>
            <a:ext cx="10714895" cy="703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000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641" t="31950" r="36179" b="21006"/>
          <a:stretch/>
        </p:blipFill>
        <p:spPr>
          <a:xfrm>
            <a:off x="52588" y="113394"/>
            <a:ext cx="12139411" cy="571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137" t="32704" r="36533" b="21887"/>
          <a:stretch/>
        </p:blipFill>
        <p:spPr>
          <a:xfrm>
            <a:off x="95082" y="403058"/>
            <a:ext cx="11628216" cy="536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430" t="31824" r="36250" b="23396"/>
          <a:stretch/>
        </p:blipFill>
        <p:spPr>
          <a:xfrm>
            <a:off x="283283" y="798745"/>
            <a:ext cx="11908717" cy="532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217" t="31949" r="36038" b="25158"/>
          <a:stretch/>
        </p:blipFill>
        <p:spPr>
          <a:xfrm>
            <a:off x="255099" y="862276"/>
            <a:ext cx="12011663" cy="510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0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571" t="31950" r="36391" b="24277"/>
          <a:stretch/>
        </p:blipFill>
        <p:spPr>
          <a:xfrm>
            <a:off x="196622" y="295910"/>
            <a:ext cx="11871734" cy="521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641" t="32201" r="35967" b="22515"/>
          <a:stretch/>
        </p:blipFill>
        <p:spPr>
          <a:xfrm>
            <a:off x="91344" y="311037"/>
            <a:ext cx="12011516" cy="542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359" t="31950" r="35897" b="21451"/>
          <a:stretch/>
        </p:blipFill>
        <p:spPr>
          <a:xfrm>
            <a:off x="185228" y="209895"/>
            <a:ext cx="11822742" cy="546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3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359" t="32074" r="36109" b="47913"/>
          <a:stretch/>
        </p:blipFill>
        <p:spPr>
          <a:xfrm>
            <a:off x="293297" y="129395"/>
            <a:ext cx="11717255" cy="32262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0400" t="32493" r="36533" b="21887"/>
          <a:stretch/>
        </p:blipFill>
        <p:spPr>
          <a:xfrm>
            <a:off x="4252822" y="2737436"/>
            <a:ext cx="3502323" cy="38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64" y="987117"/>
            <a:ext cx="8220456" cy="5803643"/>
          </a:xfrm>
          <a:prstGeom prst="rect">
            <a:avLst/>
          </a:prstGeom>
        </p:spPr>
      </p:pic>
      <p:sp>
        <p:nvSpPr>
          <p:cNvPr id="3" name="Заголовок 12"/>
          <p:cNvSpPr txBox="1">
            <a:spLocks/>
          </p:cNvSpPr>
          <p:nvPr/>
        </p:nvSpPr>
        <p:spPr>
          <a:xfrm>
            <a:off x="2539448" y="183502"/>
            <a:ext cx="6809825" cy="730898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Зробити по 5 разів</a:t>
            </a:r>
            <a:endParaRPr lang="uk-U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9134" y="5909897"/>
            <a:ext cx="4323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learningapps.org/11914998</a:t>
            </a:r>
            <a:endParaRPr lang="uk-UA" dirty="0" smtClean="0"/>
          </a:p>
          <a:p>
            <a:endParaRPr lang="uk-UA" dirty="0"/>
          </a:p>
        </p:txBody>
      </p:sp>
      <p:sp>
        <p:nvSpPr>
          <p:cNvPr id="4" name="Заголовок 12"/>
          <p:cNvSpPr txBox="1">
            <a:spLocks/>
          </p:cNvSpPr>
          <p:nvPr/>
        </p:nvSpPr>
        <p:spPr>
          <a:xfrm>
            <a:off x="2004610" y="295646"/>
            <a:ext cx="6809825" cy="730898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rgbClr val="0070C0"/>
                </a:solidFill>
              </a:rPr>
              <a:t>Інтерактивне завдання</a:t>
            </a:r>
            <a:endParaRPr lang="uk-UA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750" t="12830" r="19693" b="11446"/>
          <a:stretch/>
        </p:blipFill>
        <p:spPr>
          <a:xfrm>
            <a:off x="2912853" y="1448320"/>
            <a:ext cx="5676181" cy="392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5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30792" cy="2717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9812" t="25032" r="21250" b="11321"/>
          <a:stretch/>
        </p:blipFill>
        <p:spPr>
          <a:xfrm>
            <a:off x="3619174" y="1699404"/>
            <a:ext cx="8492313" cy="515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408" t="39981" r="32148" b="49547"/>
          <a:stretch/>
        </p:blipFill>
        <p:spPr>
          <a:xfrm>
            <a:off x="353057" y="4710022"/>
            <a:ext cx="11382370" cy="183974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8087" y="209625"/>
            <a:ext cx="10515600" cy="747594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ПІДСУМОК ТЕОРЕТИЧНОЇ ЧАСТИНИ</a:t>
            </a: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8087" y="1144138"/>
            <a:ext cx="9263332" cy="3005168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Список – це кілька абзаців тексту, які пов’язані єдиною нумерацією чи маркуванням і мають особливе форматування. </a:t>
            </a:r>
          </a:p>
          <a:p>
            <a:r>
              <a:rPr lang="uk-UA" sz="2400" dirty="0" smtClean="0"/>
              <a:t>Види списків: марковані, нумеровані. Це </a:t>
            </a:r>
            <a:r>
              <a:rPr lang="uk-UA" sz="2400" dirty="0" err="1" smtClean="0"/>
              <a:t>однорівневі</a:t>
            </a:r>
            <a:r>
              <a:rPr lang="uk-UA" sz="2400" dirty="0" smtClean="0"/>
              <a:t> списки.</a:t>
            </a:r>
          </a:p>
          <a:p>
            <a:r>
              <a:rPr lang="uk-UA" sz="2400" dirty="0" smtClean="0"/>
              <a:t>Є багаторівневі списки – в елементи списку вкладені інші списки.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0379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90" y="1133108"/>
            <a:ext cx="8516673" cy="4775323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838200" y="140928"/>
            <a:ext cx="10515600" cy="74759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b="1" dirty="0" smtClean="0">
                <a:solidFill>
                  <a:srgbClr val="0070C0"/>
                </a:solidFill>
              </a:rPr>
              <a:t>РУХАНКА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976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dirty="0"/>
              <a:t>Працюємо за комп’ютером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651" y="1473318"/>
            <a:ext cx="4659624" cy="5347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386" y="1871932"/>
            <a:ext cx="3926352" cy="455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2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419710" y="694895"/>
            <a:ext cx="837370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53"/>
              </a:lnSpc>
            </a:pPr>
            <a:endParaRPr sz="1200">
              <a:solidFill>
                <a:prstClr val="black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59269" y="1646184"/>
            <a:ext cx="6947138" cy="4501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933"/>
              </a:lnSpc>
              <a:buFont typeface="+mj-lt"/>
              <a:buAutoNum type="arabicPeriod"/>
            </a:pPr>
            <a:r>
              <a:rPr lang="uk-UA" sz="3600" dirty="0">
                <a:solidFill>
                  <a:srgbClr val="241452"/>
                </a:solidFill>
                <a:latin typeface="Cooper Hewitt Bold"/>
              </a:rPr>
              <a:t>Зайдіть у свою папку у папці «6 клас»</a:t>
            </a:r>
          </a:p>
          <a:p>
            <a:pPr marL="457200" indent="-457200">
              <a:lnSpc>
                <a:spcPts val="3933"/>
              </a:lnSpc>
              <a:buFont typeface="+mj-lt"/>
              <a:buAutoNum type="arabicPeriod"/>
            </a:pPr>
            <a:r>
              <a:rPr lang="uk-UA" sz="3600" dirty="0" smtClean="0">
                <a:solidFill>
                  <a:srgbClr val="241452"/>
                </a:solidFill>
                <a:latin typeface="Cooper Hewitt Bold"/>
              </a:rPr>
              <a:t>Відкрийте текстовий документ </a:t>
            </a:r>
            <a:r>
              <a:rPr lang="uk-UA" sz="3600" dirty="0" smtClean="0">
                <a:solidFill>
                  <a:srgbClr val="241452"/>
                </a:solidFill>
                <a:latin typeface="Cooper Hewitt Bold"/>
              </a:rPr>
              <a:t>«Вправа 3.1» </a:t>
            </a:r>
            <a:endParaRPr lang="uk-UA" sz="3600" dirty="0" smtClean="0">
              <a:solidFill>
                <a:srgbClr val="241452"/>
              </a:solidFill>
              <a:latin typeface="Cooper Hewitt Bold"/>
            </a:endParaRPr>
          </a:p>
          <a:p>
            <a:pPr marL="457200" indent="-457200">
              <a:lnSpc>
                <a:spcPts val="3933"/>
              </a:lnSpc>
              <a:buFont typeface="+mj-lt"/>
              <a:buAutoNum type="arabicPeriod"/>
            </a:pPr>
            <a:r>
              <a:rPr lang="uk-UA" sz="3600" dirty="0" err="1" smtClean="0">
                <a:solidFill>
                  <a:srgbClr val="241452"/>
                </a:solidFill>
                <a:latin typeface="Cooper Hewitt Bold"/>
              </a:rPr>
              <a:t>Відформатуйте</a:t>
            </a:r>
            <a:r>
              <a:rPr lang="uk-UA" sz="3600" dirty="0" smtClean="0">
                <a:solidFill>
                  <a:srgbClr val="241452"/>
                </a:solidFill>
                <a:latin typeface="Cooper Hewitt Bold"/>
              </a:rPr>
              <a:t> текст за </a:t>
            </a:r>
            <a:r>
              <a:rPr lang="uk-UA" sz="3600" dirty="0" smtClean="0">
                <a:solidFill>
                  <a:srgbClr val="241452"/>
                </a:solidFill>
                <a:latin typeface="Cooper Hewitt Bold"/>
              </a:rPr>
              <a:t>зразком.</a:t>
            </a:r>
            <a:endParaRPr lang="uk-UA" sz="3600" dirty="0" smtClean="0">
              <a:solidFill>
                <a:srgbClr val="241452"/>
              </a:solidFill>
              <a:latin typeface="Cooper Hewitt Bold"/>
            </a:endParaRPr>
          </a:p>
          <a:p>
            <a:pPr marL="457200" indent="-457200">
              <a:lnSpc>
                <a:spcPts val="3933"/>
              </a:lnSpc>
              <a:buFont typeface="+mj-lt"/>
              <a:buAutoNum type="arabicPeriod"/>
            </a:pPr>
            <a:r>
              <a:rPr lang="uk-UA" sz="3600" dirty="0" smtClean="0">
                <a:solidFill>
                  <a:srgbClr val="241452"/>
                </a:solidFill>
                <a:latin typeface="Cooper Hewitt Bold"/>
              </a:rPr>
              <a:t>Покажіть </a:t>
            </a:r>
            <a:r>
              <a:rPr lang="uk-UA" sz="3600" dirty="0" smtClean="0">
                <a:solidFill>
                  <a:srgbClr val="241452"/>
                </a:solidFill>
                <a:latin typeface="Cooper Hewitt Bold"/>
              </a:rPr>
              <a:t>виконану роботу </a:t>
            </a:r>
            <a:r>
              <a:rPr lang="uk-UA" sz="3600" dirty="0" smtClean="0">
                <a:solidFill>
                  <a:srgbClr val="241452"/>
                </a:solidFill>
                <a:latin typeface="Cooper Hewitt Bold"/>
              </a:rPr>
              <a:t>вчительці.</a:t>
            </a:r>
          </a:p>
          <a:p>
            <a:pPr>
              <a:lnSpc>
                <a:spcPts val="3933"/>
              </a:lnSpc>
            </a:pPr>
            <a:endParaRPr lang="uk-UA" sz="2400" dirty="0">
              <a:solidFill>
                <a:srgbClr val="241452"/>
              </a:solidFill>
              <a:latin typeface="Cooper Hewitt Bold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554" y="149260"/>
            <a:ext cx="868346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latin typeface="Cooper Hewitt Bold"/>
              </a:rPr>
              <a:t>Чек-лист</a:t>
            </a:r>
            <a:r>
              <a:rPr lang="en-US" sz="4000" b="1" dirty="0">
                <a:solidFill>
                  <a:srgbClr val="FF0000"/>
                </a:solidFill>
                <a:latin typeface="Cooper Hewitt Bold"/>
              </a:rPr>
              <a:t> </a:t>
            </a:r>
            <a:endParaRPr lang="uk-UA" sz="4000" b="1" dirty="0" smtClean="0">
              <a:solidFill>
                <a:srgbClr val="FF0000"/>
              </a:solidFill>
              <a:latin typeface="Cooper Hewitt Bold"/>
            </a:endParaRPr>
          </a:p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Cooper Hewitt Bold"/>
              </a:rPr>
              <a:t>виконання практичної вправи </a:t>
            </a:r>
            <a:r>
              <a:rPr lang="uk-UA" sz="4000" b="1" dirty="0">
                <a:solidFill>
                  <a:srgbClr val="FF0000"/>
                </a:solidFill>
                <a:latin typeface="Cooper Hewitt Bold"/>
              </a:rPr>
              <a:t>3.1</a:t>
            </a:r>
            <a:endParaRPr lang="uk-UA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135" y="3646732"/>
            <a:ext cx="4460095" cy="32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 rot="10475666" flipH="1" flipV="1">
            <a:off x="47809" y="328735"/>
            <a:ext cx="3821113" cy="1195387"/>
          </a:xfrm>
          <a:prstGeom prst="ellipse">
            <a:avLst/>
          </a:prstGeom>
          <a:solidFill>
            <a:srgbClr val="DFAA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700" i="1" dirty="0" smtClean="0">
                <a:solidFill>
                  <a:srgbClr val="007000"/>
                </a:solidFill>
              </a:rPr>
              <a:t>Рефлексія</a:t>
            </a:r>
            <a:endParaRPr lang="ru-RU" sz="2700" i="1" dirty="0">
              <a:solidFill>
                <a:srgbClr val="007000"/>
              </a:solidFill>
            </a:endParaRPr>
          </a:p>
        </p:txBody>
      </p:sp>
      <p:pic>
        <p:nvPicPr>
          <p:cNvPr id="6861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7" y="2165230"/>
            <a:ext cx="8279194" cy="41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3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96019" y="358536"/>
            <a:ext cx="8373706" cy="693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734" b="1" dirty="0" err="1">
                <a:solidFill>
                  <a:srgbClr val="0070C0"/>
                </a:solidFill>
                <a:latin typeface="Cooper Hewitt Bold"/>
              </a:rPr>
              <a:t>Домашнє</a:t>
            </a:r>
            <a:r>
              <a:rPr lang="en-US" sz="3734" b="1" dirty="0">
                <a:solidFill>
                  <a:srgbClr val="0070C0"/>
                </a:solidFill>
                <a:latin typeface="Cooper Hewitt Bold"/>
              </a:rPr>
              <a:t> </a:t>
            </a:r>
            <a:r>
              <a:rPr lang="en-US" sz="3734" b="1" dirty="0" err="1">
                <a:solidFill>
                  <a:srgbClr val="0070C0"/>
                </a:solidFill>
                <a:latin typeface="Cooper Hewitt Bold"/>
              </a:rPr>
              <a:t>завдання</a:t>
            </a:r>
            <a:r>
              <a:rPr lang="en-US" sz="3734" b="1" dirty="0">
                <a:solidFill>
                  <a:srgbClr val="0070C0"/>
                </a:solidFill>
                <a:latin typeface="Cooper Hewitt Bold"/>
              </a:rPr>
              <a:t>: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96019" y="3071653"/>
            <a:ext cx="3698371" cy="991389"/>
            <a:chOff x="0" y="0"/>
            <a:chExt cx="11614277" cy="45148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14277" cy="4514852"/>
            </a:xfrm>
            <a:custGeom>
              <a:avLst/>
              <a:gdLst/>
              <a:ahLst/>
              <a:cxnLst/>
              <a:rect l="l" t="t" r="r" b="b"/>
              <a:pathLst>
                <a:path w="11614277" h="4514852">
                  <a:moveTo>
                    <a:pt x="11489817" y="4514851"/>
                  </a:moveTo>
                  <a:lnTo>
                    <a:pt x="124460" y="4514851"/>
                  </a:lnTo>
                  <a:cubicBezTo>
                    <a:pt x="55880" y="4514851"/>
                    <a:pt x="0" y="4458971"/>
                    <a:pt x="0" y="43903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9817" y="0"/>
                  </a:lnTo>
                  <a:cubicBezTo>
                    <a:pt x="11558397" y="0"/>
                    <a:pt x="11614277" y="55880"/>
                    <a:pt x="11614277" y="124460"/>
                  </a:cubicBezTo>
                  <a:lnTo>
                    <a:pt x="11614277" y="4390391"/>
                  </a:lnTo>
                  <a:cubicBezTo>
                    <a:pt x="11614277" y="4458971"/>
                    <a:pt x="11558397" y="4514852"/>
                    <a:pt x="11489817" y="451485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431" y="1166653"/>
            <a:ext cx="8334375" cy="381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86619" y="530430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</a:t>
            </a:r>
            <a:r>
              <a:rPr lang="uk-UA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naurok.com.ua/test/spiski-tablici-grafichni-zobrazhennya-v-tekstovomu-dokumenti-2494042.html</a:t>
            </a:r>
            <a:endParaRPr lang="uk-UA" u="sng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8740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 idx="4294967295"/>
          </p:nvPr>
        </p:nvSpPr>
        <p:spPr>
          <a:xfrm>
            <a:off x="138023" y="671034"/>
            <a:ext cx="7151688" cy="1801813"/>
          </a:xfrm>
          <a:prstGeom prst="rect">
            <a:avLst/>
          </a:prstGeom>
          <a:noFill/>
          <a:ln w="0">
            <a:solidFill>
              <a:srgbClr val="0070C0"/>
            </a:solidFill>
          </a:ln>
        </p:spPr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uk-UA" sz="5400" b="1" strike="noStrike" spc="-1" dirty="0">
                <a:solidFill>
                  <a:srgbClr val="0070C0"/>
                </a:solidFill>
                <a:latin typeface="Verdana"/>
              </a:rPr>
              <a:t>Дякую за увагу!</a:t>
            </a:r>
            <a:endParaRPr lang="uk-UA" sz="5400" b="0" strike="noStrike" spc="-1" dirty="0">
              <a:solidFill>
                <a:srgbClr val="0070C0"/>
              </a:solidFill>
              <a:latin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860" y="2472847"/>
            <a:ext cx="4279392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1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25296" y="2053672"/>
            <a:ext cx="96652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ru-RU" sz="3200" b="1" dirty="0" err="1" smtClean="0">
                <a:latin typeface="+mj-lt"/>
                <a:cs typeface="Arial" panose="020B0604020202020204" pitchFamily="34" charset="0"/>
              </a:rPr>
              <a:t>Приходити</a:t>
            </a:r>
            <a:r>
              <a:rPr lang="ru-RU" sz="32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latin typeface="+mj-lt"/>
                <a:cs typeface="Arial" panose="020B0604020202020204" pitchFamily="34" charset="0"/>
              </a:rPr>
              <a:t>вчасно</a:t>
            </a:r>
            <a:r>
              <a:rPr lang="ru-RU" sz="3200" b="1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3200" b="1" dirty="0" smtClean="0">
              <a:latin typeface="+mj-lt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uk-UA" sz="3200" b="1" dirty="0" smtClean="0">
                <a:latin typeface="+mj-lt"/>
                <a:cs typeface="Arial" panose="020B0604020202020204" pitchFamily="34" charset="0"/>
              </a:rPr>
              <a:t>Готуватися до уроку на перерві.</a:t>
            </a:r>
            <a:endParaRPr lang="ru-RU" sz="3200" b="1" dirty="0" smtClean="0">
              <a:latin typeface="+mj-lt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3200" b="1" dirty="0" err="1" smtClean="0">
                <a:latin typeface="+mj-lt"/>
                <a:cs typeface="Arial" panose="020B0604020202020204" pitchFamily="34" charset="0"/>
              </a:rPr>
              <a:t>Дотримуватися</a:t>
            </a:r>
            <a:r>
              <a:rPr lang="ru-RU" sz="3200" b="1" dirty="0" smtClean="0">
                <a:latin typeface="+mj-lt"/>
                <a:cs typeface="Arial" panose="020B0604020202020204" pitchFamily="34" charset="0"/>
              </a:rPr>
              <a:t> правил </a:t>
            </a:r>
            <a:r>
              <a:rPr lang="ru-RU" sz="3200" b="1" dirty="0" err="1" smtClean="0">
                <a:latin typeface="+mj-lt"/>
                <a:cs typeface="Arial" panose="020B0604020202020204" pitchFamily="34" charset="0"/>
              </a:rPr>
              <a:t>поведінки</a:t>
            </a:r>
            <a:r>
              <a:rPr lang="ru-RU" sz="32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latin typeface="+mj-lt"/>
                <a:cs typeface="Arial" panose="020B0604020202020204" pitchFamily="34" charset="0"/>
              </a:rPr>
              <a:t>здобувачів</a:t>
            </a:r>
            <a:r>
              <a:rPr lang="ru-RU" sz="32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latin typeface="+mj-lt"/>
                <a:cs typeface="Arial" panose="020B0604020202020204" pitchFamily="34" charset="0"/>
              </a:rPr>
              <a:t>освіти</a:t>
            </a:r>
            <a:r>
              <a:rPr lang="ru-RU" sz="3200" b="1" dirty="0" smtClean="0">
                <a:latin typeface="+mj-lt"/>
                <a:cs typeface="Arial" panose="020B0604020202020204" pitchFamily="34" charset="0"/>
              </a:rPr>
              <a:t>.</a:t>
            </a:r>
            <a:endParaRPr lang="ru-RU" sz="3200" b="1" dirty="0">
              <a:latin typeface="+mj-lt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3200" b="1" dirty="0" err="1" smtClean="0">
                <a:latin typeface="+mj-lt"/>
                <a:cs typeface="Arial" panose="020B0604020202020204" pitchFamily="34" charset="0"/>
              </a:rPr>
              <a:t>Піднімати</a:t>
            </a:r>
            <a:r>
              <a:rPr lang="ru-RU" sz="3200" b="1" dirty="0" smtClean="0">
                <a:latin typeface="+mj-lt"/>
                <a:cs typeface="Arial" panose="020B0604020202020204" pitchFamily="34" charset="0"/>
              </a:rPr>
              <a:t> руку.</a:t>
            </a:r>
            <a:endParaRPr lang="ru-RU" sz="3200" b="1" dirty="0">
              <a:latin typeface="+mj-lt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3200" b="1" dirty="0" err="1" smtClean="0">
                <a:latin typeface="+mj-lt"/>
                <a:cs typeface="Arial" panose="020B0604020202020204" pitchFamily="34" charset="0"/>
              </a:rPr>
              <a:t>Говорити</a:t>
            </a:r>
            <a:r>
              <a:rPr lang="ru-RU" sz="3200" b="1" dirty="0" smtClean="0">
                <a:latin typeface="+mj-lt"/>
                <a:cs typeface="Arial" panose="020B0604020202020204" pitchFamily="34" charset="0"/>
              </a:rPr>
              <a:t> коротко і за темою уроку.</a:t>
            </a:r>
            <a:endParaRPr lang="ru-RU" sz="3200" b="1" dirty="0">
              <a:latin typeface="+mj-lt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3200" b="1" dirty="0" err="1" smtClean="0">
                <a:cs typeface="Arial" panose="020B0604020202020204" pitchFamily="34" charset="0"/>
              </a:rPr>
              <a:t>Повага</a:t>
            </a:r>
            <a:r>
              <a:rPr lang="ru-RU" sz="3200" b="1" dirty="0" smtClean="0">
                <a:cs typeface="Arial" panose="020B0604020202020204" pitchFamily="34" charset="0"/>
              </a:rPr>
              <a:t> і </a:t>
            </a:r>
            <a:r>
              <a:rPr lang="ru-RU" sz="3200" b="1" dirty="0" err="1" smtClean="0">
                <a:cs typeface="Arial" panose="020B0604020202020204" pitchFamily="34" charset="0"/>
              </a:rPr>
              <a:t>доброзичливість</a:t>
            </a:r>
            <a:r>
              <a:rPr lang="ru-RU" sz="3200" b="1" dirty="0" smtClean="0">
                <a:cs typeface="Arial" panose="020B0604020202020204" pitchFamily="34" charset="0"/>
              </a:rPr>
              <a:t> один до одного.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 bwMode="auto">
          <a:xfrm>
            <a:off x="471716" y="35426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sz="4800" b="1" dirty="0">
                <a:solidFill>
                  <a:srgbClr val="C00000"/>
                </a:solidFill>
                <a:latin typeface="+mn-lt"/>
              </a:rPr>
              <a:t>Правила </a:t>
            </a:r>
            <a:r>
              <a:rPr lang="uk-UA" sz="4800" b="1" dirty="0" smtClean="0">
                <a:solidFill>
                  <a:srgbClr val="C00000"/>
                </a:solidFill>
                <a:latin typeface="+mn-lt"/>
              </a:rPr>
              <a:t>взаємодії на уроці</a:t>
            </a:r>
            <a:endParaRPr lang="ru-RU" sz="4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39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uk-UA" altLang="uk-UA" sz="2800" b="1" dirty="0" smtClean="0">
                <a:solidFill>
                  <a:srgbClr val="C00000"/>
                </a:solidFill>
              </a:rPr>
              <a:t>Правила безпеки </a:t>
            </a:r>
            <a:r>
              <a:rPr lang="uk-UA" altLang="uk-UA" sz="2800" b="1" dirty="0">
                <a:solidFill>
                  <a:srgbClr val="C00000"/>
                </a:solidFill>
              </a:rPr>
              <a:t>під час </a:t>
            </a:r>
            <a:r>
              <a:rPr lang="uk-UA" altLang="uk-UA" sz="2800" b="1" dirty="0" smtClean="0">
                <a:solidFill>
                  <a:srgbClr val="C00000"/>
                </a:solidFill>
              </a:rPr>
              <a:t>сигналу</a:t>
            </a:r>
            <a:br>
              <a:rPr lang="uk-UA" altLang="uk-UA" sz="2800" b="1" dirty="0" smtClean="0">
                <a:solidFill>
                  <a:srgbClr val="C00000"/>
                </a:solidFill>
              </a:rPr>
            </a:br>
            <a:r>
              <a:rPr lang="uk-UA" altLang="uk-UA" sz="2800" b="1" dirty="0" smtClean="0">
                <a:solidFill>
                  <a:srgbClr val="C00000"/>
                </a:solidFill>
              </a:rPr>
              <a:t> </a:t>
            </a:r>
            <a:r>
              <a:rPr lang="uk-UA" altLang="uk-UA" sz="2800" b="1" dirty="0" smtClean="0">
                <a:solidFill>
                  <a:srgbClr val="C00000"/>
                </a:solidFill>
              </a:rPr>
              <a:t>«</a:t>
            </a:r>
            <a:r>
              <a:rPr lang="uk-UA" altLang="uk-UA" sz="2800" b="1" dirty="0">
                <a:solidFill>
                  <a:srgbClr val="C00000"/>
                </a:solidFill>
              </a:rPr>
              <a:t>ПОВІТРЯНА ТРИВОГА»</a:t>
            </a:r>
          </a:p>
        </p:txBody>
      </p:sp>
      <p:sp>
        <p:nvSpPr>
          <p:cNvPr id="47107" name="Объект 3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/>
          <a:lstStyle/>
          <a:p>
            <a:pPr eaLnBrk="1" hangingPunct="1"/>
            <a:r>
              <a:rPr lang="uk-UA" altLang="uk-UA" sz="2800" b="1" dirty="0">
                <a:solidFill>
                  <a:schemeClr val="tx1"/>
                </a:solidFill>
              </a:rPr>
              <a:t>Слухати вказівки вчителя.</a:t>
            </a:r>
          </a:p>
          <a:p>
            <a:pPr eaLnBrk="1" hangingPunct="1"/>
            <a:r>
              <a:rPr lang="uk-UA" altLang="uk-UA" sz="2800" b="1" dirty="0">
                <a:solidFill>
                  <a:schemeClr val="tx1"/>
                </a:solidFill>
              </a:rPr>
              <a:t>Зберігати спокій.</a:t>
            </a:r>
          </a:p>
          <a:p>
            <a:pPr eaLnBrk="1" hangingPunct="1"/>
            <a:r>
              <a:rPr lang="uk-UA" altLang="uk-UA" sz="2800" b="1" dirty="0">
                <a:solidFill>
                  <a:schemeClr val="tx1"/>
                </a:solidFill>
              </a:rPr>
              <a:t>Спокійно зібрати речі у </a:t>
            </a:r>
            <a:r>
              <a:rPr lang="uk-UA" altLang="uk-UA" sz="2800" b="1" dirty="0" smtClean="0">
                <a:solidFill>
                  <a:schemeClr val="tx1"/>
                </a:solidFill>
              </a:rPr>
              <a:t>рюкзак.</a:t>
            </a:r>
          </a:p>
          <a:p>
            <a:pPr eaLnBrk="1" hangingPunct="1"/>
            <a:r>
              <a:rPr lang="uk-UA" altLang="uk-UA" sz="2800" b="1" dirty="0" smtClean="0">
                <a:solidFill>
                  <a:schemeClr val="tx1"/>
                </a:solidFill>
              </a:rPr>
              <a:t>Спокійно вдягатися.</a:t>
            </a:r>
          </a:p>
          <a:p>
            <a:pPr eaLnBrk="1" hangingPunct="1"/>
            <a:r>
              <a:rPr lang="uk-UA" altLang="uk-UA" sz="2800" b="1" dirty="0" smtClean="0">
                <a:solidFill>
                  <a:schemeClr val="tx1"/>
                </a:solidFill>
              </a:rPr>
              <a:t>За </a:t>
            </a:r>
            <a:r>
              <a:rPr lang="uk-UA" altLang="uk-UA" sz="2800" b="1" dirty="0">
                <a:solidFill>
                  <a:schemeClr val="tx1"/>
                </a:solidFill>
              </a:rPr>
              <a:t>вказівками вчителя прослідувати в </a:t>
            </a:r>
            <a:r>
              <a:rPr lang="uk-UA" altLang="uk-UA" sz="2800" b="1" dirty="0" smtClean="0">
                <a:solidFill>
                  <a:schemeClr val="tx1"/>
                </a:solidFill>
              </a:rPr>
              <a:t>укриття всім разом.</a:t>
            </a:r>
          </a:p>
          <a:p>
            <a:pPr marL="0" indent="0" eaLnBrk="1" hangingPunct="1">
              <a:buNone/>
            </a:pPr>
            <a:endParaRPr lang="uk-UA" altLang="uk-UA" sz="2400" b="1" dirty="0">
              <a:solidFill>
                <a:schemeClr val="tx2"/>
              </a:solidFill>
            </a:endParaRPr>
          </a:p>
          <a:p>
            <a:pPr eaLnBrk="1" hangingPunct="1"/>
            <a:endParaRPr lang="uk-UA" altLang="uk-UA" dirty="0" smtClean="0"/>
          </a:p>
        </p:txBody>
      </p:sp>
    </p:spTree>
    <p:extLst>
      <p:ext uri="{BB962C8B-B14F-4D97-AF65-F5344CB8AC3E}">
        <p14:creationId xmlns:p14="http://schemas.microsoft.com/office/powerpoint/2010/main" val="31703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539448" y="183502"/>
            <a:ext cx="6809825" cy="730898"/>
          </a:xfrm>
        </p:spPr>
        <p:txBody>
          <a:bodyPr rtlCol="0"/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Інструктаж з БЖД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423" y="914400"/>
            <a:ext cx="10377577" cy="583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539448" y="183502"/>
            <a:ext cx="6809825" cy="730898"/>
          </a:xfrm>
        </p:spPr>
        <p:txBody>
          <a:bodyPr rtlCol="0"/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Вправа «Асоціація»</a:t>
            </a:r>
            <a:endParaRPr lang="uk-UA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448" y="1155938"/>
            <a:ext cx="6379714" cy="35885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74472" y="5262915"/>
            <a:ext cx="5739776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</a:t>
            </a:r>
            <a:r>
              <a:rPr lang="uk-UA" sz="28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www.menti.com/al1h4b7c7wc1</a:t>
            </a:r>
            <a:endParaRPr lang="uk-UA" sz="2800" u="sng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3153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Місце для вмісту 13"/>
          <p:cNvSpPr>
            <a:spLocks noGrp="1"/>
          </p:cNvSpPr>
          <p:nvPr>
            <p:ph idx="1"/>
          </p:nvPr>
        </p:nvSpPr>
        <p:spPr>
          <a:xfrm>
            <a:off x="258793" y="2286000"/>
            <a:ext cx="6857999" cy="2355011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Інструктаж </a:t>
            </a:r>
            <a:r>
              <a:rPr lang="ru-RU" sz="4000" b="1" dirty="0">
                <a:solidFill>
                  <a:srgbClr val="0070C0"/>
                </a:solidFill>
              </a:rPr>
              <a:t>з БЖД</a:t>
            </a:r>
            <a:r>
              <a:rPr lang="ru-RU" sz="4000" b="1" dirty="0" smtClean="0">
                <a:solidFill>
                  <a:srgbClr val="0070C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Списки </a:t>
            </a:r>
            <a:r>
              <a:rPr lang="ru-RU" sz="4000" b="1" dirty="0">
                <a:solidFill>
                  <a:srgbClr val="0070C0"/>
                </a:solidFill>
              </a:rPr>
              <a:t>в текстовому </a:t>
            </a:r>
            <a:r>
              <a:rPr lang="ru-RU" sz="4000" b="1" dirty="0" err="1">
                <a:solidFill>
                  <a:srgbClr val="0070C0"/>
                </a:solidFill>
              </a:rPr>
              <a:t>документі</a:t>
            </a:r>
            <a:r>
              <a:rPr lang="ru-RU" sz="4000" b="1" dirty="0">
                <a:solidFill>
                  <a:srgbClr val="0070C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6203" t="9811" r="31580" b="28176"/>
          <a:stretch/>
        </p:blipFill>
        <p:spPr>
          <a:xfrm>
            <a:off x="7435969" y="817366"/>
            <a:ext cx="3847381" cy="604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>
            <a:extLst>
              <a:ext uri="{FF2B5EF4-FFF2-40B4-BE49-F238E27FC236}">
                <a16:creationId xmlns="" xmlns:a16="http://schemas.microsoft.com/office/drawing/2014/main" id="{5BA26BEA-9343-4551-8477-637C3CB9137A}"/>
              </a:ext>
            </a:extLst>
          </p:cNvPr>
          <p:cNvSpPr txBox="1">
            <a:spLocks/>
          </p:cNvSpPr>
          <p:nvPr/>
        </p:nvSpPr>
        <p:spPr>
          <a:xfrm>
            <a:off x="5480143" y="2523695"/>
            <a:ext cx="6191410" cy="2791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. </a:t>
            </a:r>
            <a:endParaRPr lang="uk-UA" sz="32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41859" y="146578"/>
            <a:ext cx="12050141" cy="2148120"/>
            <a:chOff x="0" y="155022"/>
            <a:chExt cx="12050141" cy="214812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155022"/>
              <a:ext cx="12050141" cy="2148120"/>
            </a:xfrm>
            <a:prstGeom prst="roundRect">
              <a:avLst/>
            </a:prstGeom>
            <a:solidFill>
              <a:srgbClr val="0070C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104863" y="259885"/>
              <a:ext cx="11840415" cy="19383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5740" tIns="205740" rIns="205740" bIns="205740" numCol="1" spcCol="1270" anchor="ctr" anchorCtr="0">
              <a:noAutofit/>
            </a:bodyPr>
            <a:lstStyle/>
            <a:p>
              <a:pPr lvl="0" algn="l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5400" b="1" i="1" kern="1200" noProof="0" dirty="0" smtClean="0"/>
                <a:t>Сьогодні на уроці:</a:t>
              </a:r>
              <a:endParaRPr lang="uk-UA" sz="5400" b="1" i="1" kern="1200" noProof="0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41860" y="2639682"/>
            <a:ext cx="9459340" cy="364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2592" tIns="68580" rIns="384048" bIns="68580" numCol="1" spcCol="1270" anchor="t" anchorCtr="0">
            <a:noAutofit/>
          </a:bodyPr>
          <a:lstStyle/>
          <a:p>
            <a:pPr marL="0" lvl="1" algn="l" defTabSz="18669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00"/>
              </a:buClr>
            </a:pPr>
            <a:endParaRPr lang="uk-UA" sz="4200" i="1" kern="1200" noProof="0" dirty="0"/>
          </a:p>
          <a:p>
            <a:pPr lvl="1" indent="-457200" defTabSz="18669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uk-UA" sz="2800" dirty="0"/>
              <a:t>з</a:t>
            </a:r>
            <a:r>
              <a:rPr lang="uk-UA" sz="2800" dirty="0" smtClean="0"/>
              <a:t>’ясуємо, які </a:t>
            </a:r>
            <a:r>
              <a:rPr lang="uk-UA" sz="2800" dirty="0"/>
              <a:t>бувають види списків у текстовому документі</a:t>
            </a:r>
            <a:r>
              <a:rPr lang="ru-RU" sz="2800" i="1" dirty="0" smtClean="0"/>
              <a:t>;</a:t>
            </a:r>
            <a:endParaRPr lang="ru-RU" sz="2800" i="1" dirty="0" smtClean="0"/>
          </a:p>
          <a:p>
            <a:pPr lvl="1" indent="-457200" defTabSz="18669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uk-UA" sz="2800" dirty="0"/>
              <a:t>дізнаємось, як створювати </a:t>
            </a:r>
            <a:r>
              <a:rPr lang="uk-UA" sz="2800" dirty="0" err="1"/>
              <a:t>однорівневі</a:t>
            </a:r>
            <a:r>
              <a:rPr lang="uk-UA" sz="2800" dirty="0"/>
              <a:t> та багаторівневі списки</a:t>
            </a:r>
            <a:r>
              <a:rPr lang="ru-RU" sz="2800" i="1" dirty="0" smtClean="0"/>
              <a:t>;</a:t>
            </a:r>
          </a:p>
          <a:p>
            <a:pPr lvl="1" indent="-457200" defTabSz="18669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uk-UA" sz="2800" dirty="0"/>
              <a:t>навчимося редагувати та форматувати </a:t>
            </a:r>
            <a:r>
              <a:rPr lang="uk-UA" sz="2800" dirty="0" smtClean="0"/>
              <a:t>списки.</a:t>
            </a:r>
            <a:endParaRPr lang="ru-RU" sz="2800" i="1" dirty="0" smtClean="0"/>
          </a:p>
          <a:p>
            <a:pPr lvl="1" indent="-457200" algn="l" defTabSz="18669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ru-RU" sz="2800" i="1" dirty="0" smtClean="0"/>
          </a:p>
          <a:p>
            <a:pPr lvl="1" indent="-457200" algn="l" defTabSz="18669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ru-RU" sz="2800" i="1" dirty="0" smtClean="0"/>
          </a:p>
          <a:p>
            <a:pPr marL="285750" lvl="1" indent="-285750" algn="l" defTabSz="18669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00"/>
              </a:buClr>
              <a:buFont typeface="Wingdings" panose="05000000000000000000" pitchFamily="2" charset="2"/>
              <a:buChar char="••"/>
            </a:pPr>
            <a:endParaRPr lang="uk-UA" sz="2800" i="1" kern="1200" noProof="0" dirty="0"/>
          </a:p>
        </p:txBody>
      </p:sp>
    </p:spTree>
    <p:extLst>
      <p:ext uri="{BB962C8B-B14F-4D97-AF65-F5344CB8AC3E}">
        <p14:creationId xmlns:p14="http://schemas.microsoft.com/office/powerpoint/2010/main" val="39250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570" t="31949" r="36179" b="21259"/>
          <a:stretch/>
        </p:blipFill>
        <p:spPr>
          <a:xfrm>
            <a:off x="56559" y="213217"/>
            <a:ext cx="12098898" cy="566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2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124925</TotalTime>
  <Words>215</Words>
  <Application>Microsoft Office PowerPoint</Application>
  <PresentationFormat>Широкоэкранный</PresentationFormat>
  <Paragraphs>45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Calibri</vt:lpstr>
      <vt:lpstr>Comic Sans MS</vt:lpstr>
      <vt:lpstr>Cooper Hewitt Bold</vt:lpstr>
      <vt:lpstr>Times New Roman</vt:lpstr>
      <vt:lpstr>Trebuchet MS</vt:lpstr>
      <vt:lpstr>Verdana</vt:lpstr>
      <vt:lpstr>Wingdings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Правила безпеки під час сигналу  «ПОВІТРЯНА ТРИВОГА»</vt:lpstr>
      <vt:lpstr>Інструктаж з БЖД</vt:lpstr>
      <vt:lpstr>Вправа «Асоціація»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ПІДСУМОК ТЕОРЕТИЧНОЇ ЧАСТИНИ</vt:lpstr>
      <vt:lpstr>Презентация PowerPoint</vt:lpstr>
      <vt:lpstr>Працюємо за комп’ютером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Мацаєнко Сергій</dc:creator>
  <cp:lastModifiedBy>Adm</cp:lastModifiedBy>
  <cp:revision>223</cp:revision>
  <dcterms:created xsi:type="dcterms:W3CDTF">2016-06-06T19:48:43Z</dcterms:created>
  <dcterms:modified xsi:type="dcterms:W3CDTF">2023-12-14T14:45:22Z</dcterms:modified>
</cp:coreProperties>
</file>