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4" r:id="rId5"/>
    <p:sldId id="258" r:id="rId6"/>
    <p:sldId id="261" r:id="rId7"/>
    <p:sldId id="263" r:id="rId8"/>
    <p:sldId id="262" r:id="rId9"/>
    <p:sldId id="265" r:id="rId10"/>
    <p:sldId id="266" r:id="rId11"/>
    <p:sldId id="270" r:id="rId12"/>
    <p:sldId id="267" r:id="rId13"/>
    <p:sldId id="27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58" d="100"/>
          <a:sy n="58" d="100"/>
        </p:scale>
        <p:origin x="9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2B951-3CB4-4FFE-A79A-3E65DDAF92AD}" type="datetimeFigureOut">
              <a:rPr lang="uk-UA" smtClean="0"/>
              <a:t>19.12.2023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6BAB6-6116-41D7-A76E-66DA66352C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03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6BAB6-6116-41D7-A76E-66DA66352C29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54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643-066E-435A-93A2-20AD04F4DF24}" type="datetimeFigureOut">
              <a:rPr lang="uk-UA" smtClean="0"/>
              <a:t>19.12.2023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7CB1-37AB-48A6-A90D-A1E898541D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571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643-066E-435A-93A2-20AD04F4DF24}" type="datetimeFigureOut">
              <a:rPr lang="uk-UA" smtClean="0"/>
              <a:t>19.12.2023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7CB1-37AB-48A6-A90D-A1E898541D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733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643-066E-435A-93A2-20AD04F4DF24}" type="datetimeFigureOut">
              <a:rPr lang="uk-UA" smtClean="0"/>
              <a:t>19.12.2023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7CB1-37AB-48A6-A90D-A1E898541DD7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68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643-066E-435A-93A2-20AD04F4DF24}" type="datetimeFigureOut">
              <a:rPr lang="uk-UA" smtClean="0"/>
              <a:t>19.12.2023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7CB1-37AB-48A6-A90D-A1E898541D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518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643-066E-435A-93A2-20AD04F4DF24}" type="datetimeFigureOut">
              <a:rPr lang="uk-UA" smtClean="0"/>
              <a:t>19.12.2023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7CB1-37AB-48A6-A90D-A1E898541DD7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0433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643-066E-435A-93A2-20AD04F4DF24}" type="datetimeFigureOut">
              <a:rPr lang="uk-UA" smtClean="0"/>
              <a:t>19.12.2023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7CB1-37AB-48A6-A90D-A1E898541D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154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643-066E-435A-93A2-20AD04F4DF24}" type="datetimeFigureOut">
              <a:rPr lang="uk-UA" smtClean="0"/>
              <a:t>19.12.2023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7CB1-37AB-48A6-A90D-A1E898541D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274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643-066E-435A-93A2-20AD04F4DF24}" type="datetimeFigureOut">
              <a:rPr lang="uk-UA" smtClean="0"/>
              <a:t>19.12.2023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7CB1-37AB-48A6-A90D-A1E898541D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207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643-066E-435A-93A2-20AD04F4DF24}" type="datetimeFigureOut">
              <a:rPr lang="uk-UA" smtClean="0"/>
              <a:t>19.12.2023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7CB1-37AB-48A6-A90D-A1E898541D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259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643-066E-435A-93A2-20AD04F4DF24}" type="datetimeFigureOut">
              <a:rPr lang="uk-UA" smtClean="0"/>
              <a:t>19.12.2023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7CB1-37AB-48A6-A90D-A1E898541D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14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643-066E-435A-93A2-20AD04F4DF24}" type="datetimeFigureOut">
              <a:rPr lang="uk-UA" smtClean="0"/>
              <a:t>19.12.2023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7CB1-37AB-48A6-A90D-A1E898541D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687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643-066E-435A-93A2-20AD04F4DF24}" type="datetimeFigureOut">
              <a:rPr lang="uk-UA" smtClean="0"/>
              <a:t>19.12.2023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7CB1-37AB-48A6-A90D-A1E898541D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485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643-066E-435A-93A2-20AD04F4DF24}" type="datetimeFigureOut">
              <a:rPr lang="uk-UA" smtClean="0"/>
              <a:t>19.12.2023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7CB1-37AB-48A6-A90D-A1E898541D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18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643-066E-435A-93A2-20AD04F4DF24}" type="datetimeFigureOut">
              <a:rPr lang="uk-UA" smtClean="0"/>
              <a:t>19.12.2023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7CB1-37AB-48A6-A90D-A1E898541D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985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643-066E-435A-93A2-20AD04F4DF24}" type="datetimeFigureOut">
              <a:rPr lang="uk-UA" smtClean="0"/>
              <a:t>19.12.2023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7CB1-37AB-48A6-A90D-A1E898541D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02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643-066E-435A-93A2-20AD04F4DF24}" type="datetimeFigureOut">
              <a:rPr lang="uk-UA" smtClean="0"/>
              <a:t>19.12.2023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7CB1-37AB-48A6-A90D-A1E898541D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97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28643-066E-435A-93A2-20AD04F4DF24}" type="datetimeFigureOut">
              <a:rPr lang="uk-UA" smtClean="0"/>
              <a:t>19.12.2023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617CB1-37AB-48A6-A90D-A1E898541D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426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2" Type="http://schemas.openxmlformats.org/officeDocument/2006/relationships/hyperlink" Target="https://www.dailymotion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video.ukrhome.net/" TargetMode="External"/><Relationship Id="rId5" Type="http://schemas.openxmlformats.org/officeDocument/2006/relationships/image" Target="../media/image8.jpg"/><Relationship Id="rId10" Type="http://schemas.openxmlformats.org/officeDocument/2006/relationships/image" Target="../media/image12.jpg"/><Relationship Id="rId4" Type="http://schemas.openxmlformats.org/officeDocument/2006/relationships/hyperlink" Target="https://vimeo.com/" TargetMode="Externa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istocrats.fm/journal/" TargetMode="External"/><Relationship Id="rId2" Type="http://schemas.openxmlformats.org/officeDocument/2006/relationships/hyperlink" Target="https://podcaster.in.ua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69431-73AC-4E6A-945C-C85C7E7E6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242" y="4152900"/>
            <a:ext cx="9456208" cy="18954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4400" b="1" dirty="0" err="1">
                <a:solidFill>
                  <a:schemeClr val="bg2">
                    <a:lumMod val="25000"/>
                  </a:schemeClr>
                </a:solidFill>
              </a:rPr>
              <a:t>Сервіси</a:t>
            </a:r>
            <a:r>
              <a:rPr lang="ru-RU" sz="4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b="1" dirty="0" err="1">
                <a:solidFill>
                  <a:schemeClr val="bg2">
                    <a:lumMod val="25000"/>
                  </a:schemeClr>
                </a:solidFill>
              </a:rPr>
              <a:t>розміщення</a:t>
            </a:r>
            <a:r>
              <a:rPr lang="ru-RU" sz="4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b="1" dirty="0" err="1">
                <a:solidFill>
                  <a:schemeClr val="bg2">
                    <a:lumMod val="25000"/>
                  </a:schemeClr>
                </a:solidFill>
              </a:rPr>
              <a:t>аудіо</a:t>
            </a:r>
            <a:r>
              <a:rPr lang="ru-RU" sz="4400" b="1" dirty="0">
                <a:solidFill>
                  <a:schemeClr val="bg2">
                    <a:lumMod val="25000"/>
                  </a:schemeClr>
                </a:solidFill>
              </a:rPr>
              <a:t> та </a:t>
            </a:r>
            <a:r>
              <a:rPr lang="ru-RU" sz="4400" b="1" dirty="0" err="1">
                <a:solidFill>
                  <a:schemeClr val="bg2">
                    <a:lumMod val="25000"/>
                  </a:schemeClr>
                </a:solidFill>
              </a:rPr>
              <a:t>відео</a:t>
            </a:r>
            <a:r>
              <a:rPr lang="ru-RU" sz="4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b="1" dirty="0" err="1">
                <a:solidFill>
                  <a:schemeClr val="bg2">
                    <a:lumMod val="25000"/>
                  </a:schemeClr>
                </a:solidFill>
              </a:rPr>
              <a:t>файлів</a:t>
            </a:r>
            <a:r>
              <a:rPr lang="ru-RU" sz="4400" b="1" dirty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sz="4400" b="1" dirty="0" err="1">
                <a:solidFill>
                  <a:schemeClr val="bg2">
                    <a:lumMod val="25000"/>
                  </a:schemeClr>
                </a:solidFill>
              </a:rPr>
              <a:t>Інтернеті</a:t>
            </a:r>
            <a:endParaRPr lang="uk-UA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FCA4FB-7D8C-4EF7-9287-F2FD5404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22" y="64602"/>
            <a:ext cx="3342816" cy="22240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615BF5-0911-4C75-AC5A-8A8D6B419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23850"/>
            <a:ext cx="3581400" cy="38290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7CD8E4-C7C2-4F65-909C-2F4C8EB6E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18" y="-104774"/>
            <a:ext cx="3744967" cy="35462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B1BC60-1903-4B21-922E-AE4E4E8CD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278" y="2288689"/>
            <a:ext cx="2761727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1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587736E-48C8-4387-9819-22F61BB3FCE1}"/>
              </a:ext>
            </a:extLst>
          </p:cNvPr>
          <p:cNvSpPr/>
          <p:nvPr/>
        </p:nvSpPr>
        <p:spPr>
          <a:xfrm>
            <a:off x="4894202" y="918380"/>
            <a:ext cx="683102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uk-UA" sz="40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Авторські права</a:t>
            </a:r>
            <a:endParaRPr lang="en-US" sz="40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id="{61A3D59B-E042-4099-9E53-1C64A3909880}"/>
              </a:ext>
            </a:extLst>
          </p:cNvPr>
          <p:cNvSpPr/>
          <p:nvPr/>
        </p:nvSpPr>
        <p:spPr>
          <a:xfrm>
            <a:off x="4669117" y="2981325"/>
            <a:ext cx="7281199" cy="30956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lvl="0" algn="ctr" defTabSz="914400"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Авторські права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— </a:t>
            </a: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 набір суб'єктивних виключних прав, які дозволяють авторам літературних, мистецьких та наукових творів отримати соціальні блага від результатів своєї творчої діяльності.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5319689A-5080-4381-BDF7-768CAEACC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12" y="567937"/>
            <a:ext cx="3069152" cy="211665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95352A-BD15-4F06-BB55-22FD3361B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32" y="3079881"/>
            <a:ext cx="2898512" cy="28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9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587736E-48C8-4387-9819-22F61BB3FCE1}"/>
              </a:ext>
            </a:extLst>
          </p:cNvPr>
          <p:cNvSpPr/>
          <p:nvPr/>
        </p:nvSpPr>
        <p:spPr>
          <a:xfrm>
            <a:off x="647722" y="146855"/>
            <a:ext cx="1070605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uk-UA" sz="40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ПРАЦЮЄМО З КОМП’ЮТЕРОМ:</a:t>
            </a:r>
            <a:endParaRPr lang="en-US" sz="40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DDACF1-2497-44C4-A647-3A727FB5E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73" y="1181100"/>
            <a:ext cx="9303678" cy="52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75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7D8AC97-3B2B-4D4B-B747-7FB0E690EB4C}"/>
              </a:ext>
            </a:extLst>
          </p:cNvPr>
          <p:cNvSpPr/>
          <p:nvPr/>
        </p:nvSpPr>
        <p:spPr>
          <a:xfrm>
            <a:off x="763983" y="524249"/>
            <a:ext cx="323651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uk-UA" sz="32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Повторюємо: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F864CB-5862-425A-B4BF-A689DEE6E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8301"/>
            <a:ext cx="10104966" cy="44030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/>
              <a:t>Виконати інтерактивну вправу </a:t>
            </a:r>
            <a:r>
              <a:rPr lang="en-US" sz="3200" dirty="0"/>
              <a:t>online-</a:t>
            </a:r>
            <a:r>
              <a:rPr lang="uk-UA" sz="3200" dirty="0"/>
              <a:t>сервісу </a:t>
            </a:r>
            <a:r>
              <a:rPr lang="en-US" sz="3200" dirty="0" err="1"/>
              <a:t>LearningApps</a:t>
            </a:r>
            <a:r>
              <a:rPr lang="en-US" sz="3200" dirty="0"/>
              <a:t> </a:t>
            </a:r>
            <a:r>
              <a:rPr lang="uk-UA" sz="3200" dirty="0"/>
              <a:t>за посиланням</a:t>
            </a:r>
            <a:endParaRPr lang="uk-UA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8790A4-A020-45AF-9EE6-29279BD0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22" y="3237009"/>
            <a:ext cx="3075189" cy="307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7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7D8AC97-3B2B-4D4B-B747-7FB0E690EB4C}"/>
              </a:ext>
            </a:extLst>
          </p:cNvPr>
          <p:cNvSpPr/>
          <p:nvPr/>
        </p:nvSpPr>
        <p:spPr>
          <a:xfrm>
            <a:off x="763983" y="524249"/>
            <a:ext cx="323651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uk-UA" sz="32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Релаксація: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F864CB-5862-425A-B4BF-A689DEE6E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8301"/>
            <a:ext cx="10104966" cy="44030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227965" algn="l"/>
                <a:tab pos="457200" algn="l"/>
              </a:tabLst>
            </a:pPr>
            <a:r>
              <a:rPr lang="uk-UA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мені було незрозуміло…;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227965" algn="l"/>
                <a:tab pos="457200" algn="l"/>
              </a:tabLst>
            </a:pPr>
            <a:r>
              <a:rPr lang="uk-UA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у мене виникли такі запитання…;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227965" algn="l"/>
                <a:tab pos="457200" algn="l"/>
              </a:tabLst>
            </a:pPr>
            <a:r>
              <a:rPr lang="uk-UA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я не впорався з такими завданням…;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227965" algn="l"/>
                <a:tab pos="457200" algn="l"/>
                <a:tab pos="906780" algn="l"/>
              </a:tabLst>
            </a:pPr>
            <a:r>
              <a:rPr lang="uk-UA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мені сподобалось і я буду використовувати… 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93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E1AC9-9EB9-48B8-A88B-89EE36CB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545" y="816638"/>
            <a:ext cx="9342966" cy="8286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800" b="1" dirty="0"/>
              <a:t>Домашнє завдання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537067-DF9F-4DC4-A083-769D4A460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81224"/>
            <a:ext cx="9695391" cy="16002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uk-UA" sz="28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uk-UA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Опрацювати § 5.3</a:t>
            </a:r>
          </a:p>
          <a:p>
            <a:pPr marL="0" indent="0" algn="ctr">
              <a:buNone/>
            </a:pPr>
            <a:r>
              <a:rPr lang="uk-UA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Підготуватися до практичної роботи №7</a:t>
            </a:r>
          </a:p>
          <a:p>
            <a:pPr marL="0" indent="0" algn="ctr">
              <a:buNone/>
            </a:pPr>
            <a:endParaRPr lang="uk-UA" sz="28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A933C-BC77-4FD7-B062-BD7A58C06279}"/>
              </a:ext>
            </a:extLst>
          </p:cNvPr>
          <p:cNvSpPr txBox="1"/>
          <p:nvPr/>
        </p:nvSpPr>
        <p:spPr>
          <a:xfrm>
            <a:off x="1563158" y="5011541"/>
            <a:ext cx="10009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tx2"/>
                </a:solidFill>
              </a:rPr>
              <a:t>Зняти, змонтувати та </a:t>
            </a:r>
            <a:r>
              <a:rPr lang="uk-UA" sz="2400" dirty="0">
                <a:solidFill>
                  <a:schemeClr val="tx2"/>
                </a:solidFill>
                <a:latin typeface="Bookman Old Style" panose="02050604050505020204" pitchFamily="18" charset="0"/>
              </a:rPr>
              <a:t>опублікувати</a:t>
            </a:r>
            <a:r>
              <a:rPr lang="uk-UA" sz="2400" dirty="0">
                <a:solidFill>
                  <a:schemeClr val="tx2"/>
                </a:solidFill>
              </a:rPr>
              <a:t> навчальне відео в </a:t>
            </a:r>
            <a:r>
              <a:rPr lang="en-US" sz="2400" dirty="0" err="1">
                <a:solidFill>
                  <a:schemeClr val="tx2"/>
                </a:solidFill>
              </a:rPr>
              <a:t>TikTok</a:t>
            </a:r>
            <a:endParaRPr lang="uk-UA" sz="24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2EB587-BC4B-4492-A3E3-63E727315D4F}"/>
              </a:ext>
            </a:extLst>
          </p:cNvPr>
          <p:cNvSpPr txBox="1"/>
          <p:nvPr/>
        </p:nvSpPr>
        <p:spPr>
          <a:xfrm>
            <a:off x="3534834" y="4291272"/>
            <a:ext cx="475191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Завдання для творчих учнів:</a:t>
            </a:r>
          </a:p>
        </p:txBody>
      </p:sp>
    </p:spTree>
    <p:extLst>
      <p:ext uri="{BB962C8B-B14F-4D97-AF65-F5344CB8AC3E}">
        <p14:creationId xmlns:p14="http://schemas.microsoft.com/office/powerpoint/2010/main" val="399067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7D8AC97-3B2B-4D4B-B747-7FB0E690EB4C}"/>
              </a:ext>
            </a:extLst>
          </p:cNvPr>
          <p:cNvSpPr/>
          <p:nvPr/>
        </p:nvSpPr>
        <p:spPr>
          <a:xfrm>
            <a:off x="1259282" y="206977"/>
            <a:ext cx="1011158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Повторимо правила поведінки та безпеки в комп’ютерному класі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2DBBAA-CAA8-4EBD-BE34-3AF480F2448A}"/>
              </a:ext>
            </a:extLst>
          </p:cNvPr>
          <p:cNvSpPr txBox="1"/>
          <p:nvPr/>
        </p:nvSpPr>
        <p:spPr>
          <a:xfrm>
            <a:off x="4214812" y="1333500"/>
            <a:ext cx="376237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Bookman Old Style" panose="02050604050505020204" pitchFamily="18" charset="0"/>
              </a:rPr>
              <a:t>Вправа «Згоден — не згоден»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DD5EDB91-6C1A-4706-96DA-2CE00EA82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7" r="10489"/>
          <a:stretch/>
        </p:blipFill>
        <p:spPr>
          <a:xfrm>
            <a:off x="512596" y="1836182"/>
            <a:ext cx="11166807" cy="4726543"/>
          </a:xfrm>
        </p:spPr>
      </p:pic>
    </p:spTree>
    <p:extLst>
      <p:ext uri="{BB962C8B-B14F-4D97-AF65-F5344CB8AC3E}">
        <p14:creationId xmlns:p14="http://schemas.microsoft.com/office/powerpoint/2010/main" val="118236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7D8AC97-3B2B-4D4B-B747-7FB0E690EB4C}"/>
              </a:ext>
            </a:extLst>
          </p:cNvPr>
          <p:cNvSpPr/>
          <p:nvPr/>
        </p:nvSpPr>
        <p:spPr>
          <a:xfrm>
            <a:off x="763982" y="524249"/>
            <a:ext cx="558919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uk-UA" sz="32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Очікувані результати: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F864CB-5862-425A-B4BF-A689DEE6E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8301"/>
            <a:ext cx="10104966" cy="440306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sz="3200" dirty="0"/>
              <a:t>Після уроку ви зможете:</a:t>
            </a:r>
          </a:p>
          <a:p>
            <a:endParaRPr lang="uk-UA" dirty="0"/>
          </a:p>
          <a:p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наводити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приклади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сервісів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роботи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відео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- й 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аудіоданими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</a:t>
            </a:r>
            <a:endParaRPr lang="uk-UA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створювати власний канал на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YouTube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розміщувати відеофайли на сервісах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YouTube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Google 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Диск;</a:t>
            </a:r>
          </a:p>
          <a:p>
            <a:r>
              <a:rPr lang="uk-UA" sz="2000" dirty="0" err="1">
                <a:solidFill>
                  <a:schemeClr val="bg2">
                    <a:lumMod val="25000"/>
                  </a:schemeClr>
                </a:solidFill>
              </a:rPr>
              <a:t>розміщуват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bg2">
                    <a:lumMod val="25000"/>
                  </a:schemeClr>
                </a:solidFill>
              </a:rPr>
              <a:t>аудіофайли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 на сервісі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SoundCloud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 надавати різний рівень доступу до файлів;</a:t>
            </a:r>
          </a:p>
          <a:p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розуміти поняття  «авторське право», «сервіси», «подкаст»;</a:t>
            </a:r>
          </a:p>
          <a:p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використовувати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контент з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інтернет-джерел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урахуванням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авторських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прав.</a:t>
            </a:r>
          </a:p>
          <a:p>
            <a:endParaRPr lang="uk-UA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2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7D8AC97-3B2B-4D4B-B747-7FB0E690EB4C}"/>
              </a:ext>
            </a:extLst>
          </p:cNvPr>
          <p:cNvSpPr/>
          <p:nvPr/>
        </p:nvSpPr>
        <p:spPr>
          <a:xfrm>
            <a:off x="1087832" y="429934"/>
            <a:ext cx="959921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uk-UA" sz="32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Сервіси для розміщення відео: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D100DEB3-8763-4C31-A3F6-BA85CADD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717911"/>
            <a:ext cx="4133850" cy="45124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000" dirty="0">
                <a:latin typeface="Bookman Old Style" panose="02050604050505020204" pitchFamily="18" charset="0"/>
                <a:hlinkClick r:id="rId2"/>
              </a:rPr>
              <a:t>https://www.dailymotion.com</a:t>
            </a:r>
            <a:r>
              <a:rPr lang="uk-UA" sz="2000" dirty="0">
                <a:solidFill>
                  <a:srgbClr val="FFC000"/>
                </a:solidFill>
                <a:latin typeface="Bookman Old Style" panose="02050604050505020204" pitchFamily="18" charset="0"/>
              </a:rPr>
              <a:t>/</a:t>
            </a:r>
            <a:r>
              <a:rPr lang="uk-UA" sz="2000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12" name="Місце для вмісту 11">
            <a:extLst>
              <a:ext uri="{FF2B5EF4-FFF2-40B4-BE49-F238E27FC236}">
                <a16:creationId xmlns:a16="http://schemas.microsoft.com/office/drawing/2014/main" id="{D9009FA3-DC21-4B2E-93FB-89C2725903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3" y="2305740"/>
            <a:ext cx="3809999" cy="1995286"/>
          </a:xfrm>
        </p:spPr>
      </p:pic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16868A57-788C-41E6-A526-98ACED59E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39195" y="1717913"/>
            <a:ext cx="2845134" cy="45124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dirty="0">
                <a:latin typeface="Bookman Old Style" panose="02050604050505020204" pitchFamily="18" charset="0"/>
                <a:hlinkClick r:id="rId4"/>
              </a:rPr>
              <a:t>https://vimeo.com</a:t>
            </a:r>
            <a:r>
              <a:rPr lang="uk-UA" sz="2000" dirty="0">
                <a:solidFill>
                  <a:srgbClr val="FFC000"/>
                </a:solidFill>
                <a:latin typeface="Bookman Old Style" panose="02050604050505020204" pitchFamily="18" charset="0"/>
              </a:rPr>
              <a:t>/</a:t>
            </a:r>
            <a:r>
              <a:rPr lang="uk-UA" sz="2000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14" name="Місце для вмісту 13">
            <a:extLst>
              <a:ext uri="{FF2B5EF4-FFF2-40B4-BE49-F238E27FC236}">
                <a16:creationId xmlns:a16="http://schemas.microsoft.com/office/drawing/2014/main" id="{CB8BB4E7-24A2-4ADA-8884-C3E7B6702DF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53" y="2303948"/>
            <a:ext cx="3693667" cy="1980943"/>
          </a:xfrm>
        </p:spPr>
      </p:pic>
      <p:sp>
        <p:nvSpPr>
          <p:cNvPr id="15" name="Місце для тексту 8">
            <a:extLst>
              <a:ext uri="{FF2B5EF4-FFF2-40B4-BE49-F238E27FC236}">
                <a16:creationId xmlns:a16="http://schemas.microsoft.com/office/drawing/2014/main" id="{5E2C10F3-B546-4513-B59F-87AD0B35D98C}"/>
              </a:ext>
            </a:extLst>
          </p:cNvPr>
          <p:cNvSpPr txBox="1">
            <a:spLocks/>
          </p:cNvSpPr>
          <p:nvPr/>
        </p:nvSpPr>
        <p:spPr>
          <a:xfrm>
            <a:off x="8189675" y="1724638"/>
            <a:ext cx="3878500" cy="4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Bookman Old Style" panose="02050604050505020204" pitchFamily="18" charset="0"/>
                <a:hlinkClick r:id="rId6"/>
              </a:rPr>
              <a:t>https://video.ukrhome.ne</a:t>
            </a:r>
            <a:r>
              <a:rPr lang="en-US" sz="2000" u="sng" dirty="0">
                <a:latin typeface="Bookman Old Style" panose="02050604050505020204" pitchFamily="18" charset="0"/>
                <a:hlinkClick r:id="rId6"/>
              </a:rPr>
              <a:t>t</a:t>
            </a:r>
            <a:r>
              <a:rPr lang="uk-UA" sz="2000" u="sng" dirty="0">
                <a:solidFill>
                  <a:srgbClr val="FFC000"/>
                </a:solidFill>
                <a:latin typeface="Bookman Old Style" panose="02050604050505020204" pitchFamily="18" charset="0"/>
              </a:rPr>
              <a:t>/</a:t>
            </a:r>
            <a:r>
              <a:rPr lang="uk-UA" sz="2000" u="sng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580CC1B-D119-4E1F-ACAD-E98FC120B9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3957" r="9862"/>
          <a:stretch/>
        </p:blipFill>
        <p:spPr>
          <a:xfrm>
            <a:off x="8306791" y="2307635"/>
            <a:ext cx="3618508" cy="2081012"/>
          </a:xfrm>
          <a:prstGeom prst="rect">
            <a:avLst/>
          </a:prstGeom>
        </p:spPr>
      </p:pic>
      <p:sp>
        <p:nvSpPr>
          <p:cNvPr id="18" name="Місце для тексту 8">
            <a:extLst>
              <a:ext uri="{FF2B5EF4-FFF2-40B4-BE49-F238E27FC236}">
                <a16:creationId xmlns:a16="http://schemas.microsoft.com/office/drawing/2014/main" id="{9F1BBEB1-C3CD-4A80-A301-311AD283CDB1}"/>
              </a:ext>
            </a:extLst>
          </p:cNvPr>
          <p:cNvSpPr txBox="1">
            <a:spLocks/>
          </p:cNvSpPr>
          <p:nvPr/>
        </p:nvSpPr>
        <p:spPr>
          <a:xfrm>
            <a:off x="681544" y="1245648"/>
            <a:ext cx="2713609" cy="451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Bookman Old Style" panose="02050604050505020204" pitchFamily="18" charset="0"/>
              </a:rPr>
              <a:t>Dailymotion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endParaRPr lang="uk-UA" sz="2000" dirty="0">
              <a:latin typeface="Bookman Old Style" panose="02050604050505020204" pitchFamily="18" charset="0"/>
            </a:endParaRPr>
          </a:p>
        </p:txBody>
      </p:sp>
      <p:sp>
        <p:nvSpPr>
          <p:cNvPr id="19" name="Місце для тексту 8">
            <a:extLst>
              <a:ext uri="{FF2B5EF4-FFF2-40B4-BE49-F238E27FC236}">
                <a16:creationId xmlns:a16="http://schemas.microsoft.com/office/drawing/2014/main" id="{7E419553-5D0A-456F-A5F5-FCE71E224A4E}"/>
              </a:ext>
            </a:extLst>
          </p:cNvPr>
          <p:cNvSpPr txBox="1">
            <a:spLocks/>
          </p:cNvSpPr>
          <p:nvPr/>
        </p:nvSpPr>
        <p:spPr>
          <a:xfrm>
            <a:off x="4739195" y="1245648"/>
            <a:ext cx="2713609" cy="451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Bookman Old Style" panose="02050604050505020204" pitchFamily="18" charset="0"/>
              </a:rPr>
              <a:t>Vimeo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endParaRPr lang="uk-UA" sz="2000" dirty="0">
              <a:latin typeface="Bookman Old Style" panose="02050604050505020204" pitchFamily="18" charset="0"/>
            </a:endParaRPr>
          </a:p>
        </p:txBody>
      </p:sp>
      <p:sp>
        <p:nvSpPr>
          <p:cNvPr id="20" name="Місце для тексту 8">
            <a:extLst>
              <a:ext uri="{FF2B5EF4-FFF2-40B4-BE49-F238E27FC236}">
                <a16:creationId xmlns:a16="http://schemas.microsoft.com/office/drawing/2014/main" id="{D45C07F3-EA54-4D1D-B678-FD675416657E}"/>
              </a:ext>
            </a:extLst>
          </p:cNvPr>
          <p:cNvSpPr txBox="1">
            <a:spLocks/>
          </p:cNvSpPr>
          <p:nvPr/>
        </p:nvSpPr>
        <p:spPr>
          <a:xfrm>
            <a:off x="8796847" y="1266666"/>
            <a:ext cx="2713609" cy="451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latin typeface="Bookman Old Style" panose="02050604050505020204" pitchFamily="18" charset="0"/>
              </a:rPr>
              <a:t>Відео </a:t>
            </a:r>
            <a:r>
              <a:rPr lang="en-US" sz="2000" b="1" dirty="0" err="1">
                <a:latin typeface="Bookman Old Style" panose="02050604050505020204" pitchFamily="18" charset="0"/>
              </a:rPr>
              <a:t>ukrhomenet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endParaRPr lang="uk-UA" sz="2000" dirty="0">
              <a:latin typeface="Bookman Old Style" panose="02050604050505020204" pitchFamily="18" charset="0"/>
            </a:endParaRPr>
          </a:p>
        </p:txBody>
      </p:sp>
      <p:sp>
        <p:nvSpPr>
          <p:cNvPr id="21" name="Місце для тексту 8">
            <a:extLst>
              <a:ext uri="{FF2B5EF4-FFF2-40B4-BE49-F238E27FC236}">
                <a16:creationId xmlns:a16="http://schemas.microsoft.com/office/drawing/2014/main" id="{2CF41188-9DCA-4AB8-AA68-EA13AB6EA000}"/>
              </a:ext>
            </a:extLst>
          </p:cNvPr>
          <p:cNvSpPr txBox="1">
            <a:spLocks/>
          </p:cNvSpPr>
          <p:nvPr/>
        </p:nvSpPr>
        <p:spPr>
          <a:xfrm>
            <a:off x="266698" y="5386729"/>
            <a:ext cx="2713609" cy="451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latin typeface="Bookman Old Style" panose="02050604050505020204" pitchFamily="18" charset="0"/>
              </a:rPr>
              <a:t>Соціальні мережі</a:t>
            </a:r>
            <a:endParaRPr lang="uk-UA" sz="2000" dirty="0">
              <a:latin typeface="Bookman Old Style" panose="020506040505050202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777EC4B-ED36-4094-BF80-ED1A92CFE2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0" t="18988" r="20379" b="18159"/>
          <a:stretch/>
        </p:blipFill>
        <p:spPr>
          <a:xfrm>
            <a:off x="3562349" y="4855241"/>
            <a:ext cx="1641889" cy="177312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F92D577-099A-4D9A-B9B4-724057504B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701" y="4855241"/>
            <a:ext cx="2765043" cy="168974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F6808DE-ED28-4AF8-9C16-69DA1EB1839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t="10000" r="10617" b="11527"/>
          <a:stretch/>
        </p:blipFill>
        <p:spPr>
          <a:xfrm>
            <a:off x="7584329" y="4795008"/>
            <a:ext cx="1779742" cy="177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1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749DEAB4-79AC-4550-A640-1A67CDEF1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6231"/>
            <a:ext cx="3209925" cy="3431888"/>
          </a:xfr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587736E-48C8-4387-9819-22F61BB3FCE1}"/>
              </a:ext>
            </a:extLst>
          </p:cNvPr>
          <p:cNvSpPr/>
          <p:nvPr/>
        </p:nvSpPr>
        <p:spPr>
          <a:xfrm>
            <a:off x="4695825" y="582501"/>
            <a:ext cx="683102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40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YouTube</a:t>
            </a:r>
            <a:endParaRPr lang="uk-UA" sz="28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id="{61A3D59B-E042-4099-9E53-1C64A3909880}"/>
              </a:ext>
            </a:extLst>
          </p:cNvPr>
          <p:cNvSpPr/>
          <p:nvPr/>
        </p:nvSpPr>
        <p:spPr>
          <a:xfrm>
            <a:off x="4371175" y="2715153"/>
            <a:ext cx="7716853" cy="18949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YouTube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 —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популярний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відеохостинг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що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надає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послуги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розміщення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відеоматеріалів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06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587736E-48C8-4387-9819-22F61BB3FCE1}"/>
              </a:ext>
            </a:extLst>
          </p:cNvPr>
          <p:cNvSpPr/>
          <p:nvPr/>
        </p:nvSpPr>
        <p:spPr>
          <a:xfrm>
            <a:off x="4695825" y="582501"/>
            <a:ext cx="683102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40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Google</a:t>
            </a:r>
            <a:r>
              <a:rPr lang="uk-UA" sz="40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 Диск</a:t>
            </a:r>
            <a:endParaRPr lang="en-US" sz="40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id="{61A3D59B-E042-4099-9E53-1C64A3909880}"/>
              </a:ext>
            </a:extLst>
          </p:cNvPr>
          <p:cNvSpPr/>
          <p:nvPr/>
        </p:nvSpPr>
        <p:spPr>
          <a:xfrm>
            <a:off x="4343401" y="2715153"/>
            <a:ext cx="7744628" cy="31331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lvl="0" algn="ctr" defTabSz="914400"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Google </a:t>
            </a:r>
            <a:r>
              <a:rPr lang="uk-UA" sz="2800" b="1" kern="0" dirty="0">
                <a:solidFill>
                  <a:srgbClr val="FF0000"/>
                </a:solidFill>
                <a:latin typeface="Calibri"/>
              </a:rPr>
              <a:t>Диск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uk-UA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англ</a:t>
            </a: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Google Drive) — </a:t>
            </a: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сховище даних, яке належить компанії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Google Inc., </a:t>
            </a: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що дозволяє користувачам зберігати свої дані на серверах у хмарі і ділитися ними з іншими користувачами в Інтернеті.</a:t>
            </a: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A77833D6-816C-49DC-8A6C-E6067DB33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" y="936444"/>
            <a:ext cx="4098931" cy="3881437"/>
          </a:xfrm>
        </p:spPr>
      </p:pic>
    </p:spTree>
    <p:extLst>
      <p:ext uri="{BB962C8B-B14F-4D97-AF65-F5344CB8AC3E}">
        <p14:creationId xmlns:p14="http://schemas.microsoft.com/office/powerpoint/2010/main" val="63547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587736E-48C8-4387-9819-22F61BB3FCE1}"/>
              </a:ext>
            </a:extLst>
          </p:cNvPr>
          <p:cNvSpPr/>
          <p:nvPr/>
        </p:nvSpPr>
        <p:spPr>
          <a:xfrm>
            <a:off x="4695825" y="582501"/>
            <a:ext cx="683102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uk-UA" sz="40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Подкаст</a:t>
            </a:r>
            <a:endParaRPr lang="en-US" sz="40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id="{61A3D59B-E042-4099-9E53-1C64A3909880}"/>
              </a:ext>
            </a:extLst>
          </p:cNvPr>
          <p:cNvSpPr/>
          <p:nvPr/>
        </p:nvSpPr>
        <p:spPr>
          <a:xfrm>
            <a:off x="4343401" y="2172228"/>
            <a:ext cx="7397226" cy="31331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lvl="0" algn="ctr" defTabSz="914400"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Подкаст</a:t>
            </a:r>
            <a:r>
              <a:rPr lang="uk-UA" sz="280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(англ. 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podcast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—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цифровий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медіа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-файл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або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низка таких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файлів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які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розповсюджуються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інтернетом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для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відтворення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портативних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медіа-програвачах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чи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персональних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комп'ютерах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CA76A7E-9C04-47B0-B605-48865D835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7" y="708553"/>
            <a:ext cx="3133197" cy="313319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FCF806-C1EB-4551-AC4E-EFB409B7B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3" y="4088629"/>
            <a:ext cx="3619500" cy="228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7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7D8AC97-3B2B-4D4B-B747-7FB0E690EB4C}"/>
              </a:ext>
            </a:extLst>
          </p:cNvPr>
          <p:cNvSpPr/>
          <p:nvPr/>
        </p:nvSpPr>
        <p:spPr>
          <a:xfrm>
            <a:off x="1087832" y="429934"/>
            <a:ext cx="959921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uk-UA" sz="32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Сервіси для розміщення аудіо: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D100DEB3-8763-4C31-A3F6-BA85CADD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2041761"/>
            <a:ext cx="4029075" cy="45124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000" b="1" dirty="0">
                <a:latin typeface="Bookman Old Style" panose="02050604050505020204" pitchFamily="18" charset="0"/>
                <a:hlinkClick r:id="rId2"/>
              </a:rPr>
              <a:t>https://podcaster.in.ua/</a:t>
            </a:r>
            <a:r>
              <a:rPr lang="uk-UA" sz="2000" b="1" dirty="0">
                <a:latin typeface="Bookman Old Style" panose="02050604050505020204" pitchFamily="18" charset="0"/>
              </a:rPr>
              <a:t> </a:t>
            </a:r>
            <a:endParaRPr lang="en-US" sz="2000" b="1" dirty="0">
              <a:latin typeface="Bookman Old Style" panose="02050604050505020204" pitchFamily="18" charset="0"/>
            </a:endParaRPr>
          </a:p>
        </p:txBody>
      </p:sp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16868A57-788C-41E6-A526-98ACED59E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7975" y="2040283"/>
            <a:ext cx="4029075" cy="45124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lvl="0" algn="ctr"/>
            <a:r>
              <a:rPr lang="en-US" sz="1800" b="1" dirty="0">
                <a:latin typeface="Bookman Old Style" panose="02050604050505020204" pitchFamily="18" charset="0"/>
                <a:hlinkClick r:id="rId3"/>
              </a:rPr>
              <a:t>https://aristocrats.fm/journal/</a:t>
            </a:r>
            <a:r>
              <a:rPr lang="uk-UA" sz="1800" b="1" dirty="0">
                <a:latin typeface="Bookman Old Style" panose="02050604050505020204" pitchFamily="18" charset="0"/>
              </a:rPr>
              <a:t> </a:t>
            </a:r>
            <a:endParaRPr lang="uk-UA" sz="1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Місце для тексту 8">
            <a:extLst>
              <a:ext uri="{FF2B5EF4-FFF2-40B4-BE49-F238E27FC236}">
                <a16:creationId xmlns:a16="http://schemas.microsoft.com/office/drawing/2014/main" id="{9F1BBEB1-C3CD-4A80-A301-311AD283CDB1}"/>
              </a:ext>
            </a:extLst>
          </p:cNvPr>
          <p:cNvSpPr txBox="1">
            <a:spLocks/>
          </p:cNvSpPr>
          <p:nvPr/>
        </p:nvSpPr>
        <p:spPr>
          <a:xfrm>
            <a:off x="1321240" y="1492290"/>
            <a:ext cx="2713609" cy="451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 err="1">
                <a:latin typeface="Bookman Old Style" panose="02050604050505020204" pitchFamily="18" charset="0"/>
              </a:rPr>
              <a:t>Подкастер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endParaRPr lang="uk-UA" sz="2000" dirty="0">
              <a:latin typeface="Bookman Old Style" panose="02050604050505020204" pitchFamily="18" charset="0"/>
            </a:endParaRPr>
          </a:p>
        </p:txBody>
      </p:sp>
      <p:sp>
        <p:nvSpPr>
          <p:cNvPr id="19" name="Місце для тексту 8">
            <a:extLst>
              <a:ext uri="{FF2B5EF4-FFF2-40B4-BE49-F238E27FC236}">
                <a16:creationId xmlns:a16="http://schemas.microsoft.com/office/drawing/2014/main" id="{7E419553-5D0A-456F-A5F5-FCE71E224A4E}"/>
              </a:ext>
            </a:extLst>
          </p:cNvPr>
          <p:cNvSpPr txBox="1">
            <a:spLocks/>
          </p:cNvSpPr>
          <p:nvPr/>
        </p:nvSpPr>
        <p:spPr>
          <a:xfrm>
            <a:off x="7315707" y="1451222"/>
            <a:ext cx="2713609" cy="451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latin typeface="Bookman Old Style" panose="02050604050505020204" pitchFamily="18" charset="0"/>
              </a:rPr>
              <a:t>Аристократи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endParaRPr lang="uk-UA" sz="2000" dirty="0">
              <a:latin typeface="Bookman Old Style" panose="02050604050505020204" pitchFamily="18" charset="0"/>
            </a:endParaRPr>
          </a:p>
        </p:txBody>
      </p:sp>
      <p:pic>
        <p:nvPicPr>
          <p:cNvPr id="31" name="Місце для вмісту 30">
            <a:extLst>
              <a:ext uri="{FF2B5EF4-FFF2-40B4-BE49-F238E27FC236}">
                <a16:creationId xmlns:a16="http://schemas.microsoft.com/office/drawing/2014/main" id="{D32CD14C-76C6-4F05-9C3F-7BD6421911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t="6144" r="3718"/>
          <a:stretch/>
        </p:blipFill>
        <p:spPr>
          <a:xfrm>
            <a:off x="467832" y="2608697"/>
            <a:ext cx="5088189" cy="2372877"/>
          </a:xfrm>
        </p:spPr>
      </p:pic>
      <p:pic>
        <p:nvPicPr>
          <p:cNvPr id="37" name="Місце для вмісту 36">
            <a:extLst>
              <a:ext uri="{FF2B5EF4-FFF2-40B4-BE49-F238E27FC236}">
                <a16:creationId xmlns:a16="http://schemas.microsoft.com/office/drawing/2014/main" id="{7F6CE56C-6AF2-4F5A-A977-3A7DB0C55D4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8697"/>
            <a:ext cx="4842439" cy="2335433"/>
          </a:xfrm>
        </p:spPr>
      </p:pic>
    </p:spTree>
    <p:extLst>
      <p:ext uri="{BB962C8B-B14F-4D97-AF65-F5344CB8AC3E}">
        <p14:creationId xmlns:p14="http://schemas.microsoft.com/office/powerpoint/2010/main" val="27367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587736E-48C8-4387-9819-22F61BB3FCE1}"/>
              </a:ext>
            </a:extLst>
          </p:cNvPr>
          <p:cNvSpPr/>
          <p:nvPr/>
        </p:nvSpPr>
        <p:spPr>
          <a:xfrm>
            <a:off x="4894202" y="918380"/>
            <a:ext cx="683102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40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SoundCloud</a:t>
            </a: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id="{61A3D59B-E042-4099-9E53-1C64A3909880}"/>
              </a:ext>
            </a:extLst>
          </p:cNvPr>
          <p:cNvSpPr/>
          <p:nvPr/>
        </p:nvSpPr>
        <p:spPr>
          <a:xfrm>
            <a:off x="4669117" y="2981325"/>
            <a:ext cx="7281199" cy="30956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txBody>
          <a:bodyPr spcFirstLastPara="0" vert="horz" wrap="square" lIns="152881" tIns="152881" rIns="152881" bIns="152881" numCol="1" spcCol="1270" anchor="ctr" anchorCtr="0">
            <a:noAutofit/>
          </a:bodyPr>
          <a:lstStyle/>
          <a:p>
            <a:pPr lvl="0" algn="ctr" defTabSz="914400"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SoundCloud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— </a:t>
            </a: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онлайн-платформа та веб-сайт для розповсюдження оцифрованої звукової інформації володіючи функціями соціальної мережі та однойменної організації.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7B251C56-638D-4BFB-AF43-C11BB785E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95" y="271206"/>
            <a:ext cx="5261575" cy="3500701"/>
          </a:xfrm>
        </p:spPr>
      </p:pic>
    </p:spTree>
    <p:extLst>
      <p:ext uri="{BB962C8B-B14F-4D97-AF65-F5344CB8AC3E}">
        <p14:creationId xmlns:p14="http://schemas.microsoft.com/office/powerpoint/2010/main" val="231757849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Сині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911</TotalTime>
  <Words>339</Words>
  <Application>Microsoft Office PowerPoint</Application>
  <PresentationFormat>Широкий екран</PresentationFormat>
  <Paragraphs>51</Paragraphs>
  <Slides>14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Trebuchet MS</vt:lpstr>
      <vt:lpstr>Wingdings</vt:lpstr>
      <vt:lpstr>Wingdings 3</vt:lpstr>
      <vt:lpstr>Грань</vt:lpstr>
      <vt:lpstr>Сервіси розміщення аудіо та відео файлів в Інтернеті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Сервіси розміщення аудіо та відео файлів в Інтернеті</dc:title>
  <dc:creator>Віталій Пукась</dc:creator>
  <cp:lastModifiedBy>Віталій Пукась</cp:lastModifiedBy>
  <cp:revision>9</cp:revision>
  <dcterms:created xsi:type="dcterms:W3CDTF">2021-12-06T08:38:55Z</dcterms:created>
  <dcterms:modified xsi:type="dcterms:W3CDTF">2023-12-19T10:59:00Z</dcterms:modified>
</cp:coreProperties>
</file>