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64" r:id="rId11"/>
    <p:sldId id="266" r:id="rId12"/>
    <p:sldId id="269" r:id="rId13"/>
    <p:sldId id="267" r:id="rId14"/>
    <p:sldId id="268" r:id="rId15"/>
    <p:sldId id="270" r:id="rId16"/>
    <p:sldId id="272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11/25/2023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11/25/2023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pRC_QUnMdI?feature=oembed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B31127-9EE3-44F2-AFA6-3BD884FF2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2634360"/>
          </a:xfrm>
        </p:spPr>
        <p:txBody>
          <a:bodyPr/>
          <a:lstStyle/>
          <a:p>
            <a:r>
              <a:rPr lang="uk-UA" sz="54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Електричний струм в електролітах. Електроліз</a:t>
            </a:r>
            <a:endParaRPr lang="uk-UA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D4BC242-5A67-48B3-AAA1-E6A64CE4E2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/>
              <a:t>Вчитель фізики </a:t>
            </a:r>
            <a:r>
              <a:rPr lang="uk-UA" dirty="0" err="1"/>
              <a:t>Капоріна</a:t>
            </a:r>
            <a:r>
              <a:rPr lang="uk-UA" dirty="0"/>
              <a:t> Ольга</a:t>
            </a:r>
          </a:p>
          <a:p>
            <a:r>
              <a:rPr lang="uk-UA" dirty="0"/>
              <a:t>ЗОШ№3 </a:t>
            </a:r>
            <a:r>
              <a:rPr lang="uk-UA" dirty="0" err="1"/>
              <a:t>Горішньоплавнівської</a:t>
            </a:r>
            <a:r>
              <a:rPr lang="uk-UA" dirty="0"/>
              <a:t> міської ради</a:t>
            </a:r>
          </a:p>
        </p:txBody>
      </p:sp>
      <p:pic>
        <p:nvPicPr>
          <p:cNvPr id="1026" name="Picture 2" descr="Электролиз — Википедия">
            <a:extLst>
              <a:ext uri="{FF2B5EF4-FFF2-40B4-BE49-F238E27FC236}">
                <a16:creationId xmlns:a16="http://schemas.microsoft.com/office/drawing/2014/main" id="{D4562601-2623-4148-ABB9-434249C71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535" y="3810092"/>
            <a:ext cx="2617226" cy="196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Электролиз – Бесплатные иконки: промышленность">
            <a:extLst>
              <a:ext uri="{FF2B5EF4-FFF2-40B4-BE49-F238E27FC236}">
                <a16:creationId xmlns:a16="http://schemas.microsoft.com/office/drawing/2014/main" id="{CD04517A-4F91-49A7-ABF7-4350B5B2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455" y="108751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273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033F7D00-2260-43C2-8DC9-D8387C3AF37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3064" y="736847"/>
                <a:ext cx="3178205" cy="5379868"/>
              </a:xfrm>
            </p:spPr>
            <p:txBody>
              <a:bodyPr>
                <a:normAutofit fontScale="90000"/>
              </a:bodyPr>
              <a:lstStyle/>
              <a:p>
                <a:r>
                  <a:rPr lang="uk-UA" sz="31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Другий закон електролізу </a:t>
                </a:r>
                <a:br>
                  <a:rPr lang="uk-UA" sz="31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uk-UA" sz="3100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(другий закон Фарадея):</a:t>
                </a:r>
                <a:br>
                  <a:rPr lang="uk-UA" sz="2700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uk-UA" sz="27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Електрохімічний еквівалент </a:t>
                </a:r>
                <a14:m>
                  <m:oMath xmlns:m="http://schemas.openxmlformats.org/officeDocument/2006/math">
                    <m:r>
                      <a:rPr lang="uk-UA" sz="2700" b="1" i="1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uk-UA" sz="27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прямо пропорційний відношенню молярної маси </a:t>
                </a:r>
                <a14:m>
                  <m:oMath xmlns:m="http://schemas.openxmlformats.org/officeDocument/2006/math">
                    <m:r>
                      <a:rPr lang="uk-UA" sz="2700" b="1" i="1">
                        <a:latin typeface="Cambria Math" panose="02040503050406030204" pitchFamily="18" charset="0"/>
                      </a:rPr>
                      <m:t>𝑴</m:t>
                    </m:r>
                  </m:oMath>
                </a14:m>
                <a:r>
                  <a:rPr lang="uk-UA" sz="27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елемента до валентності </a:t>
                </a:r>
                <a14:m>
                  <m:oMath xmlns:m="http://schemas.openxmlformats.org/officeDocument/2006/math">
                    <m:r>
                      <a:rPr lang="uk-UA" sz="27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uk-UA" sz="27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цього елемента в даній хімічній сполуці:</a:t>
                </a:r>
                <a:br>
                  <a:rPr lang="uk-UA" sz="3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uk-UA" dirty="0"/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033F7D00-2260-43C2-8DC9-D8387C3AF3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3064" y="736847"/>
                <a:ext cx="3178205" cy="5379868"/>
              </a:xfrm>
              <a:blipFill>
                <a:blip r:embed="rId2"/>
                <a:stretch>
                  <a:fillRect l="-4031" r="-249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E23B097-7707-4FFA-8D72-65046AA21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1169" y="736847"/>
            <a:ext cx="8336131" cy="5379867"/>
          </a:xfrm>
        </p:spPr>
        <p:txBody>
          <a:bodyPr/>
          <a:lstStyle/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sz="3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8EBC20-2F2F-41BB-B7A9-B1CAF6258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756" y="736847"/>
            <a:ext cx="4447711" cy="4630838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A589220-CCE1-4879-9C90-3C1D042A8CC7}"/>
                  </a:ext>
                </a:extLst>
              </p:cNvPr>
              <p:cNvSpPr txBox="1"/>
              <p:nvPr/>
            </p:nvSpPr>
            <p:spPr>
              <a:xfrm>
                <a:off x="4060054" y="818215"/>
                <a:ext cx="2118804" cy="101752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uk-UA" sz="32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3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3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uk-UA" sz="3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den>
                      </m:f>
                      <m:r>
                        <a:rPr lang="uk-UA" sz="32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uk-UA" sz="3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3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num>
                        <m:den>
                          <m:r>
                            <a:rPr lang="uk-UA" sz="3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uk-UA" sz="3200" b="1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A589220-CCE1-4879-9C90-3C1D042A8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0054" y="818215"/>
                <a:ext cx="2118804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6886B6-E3D0-4AF7-8ADD-27198A4E0722}"/>
                  </a:ext>
                </a:extLst>
              </p:cNvPr>
              <p:cNvSpPr txBox="1"/>
              <p:nvPr/>
            </p:nvSpPr>
            <p:spPr>
              <a:xfrm>
                <a:off x="4098524" y="2263873"/>
                <a:ext cx="2080334" cy="9361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uk-UA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uk-UA" sz="3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  <m:r>
                        <a:rPr lang="uk-UA" sz="3200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3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3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кг</m:t>
                          </m:r>
                        </m:num>
                        <m:den>
                          <m:r>
                            <a:rPr lang="uk-UA" sz="32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Кл</m:t>
                          </m:r>
                        </m:den>
                      </m:f>
                    </m:oMath>
                  </m:oMathPara>
                </a14:m>
                <a:endParaRPr lang="uk-UA" sz="3200" b="1" i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6886B6-E3D0-4AF7-8ADD-27198A4E0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524" y="2263873"/>
                <a:ext cx="2080334" cy="9361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BAC058-14F3-4BED-A5D1-75DFAEB1A6F6}"/>
                  </a:ext>
                </a:extLst>
              </p:cNvPr>
              <p:cNvSpPr txBox="1"/>
              <p:nvPr/>
            </p:nvSpPr>
            <p:spPr>
              <a:xfrm>
                <a:off x="3691716" y="3917716"/>
                <a:ext cx="3117457" cy="914930"/>
              </a:xfrm>
              <a:prstGeom prst="rect">
                <a:avLst/>
              </a:prstGeom>
              <a:solidFill>
                <a:srgbClr val="FFFF66"/>
              </a:solidFill>
            </p:spPr>
            <p:txBody>
              <a:bodyPr wrap="square">
                <a:spAutoFit/>
              </a:bodyPr>
              <a:lstStyle/>
              <a:p>
                <a:pPr indent="252095" algn="just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uk-UA" sz="2400" b="1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MyriadPro-Regular"/>
                        <a:cs typeface="Times New Roman" panose="02020603050405020304" pitchFamily="18" charset="0"/>
                      </a:rPr>
                      <m:t>𝑭</m:t>
                    </m:r>
                  </m:oMath>
                </a14:m>
                <a:r>
                  <a:rPr lang="uk-UA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MyriadPro-Regular"/>
                    <a:cs typeface="Times New Roman" panose="02020603050405020304" pitchFamily="18" charset="0"/>
                  </a:rPr>
                  <a:t> – стала Фарадея    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uk-UA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MyriadPro-Regular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uk-UA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MyriadPro-Regular"/>
                            <a:cs typeface="Times New Roman" panose="02020603050405020304" pitchFamily="18" charset="0"/>
                          </a:rPr>
                          <m:t>𝑭</m:t>
                        </m:r>
                        <m:r>
                          <a:rPr lang="uk-UA" sz="2400" b="1" i="1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MyriadPro-Regular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uk-UA" sz="24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MyriadPro-Regular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uk-UA" sz="24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MyriadPro-Regular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e>
                        </m:d>
                        <m:sSub>
                          <m:sSubPr>
                            <m:ctrlPr>
                              <a:rPr lang="uk-UA" sz="24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MyriadPro-Regular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uk-UA" sz="24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MyriadPro-Regular"/>
                                <a:cs typeface="Times New Roman" panose="020206030504050203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uk-UA" sz="2400" b="1" i="1">
                                <a:solidFill>
                                  <a:srgbClr val="0070C0"/>
                                </a:solidFill>
                                <a:effectLst/>
                                <a:latin typeface="Cambria Math" panose="02040503050406030204" pitchFamily="18" charset="0"/>
                                <a:ea typeface="MyriadPro-Regular"/>
                                <a:cs typeface="Times New Roman" panose="02020603050405020304" pitchFamily="18" charset="0"/>
                              </a:rPr>
                              <m:t>А</m:t>
                            </m:r>
                          </m:sub>
                        </m:sSub>
                      </m:e>
                    </m:d>
                  </m:oMath>
                </a14:m>
                <a:endParaRPr lang="uk-UA" sz="24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7BAC058-14F3-4BED-A5D1-75DFAEB1A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716" y="3917716"/>
                <a:ext cx="3117457" cy="914930"/>
              </a:xfrm>
              <a:prstGeom prst="rect">
                <a:avLst/>
              </a:prstGeom>
              <a:blipFill>
                <a:blip r:embed="rId6"/>
                <a:stretch>
                  <a:fillRect t="-2667" r="-2935" b="-66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8169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2AE51-C30E-48DB-A682-62E30F93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6847"/>
            <a:ext cx="3551068" cy="4598633"/>
          </a:xfrm>
        </p:spPr>
        <p:txBody>
          <a:bodyPr>
            <a:normAutofit/>
          </a:bodyPr>
          <a:lstStyle/>
          <a:p>
            <a:r>
              <a:rPr lang="uk-UA" sz="32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ЗАСТОСУВАННЯ ЕЛЕКТРОЛІЗУ</a:t>
            </a:r>
            <a:br>
              <a:rPr lang="uk-UA" sz="32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uk-UA" sz="32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uk-UA" sz="32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Гальваностегія </a:t>
            </a:r>
            <a:r>
              <a:rPr lang="uk-UA" sz="32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електролітичний спосіб покриття виробу тонким шаром металу</a:t>
            </a:r>
            <a:br>
              <a:rPr lang="uk-UA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9E3BE2-698D-41C5-B9CF-385A9AD9E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722" y="4598813"/>
            <a:ext cx="1770156" cy="19768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B379BB-77D6-45FD-B139-8D05AB80B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951" y="4712140"/>
            <a:ext cx="1631594" cy="18634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27BBC9-A020-4589-BD2F-E23281AA8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771" y="4655476"/>
            <a:ext cx="1622239" cy="1863495"/>
          </a:xfrm>
          <a:prstGeom prst="rect">
            <a:avLst/>
          </a:prstGeom>
        </p:spPr>
      </p:pic>
      <p:pic>
        <p:nvPicPr>
          <p:cNvPr id="5126" name="Picture 6" descr="гальванотехника — Техника. Современная энциклопедия">
            <a:extLst>
              <a:ext uri="{FF2B5EF4-FFF2-40B4-BE49-F238E27FC236}">
                <a16:creationId xmlns:a16="http://schemas.microsoft.com/office/drawing/2014/main" id="{64AB001F-1E84-4AA3-999A-FD3D072F2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28" y="511754"/>
            <a:ext cx="4376692" cy="408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7D331B-E987-429F-92D6-2E1DB7349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5236" y="736847"/>
            <a:ext cx="2802956" cy="51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23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4FB93-6CB4-4FC9-B988-769E59E98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0" y="790114"/>
            <a:ext cx="3284738" cy="4403324"/>
          </a:xfrm>
        </p:spPr>
        <p:txBody>
          <a:bodyPr>
            <a:normAutofit/>
          </a:bodyPr>
          <a:lstStyle/>
          <a:p>
            <a:r>
              <a:rPr lang="uk-UA" sz="28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ЗАСТОСУВАННЯ ЕЛЕКТРОЛІЗУ</a:t>
            </a:r>
            <a:br>
              <a:rPr lang="uk-UA" sz="28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uk-UA" sz="28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uk-UA" sz="28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Гальванізація у промисловості- </a:t>
            </a:r>
            <a:r>
              <a:rPr lang="uk-UA" sz="28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застосовується для зміцнення металевої поверхні виробів і захисту від корозії</a:t>
            </a:r>
            <a:endParaRPr lang="uk-UA" sz="28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AFAA45-FDC3-4A0D-9C27-3E3D3EA60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714144"/>
            <a:ext cx="7315200" cy="8931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i="1" dirty="0">
                <a:solidFill>
                  <a:srgbClr val="0070C0"/>
                </a:solidFill>
              </a:rPr>
              <a:t>Зазвичай гальванізують цинком, міддю, хромом та нікелем</a:t>
            </a:r>
          </a:p>
        </p:txBody>
      </p:sp>
      <p:pic>
        <p:nvPicPr>
          <p:cNvPr id="8194" name="Picture 2" descr="МІДЬ САМОРОДНА | Геологічний словник">
            <a:extLst>
              <a:ext uri="{FF2B5EF4-FFF2-40B4-BE49-F238E27FC236}">
                <a16:creationId xmlns:a16="http://schemas.microsoft.com/office/drawing/2014/main" id="{6C6FF58E-EA40-428C-BD64-62A529D5E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973" y="1708125"/>
            <a:ext cx="1997476" cy="185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Цинк — Вікіпедія">
            <a:extLst>
              <a:ext uri="{FF2B5EF4-FFF2-40B4-BE49-F238E27FC236}">
                <a16:creationId xmlns:a16="http://schemas.microsoft.com/office/drawing/2014/main" id="{BA619393-B5F4-463F-9A0D-F29CF5980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116" y="1818231"/>
            <a:ext cx="2686335" cy="163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Хром — Википедия">
            <a:extLst>
              <a:ext uri="{FF2B5EF4-FFF2-40B4-BE49-F238E27FC236}">
                <a16:creationId xmlns:a16="http://schemas.microsoft.com/office/drawing/2014/main" id="{746F7AE7-857B-4BD1-AE59-BFF266475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891" y="4317196"/>
            <a:ext cx="2900578" cy="172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Нікель — Вікіпедія">
            <a:extLst>
              <a:ext uri="{FF2B5EF4-FFF2-40B4-BE49-F238E27FC236}">
                <a16:creationId xmlns:a16="http://schemas.microsoft.com/office/drawing/2014/main" id="{A9FB54CA-0C2A-40A5-B80B-BC5F8665D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155" y="4267396"/>
            <a:ext cx="2661296" cy="177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851114-10F7-4609-A7FF-491381A20C35}"/>
              </a:ext>
            </a:extLst>
          </p:cNvPr>
          <p:cNvSpPr txBox="1"/>
          <p:nvPr/>
        </p:nvSpPr>
        <p:spPr>
          <a:xfrm>
            <a:off x="4924664" y="3563876"/>
            <a:ext cx="1093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Цинк</a:t>
            </a:r>
            <a:endParaRPr lang="uk-UA" sz="2800" b="1" i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6DDDF6-6473-4C28-80DC-B4C2FD96ECD5}"/>
              </a:ext>
            </a:extLst>
          </p:cNvPr>
          <p:cNvSpPr txBox="1"/>
          <p:nvPr/>
        </p:nvSpPr>
        <p:spPr>
          <a:xfrm>
            <a:off x="9400210" y="3678926"/>
            <a:ext cx="1093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Мідь</a:t>
            </a:r>
            <a:endParaRPr lang="uk-UA" sz="2800" b="1" i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FAFEAD-47FC-4DDE-AAE3-B0ABDE15EB21}"/>
              </a:ext>
            </a:extLst>
          </p:cNvPr>
          <p:cNvSpPr txBox="1"/>
          <p:nvPr/>
        </p:nvSpPr>
        <p:spPr>
          <a:xfrm>
            <a:off x="5014323" y="6143856"/>
            <a:ext cx="13628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Нікель</a:t>
            </a:r>
            <a:endParaRPr lang="uk-UA" sz="2800" b="1" i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58CCAB-ADFD-4344-A279-91ED3C34812B}"/>
              </a:ext>
            </a:extLst>
          </p:cNvPr>
          <p:cNvSpPr txBox="1"/>
          <p:nvPr/>
        </p:nvSpPr>
        <p:spPr>
          <a:xfrm>
            <a:off x="9400210" y="6106146"/>
            <a:ext cx="1093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Хром</a:t>
            </a:r>
            <a:endParaRPr lang="uk-UA" sz="2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44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375D8-6551-43D6-841A-C6F20379E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5" y="763481"/>
            <a:ext cx="3373514" cy="4961540"/>
          </a:xfrm>
        </p:spPr>
        <p:txBody>
          <a:bodyPr>
            <a:normAutofit/>
          </a:bodyPr>
          <a:lstStyle/>
          <a:p>
            <a:r>
              <a:rPr lang="uk-UA" sz="28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ЗАСТОСУВАННЯ ЕЛЕКТРОЛІЗУ</a:t>
            </a:r>
            <a:br>
              <a:rPr lang="uk-UA" sz="28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uk-UA" sz="28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uk-UA" sz="28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Гальванопластика </a:t>
            </a:r>
            <a:r>
              <a:rPr lang="uk-UA" sz="28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це отримання за допомогою електролізу точних копій рельєфних виробів</a:t>
            </a:r>
            <a:br>
              <a:rPr lang="uk-UA" sz="28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uk-UA" sz="2800" dirty="0"/>
          </a:p>
        </p:txBody>
      </p:sp>
      <p:pic>
        <p:nvPicPr>
          <p:cNvPr id="6148" name="Picture 4" descr="Гальванопластика. Електроліти та метали які використовуються">
            <a:extLst>
              <a:ext uri="{FF2B5EF4-FFF2-40B4-BE49-F238E27FC236}">
                <a16:creationId xmlns:a16="http://schemas.microsoft.com/office/drawing/2014/main" id="{629A94BD-920C-499D-9B64-4BBBDD57F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83" y="344599"/>
            <a:ext cx="2857749" cy="240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Гальванопластика в домашних условиях | Готовое изделие, Поделки,  Праздничные поделки">
            <a:extLst>
              <a:ext uri="{FF2B5EF4-FFF2-40B4-BE49-F238E27FC236}">
                <a16:creationId xmlns:a16="http://schemas.microsoft.com/office/drawing/2014/main" id="{EA012036-F992-444C-A284-C6C523028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94" y="595562"/>
            <a:ext cx="2869476" cy="214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Гальванопластика — что это такое, сферы применения">
            <a:extLst>
              <a:ext uri="{FF2B5EF4-FFF2-40B4-BE49-F238E27FC236}">
                <a16:creationId xmlns:a16="http://schemas.microsoft.com/office/drawing/2014/main" id="{A9665271-F145-42EA-89EB-3F77B4BDA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126" y="3429000"/>
            <a:ext cx="2744974" cy="260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Галерея - гальванопластика">
            <a:extLst>
              <a:ext uri="{FF2B5EF4-FFF2-40B4-BE49-F238E27FC236}">
                <a16:creationId xmlns:a16="http://schemas.microsoft.com/office/drawing/2014/main" id="{5D6DCF13-C0FC-4840-AAC4-692185B923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83" y="3636516"/>
            <a:ext cx="2993847" cy="240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990E7B-F52D-493A-9553-06B0923ED9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224163" y="2194787"/>
            <a:ext cx="2670727" cy="209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59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F23F7D-9B2E-46E0-A513-F8B6540D9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6" y="763480"/>
            <a:ext cx="3311371" cy="5255579"/>
          </a:xfrm>
        </p:spPr>
        <p:txBody>
          <a:bodyPr>
            <a:normAutofit fontScale="90000"/>
          </a:bodyPr>
          <a:lstStyle/>
          <a:p>
            <a:pPr algn="ctr" defTabSz="1079906"/>
            <a:r>
              <a:rPr lang="uk-UA" sz="28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ЗАСТОСУВАННЯ ЕЛЕКТРОЛІЗУ</a:t>
            </a:r>
            <a:br>
              <a:rPr lang="uk-UA" sz="28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uk-UA" sz="28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uk-UA" sz="32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Виробництво</a:t>
            </a:r>
            <a:r>
              <a:rPr lang="ru-RU" sz="32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uk-UA" sz="32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металів</a:t>
            </a:r>
            <a:br>
              <a:rPr lang="uk-UA" sz="32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uk-UA" sz="32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uk-UA" sz="32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цинк, алюміній, мідь, </a:t>
            </a:r>
            <a:r>
              <a:rPr lang="uk-UA" sz="3100" b="1" dirty="0">
                <a:effectLst/>
                <a:latin typeface="Arial" panose="020B0604020202020204" pitchFamily="34" charset="0"/>
                <a:ea typeface="MyriadPro-Regular"/>
                <a:cs typeface="Arial" panose="020B0604020202020204" pitchFamily="34" charset="0"/>
              </a:rPr>
              <a:t>натрій, магній берилій </a:t>
            </a:r>
            <a:br>
              <a:rPr lang="uk-UA" sz="3100" b="1" dirty="0">
                <a:effectLst/>
                <a:latin typeface="Arial" panose="020B0604020202020204" pitchFamily="34" charset="0"/>
                <a:ea typeface="MyriadPro-Regular"/>
                <a:cs typeface="Arial" panose="020B0604020202020204" pitchFamily="34" charset="0"/>
              </a:rPr>
            </a:br>
            <a:br>
              <a:rPr lang="uk-UA" sz="3100" b="1" dirty="0">
                <a:effectLst/>
                <a:latin typeface="Arial" panose="020B0604020202020204" pitchFamily="34" charset="0"/>
                <a:ea typeface="MyriadPro-Regular"/>
                <a:cs typeface="Arial" panose="020B0604020202020204" pitchFamily="34" charset="0"/>
              </a:rPr>
            </a:br>
            <a:r>
              <a:rPr lang="uk-UA" sz="3100" b="1" i="1" dirty="0">
                <a:effectLst/>
                <a:latin typeface="Arial" panose="020B0604020202020204" pitchFamily="34" charset="0"/>
                <a:ea typeface="MyriadPro-Regular"/>
                <a:cs typeface="Arial" panose="020B0604020202020204" pitchFamily="34" charset="0"/>
              </a:rPr>
              <a:t>з відповідних розплавів руд</a:t>
            </a:r>
            <a:br>
              <a:rPr lang="uk-UA" sz="32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uk-U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304603-5EB8-4B34-A35F-FC02F5D866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054" y="3223100"/>
            <a:ext cx="5238738" cy="3263864"/>
          </a:xfrm>
          <a:prstGeom prst="rect">
            <a:avLst/>
          </a:prstGeom>
          <a:noFill/>
        </p:spPr>
      </p:pic>
      <p:pic>
        <p:nvPicPr>
          <p:cNvPr id="7170" name="Picture 2" descr="Гальванотехника | Металлургический портал MetalSpace.ru">
            <a:extLst>
              <a:ext uri="{FF2B5EF4-FFF2-40B4-BE49-F238E27FC236}">
                <a16:creationId xmlns:a16="http://schemas.microsoft.com/office/drawing/2014/main" id="{4460328A-7B6E-420F-8669-215DC391CE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479" y="418175"/>
            <a:ext cx="2981039" cy="272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Электрометаллургия">
            <a:extLst>
              <a:ext uri="{FF2B5EF4-FFF2-40B4-BE49-F238E27FC236}">
                <a16:creationId xmlns:a16="http://schemas.microsoft.com/office/drawing/2014/main" id="{3C64F796-1258-4C40-A3BB-1A824FEB9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281" y="3663517"/>
            <a:ext cx="2471833" cy="270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Що таке електрометалургія? - Green Steel">
            <a:extLst>
              <a:ext uri="{FF2B5EF4-FFF2-40B4-BE49-F238E27FC236}">
                <a16:creationId xmlns:a16="http://schemas.microsoft.com/office/drawing/2014/main" id="{9F6E84AB-7902-4761-80DD-CD496980C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666" y="367406"/>
            <a:ext cx="4171448" cy="277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657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CEA98-A536-4007-A400-042C33838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78" y="798991"/>
            <a:ext cx="3311370" cy="5185758"/>
          </a:xfrm>
        </p:spPr>
        <p:txBody>
          <a:bodyPr>
            <a:noAutofit/>
          </a:bodyPr>
          <a:lstStyle/>
          <a:p>
            <a:r>
              <a:rPr lang="uk-UA" sz="28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ЗАСТОСУВАННЯ ЕЛЕКТРОЛІЗУ</a:t>
            </a:r>
            <a:br>
              <a:rPr lang="uk-UA" sz="28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uk-UA" sz="28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uk-UA" sz="28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Рафінування металів-</a:t>
            </a:r>
            <a:br>
              <a:rPr lang="uk-UA" sz="28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uk-UA" sz="28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24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очищення металів за допомогою електролізу. </a:t>
            </a:r>
            <a:br>
              <a:rPr lang="ru-RU" sz="24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ru-RU" sz="24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2400" b="1" i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Більшість кольорових металів</a:t>
            </a:r>
            <a:br>
              <a:rPr lang="ru-RU" sz="2400" b="1" i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uk-UA" sz="28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uk-UA" sz="2800" dirty="0"/>
          </a:p>
        </p:txBody>
      </p:sp>
      <p:pic>
        <p:nvPicPr>
          <p:cNvPr id="9218" name="Picture 2" descr="Методична розробка&quot;Електроліз та його застосування&quot;">
            <a:extLst>
              <a:ext uri="{FF2B5EF4-FFF2-40B4-BE49-F238E27FC236}">
                <a16:creationId xmlns:a16="http://schemas.microsoft.com/office/drawing/2014/main" id="{8E58A6B4-EF11-4F1D-92D7-3A0AC0C635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051" y="3391870"/>
            <a:ext cx="4732784" cy="259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38CD60-B053-4264-90E7-7AAAD0D58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74" y="676858"/>
            <a:ext cx="4732784" cy="2625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7145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100F3D-8989-4B73-BC2E-B77C9230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64" y="834502"/>
            <a:ext cx="3275860" cy="1677880"/>
          </a:xfrm>
        </p:spPr>
        <p:txBody>
          <a:bodyPr>
            <a:normAutofit/>
          </a:bodyPr>
          <a:lstStyle/>
          <a:p>
            <a:r>
              <a:rPr lang="uk-UA" sz="32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Розв’язування задач</a:t>
            </a:r>
            <a:endParaRPr lang="uk-UA" sz="32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D0D902C-9264-4510-9A1C-65524293E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9642" y="695433"/>
            <a:ext cx="7847861" cy="226970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uk-UA" sz="1800" dirty="0">
                <a:effectLst/>
                <a:latin typeface="Times New Roman" panose="02020603050405020304" pitchFamily="18" charset="0"/>
                <a:ea typeface="MyriadPro-Regular"/>
              </a:rPr>
              <a:t> </a:t>
            </a:r>
            <a:r>
              <a:rPr lang="uk-UA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1. Визначте силу струму під час електролізу, якщо за 10 хв на катоді відклалося 0,316 г міді.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2. Визначте електрохімічний еквівалент речовини, якщо при проходженні через розчин електроліту струму силою 1 А протягом 2 год на катоді виділилося 8,05 г речовини</a:t>
            </a:r>
            <a:endParaRPr lang="uk-UA" sz="2400" dirty="0">
              <a:solidFill>
                <a:srgbClr val="0070C0"/>
              </a:solidFill>
            </a:endParaRPr>
          </a:p>
        </p:txBody>
      </p:sp>
      <p:pic>
        <p:nvPicPr>
          <p:cNvPr id="10242" name="Picture 2" descr="Презентація на тему Електроліз (варіант 5) — презентації з фізики | GDZ4YOU">
            <a:extLst>
              <a:ext uri="{FF2B5EF4-FFF2-40B4-BE49-F238E27FC236}">
                <a16:creationId xmlns:a16="http://schemas.microsoft.com/office/drawing/2014/main" id="{E0D8F59E-E689-4CD5-9AFC-5F6F4D8A3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90" y="2965142"/>
            <a:ext cx="4156778" cy="311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Электролиз – Бесплатные иконки: еда и ресторан">
            <a:extLst>
              <a:ext uri="{FF2B5EF4-FFF2-40B4-BE49-F238E27FC236}">
                <a16:creationId xmlns:a16="http://schemas.microsoft.com/office/drawing/2014/main" id="{B3CC411D-7FFE-4695-AF1C-AD1F47BA2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390" y="335436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Электролиз расплавов и растворов — схема, правила и уравнения">
            <a:extLst>
              <a:ext uri="{FF2B5EF4-FFF2-40B4-BE49-F238E27FC236}">
                <a16:creationId xmlns:a16="http://schemas.microsoft.com/office/drawing/2014/main" id="{2B928A0E-8049-4B04-B0F5-0FF4D086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52" y="3070058"/>
            <a:ext cx="2860044" cy="167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286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7CFF9-01E1-4F47-B8BE-CDF823351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99" y="1003177"/>
            <a:ext cx="2947482" cy="3609463"/>
          </a:xfrm>
        </p:spPr>
        <p:txBody>
          <a:bodyPr/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Домашнє завдання</a:t>
            </a:r>
            <a:br>
              <a:rPr lang="nl-NL" sz="36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uk-UA" sz="36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uk-UA" sz="36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uk-UA" sz="26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Опрацювати § 6,</a:t>
            </a:r>
            <a:br>
              <a:rPr lang="uk-UA" sz="26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uk-UA" sz="26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Вправа № 6 (2, 3)</a:t>
            </a:r>
            <a:br>
              <a:rPr lang="uk-UA" sz="26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uk-UA" sz="2600" dirty="0"/>
          </a:p>
        </p:txBody>
      </p:sp>
      <p:pic>
        <p:nvPicPr>
          <p:cNvPr id="11266" name="Picture 2" descr="Электролиз – Бесплатные иконки: промышленность">
            <a:extLst>
              <a:ext uri="{FF2B5EF4-FFF2-40B4-BE49-F238E27FC236}">
                <a16:creationId xmlns:a16="http://schemas.microsoft.com/office/drawing/2014/main" id="{36046589-175C-4870-A7C8-8A36CD46AB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557" y="1491447"/>
            <a:ext cx="3496863" cy="34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679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29788-B4B3-494A-B3C8-879DCA4AD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0" y="736848"/>
            <a:ext cx="3329125" cy="4287914"/>
          </a:xfrm>
        </p:spPr>
        <p:txBody>
          <a:bodyPr/>
          <a:lstStyle/>
          <a:p>
            <a:r>
              <a:rPr lang="uk-UA" sz="2800" b="1" dirty="0">
                <a:solidFill>
                  <a:srgbClr val="FFFF00"/>
                </a:solidFill>
                <a:effectLst/>
                <a:latin typeface="+mn-lt"/>
                <a:ea typeface="MyriadPro-Regular"/>
                <a:cs typeface="Arial" panose="020B0604020202020204" pitchFamily="34" charset="0"/>
              </a:rPr>
              <a:t>Проблемне питання</a:t>
            </a:r>
            <a:br>
              <a:rPr lang="uk-UA" sz="2400" b="1" dirty="0">
                <a:effectLst/>
                <a:latin typeface="+mn-lt"/>
                <a:ea typeface="MyriadPro-Regular"/>
                <a:cs typeface="Arial" panose="020B0604020202020204" pitchFamily="34" charset="0"/>
              </a:rPr>
            </a:br>
            <a:br>
              <a:rPr lang="uk-UA" sz="2400" b="1" dirty="0">
                <a:effectLst/>
                <a:latin typeface="+mn-lt"/>
                <a:ea typeface="MyriadPro-Regular"/>
                <a:cs typeface="Arial" panose="020B0604020202020204" pitchFamily="34" charset="0"/>
              </a:rPr>
            </a:br>
            <a:r>
              <a:rPr lang="uk-UA" sz="2400" b="1" dirty="0">
                <a:effectLst/>
                <a:latin typeface="+mn-lt"/>
                <a:ea typeface="MyriadPro-Regular"/>
                <a:cs typeface="Arial" panose="020B0604020202020204" pitchFamily="34" charset="0"/>
              </a:rPr>
              <a:t>Як створюються позолочені і посріблені прикраси? </a:t>
            </a:r>
            <a:br>
              <a:rPr lang="uk-UA" sz="2400" b="1" dirty="0">
                <a:effectLst/>
                <a:latin typeface="+mn-lt"/>
                <a:ea typeface="MyriadPro-Regular"/>
                <a:cs typeface="Arial" panose="020B0604020202020204" pitchFamily="34" charset="0"/>
              </a:rPr>
            </a:br>
            <a:b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dirty="0">
                <a:effectLst/>
                <a:ea typeface="MyriadPro-Regular"/>
                <a:cs typeface="Times New Roman" panose="02020603050405020304" pitchFamily="18" charset="0"/>
              </a:rPr>
              <a:t>Як отримати хромовані предмети?</a:t>
            </a:r>
            <a:br>
              <a:rPr lang="uk-UA" sz="2400" b="1" dirty="0">
                <a:effectLst/>
                <a:ea typeface="MyriadPro-Regular"/>
                <a:cs typeface="Times New Roman" panose="02020603050405020304" pitchFamily="18" charset="0"/>
              </a:rPr>
            </a:br>
            <a:b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dirty="0">
                <a:effectLst/>
                <a:ea typeface="MyriadPro-Regular"/>
              </a:rPr>
              <a:t>Як ви думаєте чи проводить вода електричний струм?</a:t>
            </a:r>
            <a:endParaRPr lang="uk-UA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A2E8E3-07E6-464D-9CF7-A5D7DDAD4C57}"/>
              </a:ext>
            </a:extLst>
          </p:cNvPr>
          <p:cNvSpPr txBox="1"/>
          <p:nvPr/>
        </p:nvSpPr>
        <p:spPr>
          <a:xfrm>
            <a:off x="3049480" y="3235877"/>
            <a:ext cx="6098958" cy="325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2095" algn="just">
              <a:lnSpc>
                <a:spcPct val="115000"/>
              </a:lnSpc>
              <a:spcAft>
                <a:spcPts val="1000"/>
              </a:spcAft>
            </a:pP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упити Позолочені сережки Кульки срібні, ціна 2543.20 ₴ - Prom.ua (ID#  1287318084)">
            <a:extLst>
              <a:ext uri="{FF2B5EF4-FFF2-40B4-BE49-F238E27FC236}">
                <a16:creationId xmlns:a16="http://schemas.microsoft.com/office/drawing/2014/main" id="{E53E47C6-F2C7-4B68-B296-E2DAB9D232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664" y="672266"/>
            <a:ext cx="1948524" cy="194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упити позолочені срібні сережки з фіанітами 000029121 ✴️в Zlato.ua">
            <a:extLst>
              <a:ext uri="{FF2B5EF4-FFF2-40B4-BE49-F238E27FC236}">
                <a16:creationId xmlns:a16="http://schemas.microsoft.com/office/drawing/2014/main" id="{90FB1F41-BE2F-450E-A81F-4E5F1C6C0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254" y="488272"/>
            <a:ext cx="2055378" cy="205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осріблена Ложка для декупажу та рукоділля Підвіска для створення прикрас і  декору металева 60мм: купить с доставкой. матеріали для виготовлення прикрас  та аксесуарів от &quot;Інтернет-магазин товарів для творчості &quot;Фурнітура&quot;&quot;">
            <a:extLst>
              <a:ext uri="{FF2B5EF4-FFF2-40B4-BE49-F238E27FC236}">
                <a16:creationId xmlns:a16="http://schemas.microsoft.com/office/drawing/2014/main" id="{DE93880F-C4FD-416E-86C7-A6902E12B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423" y="2477286"/>
            <a:ext cx="1903428" cy="190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упити Сережки ажур посріблені в інтернет магазині біжутерії lanko.com.ua">
            <a:extLst>
              <a:ext uri="{FF2B5EF4-FFF2-40B4-BE49-F238E27FC236}">
                <a16:creationId xmlns:a16="http://schemas.microsoft.com/office/drawing/2014/main" id="{2EAE49A3-03C8-4E26-8956-25806D276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689" y="253454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Браслет жіночий посріблений PANDORA Blue Stone Charm • Краща ціна в Києві,  Україні • Купити в Епіцентрі">
            <a:extLst>
              <a:ext uri="{FF2B5EF4-FFF2-40B4-BE49-F238E27FC236}">
                <a16:creationId xmlns:a16="http://schemas.microsoft.com/office/drawing/2014/main" id="{E34A98DE-FD55-496B-92AF-1AC797A82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290" y="1382409"/>
            <a:ext cx="2286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Хромовані Вироби — Купити Недорого у Перевірених Продавців на Bigl.ua">
            <a:extLst>
              <a:ext uri="{FF2B5EF4-FFF2-40B4-BE49-F238E27FC236}">
                <a16:creationId xmlns:a16="http://schemas.microsoft.com/office/drawing/2014/main" id="{DE32EB8F-AFFA-47EF-B626-69171EFBB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393" y="4426501"/>
            <a:ext cx="2084887" cy="208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Хромовані Вироби — Купити Недорого у Перевірених Продавців на Bigl.ua">
            <a:extLst>
              <a:ext uri="{FF2B5EF4-FFF2-40B4-BE49-F238E27FC236}">
                <a16:creationId xmlns:a16="http://schemas.microsoft.com/office/drawing/2014/main" id="{C82F01D0-E364-4CB8-99AD-BED3EB8FA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851" y="425364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Хімічна металізація | Vertigo Design&amp;Detailing">
            <a:extLst>
              <a:ext uri="{FF2B5EF4-FFF2-40B4-BE49-F238E27FC236}">
                <a16:creationId xmlns:a16="http://schemas.microsoft.com/office/drawing/2014/main" id="{CFB07D39-9671-461C-8DFC-0C44F4B68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801" y="3720242"/>
            <a:ext cx="18764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699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7FC51-B09E-4AA8-B430-EB355BD66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4109"/>
            <a:ext cx="3790765" cy="4515760"/>
          </a:xfrm>
        </p:spPr>
        <p:txBody>
          <a:bodyPr>
            <a:normAutofit/>
          </a:bodyPr>
          <a:lstStyle/>
          <a:p>
            <a:r>
              <a:rPr lang="uk-UA" sz="36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Електричний струм</a:t>
            </a:r>
            <a:r>
              <a:rPr lang="uk-UA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– </a:t>
            </a:r>
            <a:r>
              <a:rPr lang="uk-UA" sz="32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 напрямлений (упорядкований) рух частинок, які мають електричний заряд</a:t>
            </a:r>
            <a:br>
              <a:rPr lang="uk-UA" sz="32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uk-UA" sz="32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9E8A57-D36D-4F4C-923D-40511DB93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0765" y="763480"/>
            <a:ext cx="8007658" cy="5743852"/>
          </a:xfrm>
        </p:spPr>
        <p:txBody>
          <a:bodyPr>
            <a:normAutofit/>
          </a:bodyPr>
          <a:lstStyle/>
          <a:p>
            <a:endParaRPr lang="uk-UA" sz="2800" b="1" i="1" dirty="0">
              <a:solidFill>
                <a:srgbClr val="0070C0"/>
              </a:solidFill>
            </a:endParaRPr>
          </a:p>
          <a:p>
            <a:endParaRPr lang="uk-UA" sz="2800" b="1" i="1" dirty="0">
              <a:solidFill>
                <a:srgbClr val="0070C0"/>
              </a:solidFill>
            </a:endParaRPr>
          </a:p>
          <a:p>
            <a:endParaRPr lang="uk-UA" sz="2800" b="1" i="1" dirty="0">
              <a:solidFill>
                <a:srgbClr val="0070C0"/>
              </a:solidFill>
            </a:endParaRPr>
          </a:p>
          <a:p>
            <a:endParaRPr lang="uk-UA" sz="2800" b="1" i="1" dirty="0">
              <a:solidFill>
                <a:srgbClr val="0070C0"/>
              </a:solidFill>
            </a:endParaRPr>
          </a:p>
          <a:p>
            <a:endParaRPr lang="uk-UA" sz="2400" b="1" i="1" dirty="0">
              <a:solidFill>
                <a:srgbClr val="0070C0"/>
              </a:solidFill>
            </a:endParaRPr>
          </a:p>
          <a:p>
            <a:endParaRPr lang="uk-UA" sz="2400" b="1" i="1" dirty="0">
              <a:solidFill>
                <a:srgbClr val="0070C0"/>
              </a:solidFill>
            </a:endParaRPr>
          </a:p>
          <a:p>
            <a:endParaRPr lang="uk-UA" sz="2400" b="1" i="1" dirty="0">
              <a:solidFill>
                <a:srgbClr val="0070C0"/>
              </a:solidFill>
            </a:endParaRPr>
          </a:p>
          <a:p>
            <a:endParaRPr lang="uk-UA" sz="2400" b="1" i="1" dirty="0">
              <a:solidFill>
                <a:srgbClr val="0070C0"/>
              </a:solidFill>
            </a:endParaRPr>
          </a:p>
          <a:p>
            <a:endParaRPr lang="uk-UA" sz="2400" b="1" i="1" dirty="0">
              <a:solidFill>
                <a:srgbClr val="0070C0"/>
              </a:solidFill>
            </a:endParaRPr>
          </a:p>
          <a:p>
            <a:r>
              <a:rPr lang="uk-UA" sz="2400" b="1" i="1" dirty="0">
                <a:solidFill>
                  <a:srgbClr val="0070C0"/>
                </a:solidFill>
              </a:rPr>
              <a:t>Чи проводять рідини електричний струм?</a:t>
            </a:r>
          </a:p>
          <a:p>
            <a:r>
              <a:rPr lang="uk-UA" sz="2400" b="1" i="1" dirty="0">
                <a:solidFill>
                  <a:srgbClr val="0070C0"/>
                </a:solidFill>
              </a:rPr>
              <a:t>Якщо проводять, то які саме частинки є заряджені</a:t>
            </a:r>
            <a:r>
              <a:rPr lang="uk-UA" sz="2800" b="1" i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8" name="Мультимедіа з Інтернету 7" title="Електричний струм у рідинах. Електроліз. 8 клас">
            <a:hlinkClick r:id="" action="ppaction://media"/>
            <a:extLst>
              <a:ext uri="{FF2B5EF4-FFF2-40B4-BE49-F238E27FC236}">
                <a16:creationId xmlns:a16="http://schemas.microsoft.com/office/drawing/2014/main" id="{FE89D64B-9211-4440-BF8B-19C7B398BC3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05052" y="737880"/>
            <a:ext cx="7760242" cy="43845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875423-D67E-4B54-AA23-0DC09CCF2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898" y="3108932"/>
            <a:ext cx="4560203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9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F25C6C6-7835-4A68-A75F-FC33775C8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Електроліти</a:t>
            </a:r>
            <a:r>
              <a:rPr lang="uk-UA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– речовини, водні розчини або розплави яких проводять електричний струм</a:t>
            </a:r>
            <a:br>
              <a:rPr lang="uk-UA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uk-UA" dirty="0"/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9DC3EBCD-78F4-40BD-925F-FC38E2E80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1601" y="802513"/>
            <a:ext cx="2554380" cy="3721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C2906C-165B-403E-B7A3-A300821E8FFD}"/>
              </a:ext>
            </a:extLst>
          </p:cNvPr>
          <p:cNvSpPr txBox="1"/>
          <p:nvPr/>
        </p:nvSpPr>
        <p:spPr>
          <a:xfrm>
            <a:off x="3812960" y="802513"/>
            <a:ext cx="60989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0070C0"/>
                </a:solidFill>
              </a:rPr>
              <a:t>Чи проводить водний розчин</a:t>
            </a:r>
          </a:p>
          <a:p>
            <a:r>
              <a:rPr lang="uk-UA" sz="2400" b="1" i="1" dirty="0">
                <a:solidFill>
                  <a:srgbClr val="0070C0"/>
                </a:solidFill>
              </a:rPr>
              <a:t> кухонної солі електричний струм?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661981-40E0-4616-9E7C-04F1747A2408}"/>
              </a:ext>
            </a:extLst>
          </p:cNvPr>
          <p:cNvSpPr txBox="1"/>
          <p:nvPr/>
        </p:nvSpPr>
        <p:spPr>
          <a:xfrm>
            <a:off x="3812960" y="2193060"/>
            <a:ext cx="49404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79906"/>
            <a:r>
              <a:rPr lang="ru-RU" sz="2400" b="1" i="1" kern="0" dirty="0" err="1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Що</a:t>
            </a:r>
            <a:r>
              <a:rPr lang="ru-RU" sz="2400" b="1" i="1" kern="0" dirty="0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kern="0" dirty="0" err="1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відбувається</a:t>
            </a:r>
            <a:r>
              <a:rPr lang="ru-RU" sz="2400" b="1" i="1" kern="0" dirty="0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в </a:t>
            </a:r>
            <a:r>
              <a:rPr lang="ru-RU" sz="2400" b="1" i="1" kern="0" dirty="0" err="1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розчині</a:t>
            </a:r>
            <a:r>
              <a:rPr lang="ru-RU" sz="2400" b="1" i="1" kern="0" dirty="0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kern="0" dirty="0" err="1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електроліту</a:t>
            </a:r>
            <a:r>
              <a:rPr lang="ru-RU" sz="2400" b="1" i="1" kern="0" dirty="0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коли </a:t>
            </a:r>
            <a:r>
              <a:rPr lang="ru-RU" sz="2400" b="1" i="1" kern="0" dirty="0" err="1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електричне</a:t>
            </a:r>
            <a:r>
              <a:rPr lang="ru-RU" sz="2400" b="1" i="1" kern="0" dirty="0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 поле </a:t>
            </a:r>
            <a:r>
              <a:rPr lang="ru-RU" sz="2400" b="1" i="1" kern="0" dirty="0" err="1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відсутнє</a:t>
            </a:r>
            <a:r>
              <a:rPr lang="ru-RU" sz="2400" b="1" i="1" kern="0" dirty="0">
                <a:solidFill>
                  <a:srgbClr val="0070C0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rPr>
              <a:t>?</a:t>
            </a:r>
            <a:endParaRPr lang="ru-RU" sz="2400" b="1" i="1" kern="0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1079906"/>
            <a:r>
              <a:rPr lang="uk-UA" sz="18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струм?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E6C1983-6BE0-4AA4-A20B-170858DF4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2554380" cy="30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40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7B87876-8829-4FB4-8B66-7E0016B3E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2035" y="3274357"/>
            <a:ext cx="4530652" cy="279796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55336-6997-4FA7-9DC2-24CEC2E93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4" y="772357"/>
            <a:ext cx="3435658" cy="5299969"/>
          </a:xfrm>
        </p:spPr>
        <p:txBody>
          <a:bodyPr>
            <a:normAutofit/>
          </a:bodyPr>
          <a:lstStyle/>
          <a:p>
            <a:r>
              <a:rPr lang="uk-UA" sz="33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Електролітична дисоціація </a:t>
            </a:r>
            <a:r>
              <a:rPr lang="uk-UA" sz="33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це розпад речовин на </a:t>
            </a:r>
            <a:r>
              <a:rPr lang="uk-UA" sz="33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йони</a:t>
            </a:r>
            <a:r>
              <a:rPr lang="uk-UA" sz="33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внаслідок дії полярних молекул розчинника</a:t>
            </a:r>
            <a:br>
              <a:rPr lang="uk-UA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970DC4-3072-4F3D-8FA2-F45BED2E7B67}"/>
              </a:ext>
            </a:extLst>
          </p:cNvPr>
          <p:cNvSpPr txBox="1"/>
          <p:nvPr/>
        </p:nvSpPr>
        <p:spPr>
          <a:xfrm>
            <a:off x="3804081" y="3591517"/>
            <a:ext cx="39106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 dirty="0" err="1">
                <a:solidFill>
                  <a:srgbClr val="0070C0"/>
                </a:solidFill>
              </a:rPr>
              <a:t>Рекомбінація</a:t>
            </a:r>
            <a:r>
              <a:rPr lang="ru-RU" sz="2800" b="1" i="1" dirty="0">
                <a:solidFill>
                  <a:srgbClr val="0070C0"/>
                </a:solidFill>
              </a:rPr>
              <a:t> – </a:t>
            </a:r>
          </a:p>
          <a:p>
            <a:r>
              <a:rPr lang="ru-RU" sz="2800" b="1" i="1" dirty="0" err="1">
                <a:solidFill>
                  <a:srgbClr val="0070C0"/>
                </a:solidFill>
              </a:rPr>
              <a:t>процес</a:t>
            </a:r>
            <a:r>
              <a:rPr lang="ru-RU" sz="2800" b="1" i="1" dirty="0">
                <a:solidFill>
                  <a:srgbClr val="0070C0"/>
                </a:solidFill>
              </a:rPr>
              <a:t> </a:t>
            </a:r>
            <a:r>
              <a:rPr lang="ru-RU" sz="2800" b="1" i="1" dirty="0" err="1">
                <a:solidFill>
                  <a:srgbClr val="0070C0"/>
                </a:solidFill>
              </a:rPr>
              <a:t>з'єднання</a:t>
            </a:r>
            <a:r>
              <a:rPr lang="ru-RU" sz="2800" b="1" i="1" dirty="0">
                <a:solidFill>
                  <a:srgbClr val="0070C0"/>
                </a:solidFill>
              </a:rPr>
              <a:t> </a:t>
            </a:r>
            <a:r>
              <a:rPr lang="ru-RU" sz="2800" b="1" i="1" dirty="0" err="1">
                <a:solidFill>
                  <a:srgbClr val="0070C0"/>
                </a:solidFill>
              </a:rPr>
              <a:t>йонів</a:t>
            </a:r>
            <a:r>
              <a:rPr lang="ru-RU" sz="2800" b="1" i="1" dirty="0">
                <a:solidFill>
                  <a:srgbClr val="0070C0"/>
                </a:solidFill>
              </a:rPr>
              <a:t> </a:t>
            </a:r>
          </a:p>
          <a:p>
            <a:r>
              <a:rPr lang="ru-RU" sz="2800" b="1" i="1" dirty="0">
                <a:solidFill>
                  <a:srgbClr val="0070C0"/>
                </a:solidFill>
              </a:rPr>
              <a:t>у </a:t>
            </a:r>
            <a:r>
              <a:rPr lang="ru-RU" sz="2800" b="1" i="1" dirty="0" err="1">
                <a:solidFill>
                  <a:srgbClr val="0070C0"/>
                </a:solidFill>
              </a:rPr>
              <a:t>нейтральні</a:t>
            </a:r>
            <a:r>
              <a:rPr lang="ru-RU" sz="2800" b="1" i="1" dirty="0">
                <a:solidFill>
                  <a:srgbClr val="0070C0"/>
                </a:solidFill>
              </a:rPr>
              <a:t> </a:t>
            </a:r>
            <a:r>
              <a:rPr lang="ru-RU" sz="2800" b="1" i="1" dirty="0" err="1">
                <a:solidFill>
                  <a:srgbClr val="0070C0"/>
                </a:solidFill>
              </a:rPr>
              <a:t>молекули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58A53F-B9C0-41A8-BC98-502FE2F48CF7}"/>
              </a:ext>
            </a:extLst>
          </p:cNvPr>
          <p:cNvSpPr txBox="1"/>
          <p:nvPr/>
        </p:nvSpPr>
        <p:spPr>
          <a:xfrm>
            <a:off x="3804081" y="540910"/>
            <a:ext cx="61522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0070C0"/>
                </a:solidFill>
              </a:rPr>
              <a:t>Дисоціація молекул електролітів відбувається в наступній послідовності:</a:t>
            </a:r>
          </a:p>
          <a:p>
            <a:r>
              <a:rPr lang="uk-UA" sz="2400" b="1" i="1" dirty="0">
                <a:solidFill>
                  <a:srgbClr val="0070C0"/>
                </a:solidFill>
              </a:rPr>
              <a:t>а) орієнтація молекул води навколо полюсів молекули електроліту;</a:t>
            </a:r>
          </a:p>
          <a:p>
            <a:r>
              <a:rPr lang="uk-UA" sz="2400" b="1" i="1" dirty="0">
                <a:solidFill>
                  <a:srgbClr val="0070C0"/>
                </a:solidFill>
              </a:rPr>
              <a:t>б) гідратація молекули електроліту;</a:t>
            </a:r>
          </a:p>
          <a:p>
            <a:r>
              <a:rPr lang="uk-UA" sz="2400" b="1" i="1" dirty="0">
                <a:solidFill>
                  <a:srgbClr val="0070C0"/>
                </a:solidFill>
              </a:rPr>
              <a:t>в) розпад її на гідратовані іони.</a:t>
            </a:r>
          </a:p>
        </p:txBody>
      </p:sp>
    </p:spTree>
    <p:extLst>
      <p:ext uri="{BB962C8B-B14F-4D97-AF65-F5344CB8AC3E}">
        <p14:creationId xmlns:p14="http://schemas.microsoft.com/office/powerpoint/2010/main" val="1591814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D346AD-CD48-4CDE-A189-7D899FE23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5825"/>
            <a:ext cx="3488924" cy="5397624"/>
          </a:xfrm>
        </p:spPr>
        <p:txBody>
          <a:bodyPr>
            <a:normAutofit/>
          </a:bodyPr>
          <a:lstStyle/>
          <a:p>
            <a:r>
              <a:rPr lang="uk-UA" sz="36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Електричний струм у розчинах і розплавах електролітів </a:t>
            </a:r>
            <a:r>
              <a:rPr lang="uk-UA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це напрямлений рух вільних </a:t>
            </a:r>
            <a:r>
              <a:rPr lang="uk-UA" sz="3600" b="1" kern="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йонів</a:t>
            </a:r>
            <a:br>
              <a:rPr lang="uk-UA" sz="3600" b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5AEE04C-DA1F-4A49-9225-95E8C7A7A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F09B7CB2-4258-4E58-90C3-1EEF85ECEEDB}"/>
              </a:ext>
            </a:extLst>
          </p:cNvPr>
          <p:cNvGrpSpPr/>
          <p:nvPr/>
        </p:nvGrpSpPr>
        <p:grpSpPr>
          <a:xfrm>
            <a:off x="3869268" y="944006"/>
            <a:ext cx="7315200" cy="4640048"/>
            <a:chOff x="1100825" y="1090985"/>
            <a:chExt cx="11258006" cy="680401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274B7A3-B684-438B-8C7E-4BF7DAC41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0825" y="1090985"/>
              <a:ext cx="11258006" cy="6804010"/>
            </a:xfrm>
            <a:prstGeom prst="rect">
              <a:avLst/>
            </a:prstGeom>
          </p:spPr>
        </p:pic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8B6EBA4B-5232-44F9-B961-D45B71F85FBB}"/>
                </a:ext>
              </a:extLst>
            </p:cNvPr>
            <p:cNvGrpSpPr/>
            <p:nvPr/>
          </p:nvGrpSpPr>
          <p:grpSpPr>
            <a:xfrm>
              <a:off x="8410498" y="3734070"/>
              <a:ext cx="764211" cy="648000"/>
              <a:chOff x="7993276" y="4013299"/>
              <a:chExt cx="1039528" cy="881451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768C1F41-6FA5-459E-890A-01CB5A1B25BF}"/>
                  </a:ext>
                </a:extLst>
              </p:cNvPr>
              <p:cNvSpPr/>
              <p:nvPr/>
            </p:nvSpPr>
            <p:spPr>
              <a:xfrm>
                <a:off x="8070555" y="4013299"/>
                <a:ext cx="881450" cy="881451"/>
              </a:xfrm>
              <a:prstGeom prst="ellipse">
                <a:avLst/>
              </a:prstGeom>
              <a:gradFill flip="none" rotWithShape="1">
                <a:gsLst>
                  <a:gs pos="84000">
                    <a:srgbClr val="0070C0"/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34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FE971C55-7CE2-46FB-9A6E-58341A04E5CC}"/>
                      </a:ext>
                    </a:extLst>
                  </p:cNvPr>
                  <p:cNvSpPr txBox="1"/>
                  <p:nvPr/>
                </p:nvSpPr>
                <p:spPr>
                  <a:xfrm>
                    <a:off x="7993276" y="4108120"/>
                    <a:ext cx="1039528" cy="691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Cl</m:t>
                              </m:r>
                            </m:e>
                            <m:sup>
                              <m:r>
                                <a:rPr lang="en-US" sz="24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ru-RU" sz="2800" dirty="0">
                      <a:solidFill>
                        <a:schemeClr val="accent1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EFE5551F-1171-4060-BA2C-A1D4F0BE1D9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93276" y="4108120"/>
                    <a:ext cx="1039528" cy="69116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" name="Групувати 6">
              <a:extLst>
                <a:ext uri="{FF2B5EF4-FFF2-40B4-BE49-F238E27FC236}">
                  <a16:creationId xmlns:a16="http://schemas.microsoft.com/office/drawing/2014/main" id="{25B8BAC1-C7D2-478C-82A9-3B0DAEF7001B}"/>
                </a:ext>
              </a:extLst>
            </p:cNvPr>
            <p:cNvGrpSpPr/>
            <p:nvPr/>
          </p:nvGrpSpPr>
          <p:grpSpPr>
            <a:xfrm>
              <a:off x="7869961" y="4424492"/>
              <a:ext cx="764211" cy="648000"/>
              <a:chOff x="8035394" y="4013299"/>
              <a:chExt cx="1039528" cy="881451"/>
            </a:xfrm>
          </p:grpSpPr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id="{4892BA11-86F0-4E5C-9AE2-39172B22BCF1}"/>
                  </a:ext>
                </a:extLst>
              </p:cNvPr>
              <p:cNvSpPr/>
              <p:nvPr/>
            </p:nvSpPr>
            <p:spPr>
              <a:xfrm>
                <a:off x="8070555" y="4013299"/>
                <a:ext cx="881450" cy="881451"/>
              </a:xfrm>
              <a:prstGeom prst="ellipse">
                <a:avLst/>
              </a:prstGeom>
              <a:gradFill flip="none" rotWithShape="1">
                <a:gsLst>
                  <a:gs pos="84000">
                    <a:srgbClr val="0070C0"/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34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935D39D7-8593-4850-B4BA-8A880AD73DC2}"/>
                      </a:ext>
                    </a:extLst>
                  </p:cNvPr>
                  <p:cNvSpPr txBox="1"/>
                  <p:nvPr/>
                </p:nvSpPr>
                <p:spPr>
                  <a:xfrm>
                    <a:off x="8035394" y="4117224"/>
                    <a:ext cx="1039528" cy="691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Cl</m:t>
                              </m:r>
                            </m:e>
                            <m:sup>
                              <m:r>
                                <a:rPr lang="en-US" sz="24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</m:sup>
                          </m:sSup>
                        </m:oMath>
                      </m:oMathPara>
                    </a14:m>
                    <a:endParaRPr lang="ru-RU" sz="2400" dirty="0">
                      <a:solidFill>
                        <a:schemeClr val="accent1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F5F358BD-8177-486E-8710-307394C3DE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35394" y="4117224"/>
                    <a:ext cx="1039528" cy="69116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" name="Групувати 7">
              <a:extLst>
                <a:ext uri="{FF2B5EF4-FFF2-40B4-BE49-F238E27FC236}">
                  <a16:creationId xmlns:a16="http://schemas.microsoft.com/office/drawing/2014/main" id="{8F3ACDB9-2B87-448A-87D8-718D3FD309C3}"/>
                </a:ext>
              </a:extLst>
            </p:cNvPr>
            <p:cNvGrpSpPr/>
            <p:nvPr/>
          </p:nvGrpSpPr>
          <p:grpSpPr>
            <a:xfrm>
              <a:off x="8556652" y="4362032"/>
              <a:ext cx="898451" cy="578383"/>
              <a:chOff x="11656852" y="4061675"/>
              <a:chExt cx="1398046" cy="900000"/>
            </a:xfrm>
          </p:grpSpPr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FC9470FA-5D13-40AE-AB7D-3A9EC93E6B74}"/>
                  </a:ext>
                </a:extLst>
              </p:cNvPr>
              <p:cNvSpPr/>
              <p:nvPr/>
            </p:nvSpPr>
            <p:spPr>
              <a:xfrm>
                <a:off x="11866853" y="4061675"/>
                <a:ext cx="900000" cy="900000"/>
              </a:xfrm>
              <a:prstGeom prst="ellipse">
                <a:avLst/>
              </a:prstGeom>
              <a:gradFill flip="none" rotWithShape="1">
                <a:gsLst>
                  <a:gs pos="84000">
                    <a:srgbClr val="FF0000"/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34" dirty="0">
                  <a:solidFill>
                    <a:srgbClr val="C0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82243DB1-6161-4426-8374-3CF002396013}"/>
                      </a:ext>
                    </a:extLst>
                  </p:cNvPr>
                  <p:cNvSpPr txBox="1"/>
                  <p:nvPr/>
                </p:nvSpPr>
                <p:spPr>
                  <a:xfrm>
                    <a:off x="11656852" y="4142354"/>
                    <a:ext cx="1398046" cy="814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Na</m:t>
                              </m:r>
                            </m:e>
                            <m:sup>
                              <m:r>
                                <a:rPr lang="en-US" sz="24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ru-RU" sz="2400" dirty="0">
                      <a:solidFill>
                        <a:srgbClr val="D32F2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72A5955F-B3F7-44AA-B1AC-7C615C0CC2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656852" y="4142354"/>
                    <a:ext cx="1398046" cy="81416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" name="Групувати 8">
              <a:extLst>
                <a:ext uri="{FF2B5EF4-FFF2-40B4-BE49-F238E27FC236}">
                  <a16:creationId xmlns:a16="http://schemas.microsoft.com/office/drawing/2014/main" id="{4677BB35-B156-41A7-BC14-264D101F65AF}"/>
                </a:ext>
              </a:extLst>
            </p:cNvPr>
            <p:cNvGrpSpPr/>
            <p:nvPr/>
          </p:nvGrpSpPr>
          <p:grpSpPr>
            <a:xfrm>
              <a:off x="7744967" y="3583057"/>
              <a:ext cx="898451" cy="578383"/>
              <a:chOff x="11648604" y="4061675"/>
              <a:chExt cx="1398046" cy="900000"/>
            </a:xfrm>
          </p:grpSpPr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6E54E2E2-8585-4F50-B8D5-E63C051AA472}"/>
                  </a:ext>
                </a:extLst>
              </p:cNvPr>
              <p:cNvSpPr/>
              <p:nvPr/>
            </p:nvSpPr>
            <p:spPr>
              <a:xfrm>
                <a:off x="11866853" y="4061675"/>
                <a:ext cx="900000" cy="900000"/>
              </a:xfrm>
              <a:prstGeom prst="ellipse">
                <a:avLst/>
              </a:prstGeom>
              <a:gradFill flip="none" rotWithShape="1">
                <a:gsLst>
                  <a:gs pos="84000">
                    <a:srgbClr val="FF0000"/>
                  </a:gs>
                  <a:gs pos="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834" dirty="0">
                  <a:solidFill>
                    <a:srgbClr val="C0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4F0BEC0F-5E42-4D3D-B0D6-B5A6A80DEFBF}"/>
                      </a:ext>
                    </a:extLst>
                  </p:cNvPr>
                  <p:cNvSpPr txBox="1"/>
                  <p:nvPr/>
                </p:nvSpPr>
                <p:spPr>
                  <a:xfrm>
                    <a:off x="11648604" y="4126728"/>
                    <a:ext cx="1398046" cy="8141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dirty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Na</m:t>
                              </m:r>
                            </m:e>
                            <m:sup>
                              <m:r>
                                <a:rPr lang="en-US" sz="24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ru-RU" sz="2400" dirty="0">
                      <a:solidFill>
                        <a:srgbClr val="D32F2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C984168A-63EF-45B6-A967-FEB9072BFD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648604" y="4126728"/>
                    <a:ext cx="1398046" cy="81416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uk-U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0" name="Пряма зі стрілкою 9">
              <a:extLst>
                <a:ext uri="{FF2B5EF4-FFF2-40B4-BE49-F238E27FC236}">
                  <a16:creationId xmlns:a16="http://schemas.microsoft.com/office/drawing/2014/main" id="{5F775688-8F87-4471-91D7-D6C10A69D2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45744" y="4200128"/>
              <a:ext cx="675865" cy="0"/>
            </a:xfrm>
            <a:prstGeom prst="straightConnector1">
              <a:avLst/>
            </a:prstGeom>
            <a:ln w="41275">
              <a:solidFill>
                <a:srgbClr val="308BCC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 зі стрілкою 10">
              <a:extLst>
                <a:ext uri="{FF2B5EF4-FFF2-40B4-BE49-F238E27FC236}">
                  <a16:creationId xmlns:a16="http://schemas.microsoft.com/office/drawing/2014/main" id="{68015202-0426-40D9-B532-AEBD7DCA37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6945" y="4718288"/>
              <a:ext cx="648015" cy="0"/>
            </a:xfrm>
            <a:prstGeom prst="straightConnector1">
              <a:avLst/>
            </a:prstGeom>
            <a:ln w="41275">
              <a:solidFill>
                <a:srgbClr val="308BCC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 зі стрілкою 11">
              <a:extLst>
                <a:ext uri="{FF2B5EF4-FFF2-40B4-BE49-F238E27FC236}">
                  <a16:creationId xmlns:a16="http://schemas.microsoft.com/office/drawing/2014/main" id="{7F66533C-987F-4EDC-95DF-4C36802FDB79}"/>
                </a:ext>
              </a:extLst>
            </p:cNvPr>
            <p:cNvCxnSpPr>
              <a:cxnSpLocks/>
            </p:cNvCxnSpPr>
            <p:nvPr/>
          </p:nvCxnSpPr>
          <p:spPr>
            <a:xfrm>
              <a:off x="8334900" y="3671808"/>
              <a:ext cx="670977" cy="0"/>
            </a:xfrm>
            <a:prstGeom prst="straightConnector1">
              <a:avLst/>
            </a:prstGeom>
            <a:ln w="41275">
              <a:solidFill>
                <a:srgbClr val="FF2F2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 зі стрілкою 12">
              <a:extLst>
                <a:ext uri="{FF2B5EF4-FFF2-40B4-BE49-F238E27FC236}">
                  <a16:creationId xmlns:a16="http://schemas.microsoft.com/office/drawing/2014/main" id="{6BBAC1F0-718E-4507-BA15-4C1E66CE472F}"/>
                </a:ext>
              </a:extLst>
            </p:cNvPr>
            <p:cNvCxnSpPr>
              <a:cxnSpLocks/>
            </p:cNvCxnSpPr>
            <p:nvPr/>
          </p:nvCxnSpPr>
          <p:spPr>
            <a:xfrm>
              <a:off x="9125474" y="4439732"/>
              <a:ext cx="634213" cy="0"/>
            </a:xfrm>
            <a:prstGeom prst="straightConnector1">
              <a:avLst/>
            </a:prstGeom>
            <a:ln w="41275">
              <a:solidFill>
                <a:srgbClr val="FF2F2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232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B8A4F-D37F-4084-AF24-CC653F0DC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81" y="727969"/>
            <a:ext cx="3254022" cy="5344357"/>
          </a:xfrm>
        </p:spPr>
        <p:txBody>
          <a:bodyPr>
            <a:normAutofit/>
          </a:bodyPr>
          <a:lstStyle/>
          <a:p>
            <a:pPr indent="252095">
              <a:lnSpc>
                <a:spcPct val="115000"/>
              </a:lnSpc>
              <a:spcAft>
                <a:spcPts val="1000"/>
              </a:spcAft>
            </a:pPr>
            <a:r>
              <a:rPr lang="uk-UA" sz="32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MyriadPro-Regular"/>
                <a:cs typeface="Arial" panose="020B0604020202020204" pitchFamily="34" charset="0"/>
              </a:rPr>
              <a:t>При нагріванні електроліту </a:t>
            </a:r>
            <a:r>
              <a:rPr lang="uk-UA" sz="3200" b="1" dirty="0">
                <a:effectLst/>
                <a:latin typeface="Arial" panose="020B0604020202020204" pitchFamily="34" charset="0"/>
                <a:ea typeface="MyriadPro-Regular"/>
                <a:cs typeface="Arial" panose="020B0604020202020204" pitchFamily="34" charset="0"/>
              </a:rPr>
              <a:t>сила струму збільшується, отже опір зменшується.</a:t>
            </a:r>
            <a:b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800" b="1" i="1" dirty="0">
                <a:effectLst/>
                <a:latin typeface="Times New Roman" panose="02020603050405020304" pitchFamily="18" charset="0"/>
                <a:ea typeface="MyriadPro-Regular"/>
                <a:cs typeface="Times New Roman" panose="02020603050405020304" pitchFamily="18" charset="0"/>
              </a:rPr>
              <a:t> </a:t>
            </a:r>
            <a:b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5" name="Рисунок 4" descr="Изображение выглядит как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4DD1E8B9-387A-4486-AA4B-0734847A46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5" t="12406" r="4792" b="35000"/>
          <a:stretch/>
        </p:blipFill>
        <p:spPr>
          <a:xfrm>
            <a:off x="3610039" y="866098"/>
            <a:ext cx="3776182" cy="28390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C4938F-0855-4371-8594-FE07ABD68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180" y="652394"/>
            <a:ext cx="3435396" cy="305275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BAB07A-6CDA-492E-BE6B-105803F3731C}"/>
              </a:ext>
            </a:extLst>
          </p:cNvPr>
          <p:cNvSpPr txBox="1"/>
          <p:nvPr/>
        </p:nvSpPr>
        <p:spPr>
          <a:xfrm>
            <a:off x="6618911" y="4019562"/>
            <a:ext cx="49759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Якщо</a:t>
            </a:r>
            <a:r>
              <a:rPr lang="ru-RU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 в </a:t>
            </a:r>
            <a:r>
              <a:rPr lang="ru-RU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розчині</a:t>
            </a:r>
            <a:r>
              <a:rPr lang="ru-RU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створити</a:t>
            </a:r>
            <a:r>
              <a:rPr lang="ru-RU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електричне</a:t>
            </a:r>
            <a:r>
              <a:rPr lang="ru-RU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 поле, то позитивно </a:t>
            </a:r>
            <a:r>
              <a:rPr lang="ru-RU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заряджені</a:t>
            </a:r>
            <a:r>
              <a:rPr lang="ru-RU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 йони (</a:t>
            </a:r>
            <a:r>
              <a:rPr lang="ru-RU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катіони</a:t>
            </a:r>
            <a:r>
              <a:rPr lang="ru-RU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) </a:t>
            </a:r>
            <a:r>
              <a:rPr lang="ru-RU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рухатимуться</a:t>
            </a:r>
            <a:r>
              <a:rPr lang="ru-RU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 до катода, а негативно </a:t>
            </a:r>
            <a:r>
              <a:rPr lang="ru-RU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заряджені</a:t>
            </a:r>
            <a:r>
              <a:rPr lang="ru-RU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 йони (</a:t>
            </a:r>
            <a:r>
              <a:rPr lang="ru-RU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аніони</a:t>
            </a:r>
            <a:r>
              <a:rPr lang="ru-RU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Pro-Regular"/>
              </a:rPr>
              <a:t>) — до анода</a:t>
            </a:r>
            <a:endParaRPr lang="uk-UA" sz="2000" b="1" dirty="0">
              <a:solidFill>
                <a:srgbClr val="0070C0"/>
              </a:solidFill>
            </a:endParaRPr>
          </a:p>
        </p:txBody>
      </p:sp>
      <p:pic>
        <p:nvPicPr>
          <p:cNvPr id="13" name="Місце для вмісту 12">
            <a:extLst>
              <a:ext uri="{FF2B5EF4-FFF2-40B4-BE49-F238E27FC236}">
                <a16:creationId xmlns:a16="http://schemas.microsoft.com/office/drawing/2014/main" id="{78C1C5FF-0704-4A9F-B70E-70645867E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23773" y="4019563"/>
            <a:ext cx="3159750" cy="2052763"/>
          </a:xfrm>
        </p:spPr>
      </p:pic>
    </p:spTree>
    <p:extLst>
      <p:ext uri="{BB962C8B-B14F-4D97-AF65-F5344CB8AC3E}">
        <p14:creationId xmlns:p14="http://schemas.microsoft.com/office/powerpoint/2010/main" val="3477489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61BCA-946B-4610-BA69-A9A48D9A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2"/>
            <a:ext cx="3515557" cy="5656274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MyriadPro-Regular"/>
                <a:cs typeface="Arial" panose="020B0604020202020204" pitchFamily="34" charset="0"/>
              </a:rPr>
              <a:t>Електроліз </a:t>
            </a:r>
            <a:r>
              <a:rPr lang="uk-UA" sz="2400" b="1" dirty="0">
                <a:effectLst/>
                <a:latin typeface="Arial" panose="020B0604020202020204" pitchFamily="34" charset="0"/>
                <a:ea typeface="MyriadPro-Regular"/>
                <a:cs typeface="Arial" panose="020B0604020202020204" pitchFamily="34" charset="0"/>
              </a:rPr>
              <a:t>– це процес виділення речовин на електродах, пов'язаний з окисно-відновними реакціями, які відбуваються на електродах під час проходження струму.</a:t>
            </a:r>
            <a:br>
              <a:rPr lang="uk-UA" sz="2400" b="1" dirty="0">
                <a:effectLst/>
                <a:latin typeface="Arial" panose="020B0604020202020204" pitchFamily="34" charset="0"/>
                <a:ea typeface="MyriadPro-Regular"/>
                <a:cs typeface="Arial" panose="020B0604020202020204" pitchFamily="34" charset="0"/>
              </a:rPr>
            </a:br>
            <a:r>
              <a:rPr lang="uk-UA" sz="2400" b="1" dirty="0">
                <a:effectLst/>
                <a:latin typeface="Arial" panose="020B0604020202020204" pitchFamily="34" charset="0"/>
                <a:ea typeface="MyriadPro-Regular"/>
                <a:cs typeface="Arial" panose="020B0604020202020204" pitchFamily="34" charset="0"/>
              </a:rPr>
              <a:t> </a:t>
            </a:r>
            <a:r>
              <a:rPr lang="uk-UA" sz="2000" i="1" dirty="0">
                <a:effectLst/>
                <a:latin typeface="Arial" panose="020B0604020202020204" pitchFamily="34" charset="0"/>
                <a:ea typeface="MyriadPro-Regular"/>
                <a:cs typeface="Arial" panose="020B0604020202020204" pitchFamily="34" charset="0"/>
              </a:rPr>
              <a:t>(Так </a:t>
            </a:r>
            <a:r>
              <a:rPr lang="uk-UA" sz="2000" i="1" dirty="0" err="1">
                <a:effectLst/>
                <a:latin typeface="Arial" panose="020B0604020202020204" pitchFamily="34" charset="0"/>
                <a:ea typeface="MyriadPro-Regular"/>
                <a:cs typeface="Arial" panose="020B0604020202020204" pitchFamily="34" charset="0"/>
              </a:rPr>
              <a:t>говорят</a:t>
            </a:r>
            <a:r>
              <a:rPr lang="uk-UA" sz="2000" i="1" dirty="0">
                <a:effectLst/>
                <a:latin typeface="Arial" panose="020B0604020202020204" pitchFamily="34" charset="0"/>
                <a:ea typeface="MyriadPro-Regular"/>
                <a:cs typeface="Arial" panose="020B0604020202020204" pitchFamily="34" charset="0"/>
              </a:rPr>
              <a:t> фізики)</a:t>
            </a:r>
            <a:br>
              <a:rPr lang="uk-UA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Електроліз — визначення, правила застосування, схеми процесу">
            <a:extLst>
              <a:ext uri="{FF2B5EF4-FFF2-40B4-BE49-F238E27FC236}">
                <a16:creationId xmlns:a16="http://schemas.microsoft.com/office/drawing/2014/main" id="{44BB299E-0985-4B3B-8EED-BA9E744545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57" y="899884"/>
            <a:ext cx="8135124" cy="491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531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Майкл Фарадей">
            <a:extLst>
              <a:ext uri="{FF2B5EF4-FFF2-40B4-BE49-F238E27FC236}">
                <a16:creationId xmlns:a16="http://schemas.microsoft.com/office/drawing/2014/main" id="{8960566F-2EE5-4593-8CA9-E0DE376D9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951" y="2400988"/>
            <a:ext cx="4132930" cy="366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C737F6-1CCF-42B6-9D06-2972D26C5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843281"/>
            <a:ext cx="3343057" cy="4881740"/>
          </a:xfrm>
        </p:spPr>
        <p:txBody>
          <a:bodyPr>
            <a:normAutofit fontScale="90000"/>
          </a:bodyPr>
          <a:lstStyle/>
          <a:p>
            <a:r>
              <a:rPr lang="uk-UA" sz="36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Майкл Фарадей (1791-1867)</a:t>
            </a:r>
            <a:br>
              <a:rPr lang="uk-UA" sz="36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uk-UA" sz="36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uk-UA" sz="3100" i="1" kern="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 1833-1834 рр. експериментально встановив кількісні співвідношення явища електролізу </a:t>
            </a:r>
            <a:br>
              <a:rPr lang="uk-UA" sz="3600" b="1" kern="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7925D3-A60D-41D2-889C-6304848F0596}"/>
                  </a:ext>
                </a:extLst>
              </p:cNvPr>
              <p:cNvSpPr txBox="1"/>
              <p:nvPr/>
            </p:nvSpPr>
            <p:spPr>
              <a:xfrm>
                <a:off x="8833412" y="2766615"/>
                <a:ext cx="1708951" cy="5847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uk-UA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uk-UA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𝒌𝑰𝒕</m:t>
                      </m:r>
                    </m:oMath>
                  </m:oMathPara>
                </a14:m>
                <a:endParaRPr lang="uk-UA" sz="3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7925D3-A60D-41D2-889C-6304848F0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412" y="2766615"/>
                <a:ext cx="1708951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2F6849-6138-4452-BFDB-A39862A02F14}"/>
                  </a:ext>
                </a:extLst>
              </p:cNvPr>
              <p:cNvSpPr txBox="1"/>
              <p:nvPr/>
            </p:nvSpPr>
            <p:spPr>
              <a:xfrm>
                <a:off x="8842245" y="3621772"/>
                <a:ext cx="1708951" cy="5847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3200" b="1" i="1" smtClean="0">
                          <a:solidFill>
                            <a:srgbClr val="0070C0"/>
                          </a:solidFill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uk-UA" sz="3200" b="1" i="1" smtClean="0">
                          <a:solidFill>
                            <a:srgbClr val="0070C0"/>
                          </a:solidFill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uk-UA" sz="3200" b="1" i="1" smtClean="0">
                          <a:solidFill>
                            <a:srgbClr val="0070C0"/>
                          </a:solidFill>
                          <a:highlight>
                            <a:srgbClr val="FFFF00"/>
                          </a:highlight>
                          <a:latin typeface="Cambria Math" panose="02040503050406030204" pitchFamily="18" charset="0"/>
                        </a:rPr>
                        <m:t>𝒌𝒒</m:t>
                      </m:r>
                    </m:oMath>
                  </m:oMathPara>
                </a14:m>
                <a:endParaRPr lang="uk-UA" sz="3200" b="1" dirty="0">
                  <a:solidFill>
                    <a:srgbClr val="0070C0"/>
                  </a:solidFill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2F6849-6138-4452-BFDB-A39862A02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2245" y="3621772"/>
                <a:ext cx="1708951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50EB290-803F-4C2C-9363-6F9136AA1B86}"/>
              </a:ext>
            </a:extLst>
          </p:cNvPr>
          <p:cNvSpPr txBox="1"/>
          <p:nvPr/>
        </p:nvSpPr>
        <p:spPr>
          <a:xfrm>
            <a:off x="5555757" y="517690"/>
            <a:ext cx="629426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rgbClr val="0070C0"/>
                </a:solidFill>
              </a:rPr>
              <a:t>Перший закон електролізу </a:t>
            </a:r>
          </a:p>
          <a:p>
            <a:r>
              <a:rPr lang="uk-UA" sz="2800" b="1" i="1" dirty="0">
                <a:solidFill>
                  <a:srgbClr val="0070C0"/>
                </a:solidFill>
              </a:rPr>
              <a:t>(перший закон Фарадея):</a:t>
            </a:r>
          </a:p>
          <a:p>
            <a:r>
              <a:rPr lang="uk-UA" sz="2000" b="1" i="1" dirty="0">
                <a:solidFill>
                  <a:srgbClr val="0070C0"/>
                </a:solidFill>
              </a:rPr>
              <a:t>Маса речовини, яка виділяється на електроді </a:t>
            </a:r>
          </a:p>
          <a:p>
            <a:r>
              <a:rPr lang="uk-UA" sz="2000" b="1" i="1" dirty="0">
                <a:solidFill>
                  <a:srgbClr val="0070C0"/>
                </a:solidFill>
              </a:rPr>
              <a:t>під час електролізу, прямо пропорційна силі струму </a:t>
            </a:r>
            <a:r>
              <a:rPr lang="en-US" sz="2400" b="1" i="1" dirty="0">
                <a:solidFill>
                  <a:srgbClr val="0070C0"/>
                </a:solidFill>
              </a:rPr>
              <a:t>I </a:t>
            </a:r>
            <a:r>
              <a:rPr lang="uk-UA" sz="2000" b="1" i="1" dirty="0">
                <a:solidFill>
                  <a:srgbClr val="0070C0"/>
                </a:solidFill>
              </a:rPr>
              <a:t>та часу </a:t>
            </a:r>
            <a:r>
              <a:rPr lang="en-US" sz="2400" b="1" i="1" dirty="0">
                <a:solidFill>
                  <a:srgbClr val="0070C0"/>
                </a:solidFill>
              </a:rPr>
              <a:t>t</a:t>
            </a:r>
            <a:r>
              <a:rPr lang="en-US" sz="2000" b="1" i="1" dirty="0">
                <a:solidFill>
                  <a:srgbClr val="0070C0"/>
                </a:solidFill>
              </a:rPr>
              <a:t> </a:t>
            </a:r>
            <a:r>
              <a:rPr lang="uk-UA" sz="2000" b="1" i="1" dirty="0">
                <a:solidFill>
                  <a:srgbClr val="0070C0"/>
                </a:solidFill>
              </a:rPr>
              <a:t>його проходження через електроліт: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74DFC84-394E-4817-9C0A-80B6028B75D6}"/>
                  </a:ext>
                </a:extLst>
              </p:cNvPr>
              <p:cNvSpPr txBox="1"/>
              <p:nvPr/>
            </p:nvSpPr>
            <p:spPr>
              <a:xfrm>
                <a:off x="7950043" y="4339762"/>
                <a:ext cx="3564296" cy="1805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252095" algn="just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uk-UA" sz="2400" b="1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MyriadPro-Regular"/>
                        <a:cs typeface="Times New Roman" panose="02020603050405020304" pitchFamily="18" charset="0"/>
                      </a:rPr>
                      <m:t>𝒒</m:t>
                    </m:r>
                  </m:oMath>
                </a14:m>
                <a:r>
                  <a:rPr lang="uk-UA" sz="2400" b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MyriadPro-Regular"/>
                    <a:cs typeface="Times New Roman" panose="02020603050405020304" pitchFamily="18" charset="0"/>
                  </a:rPr>
                  <a:t> </a:t>
                </a:r>
                <a:r>
                  <a:rPr lang="uk-UA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MyriadPro-Regular"/>
                    <a:cs typeface="Times New Roman" panose="02020603050405020304" pitchFamily="18" charset="0"/>
                  </a:rPr>
                  <a:t>– заряд, що пройшов через </a:t>
                </a:r>
              </a:p>
              <a:p>
                <a:pPr indent="252095" algn="just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uk-UA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MyriadPro-Regular"/>
                    <a:cs typeface="Times New Roman" panose="02020603050405020304" pitchFamily="18" charset="0"/>
                  </a:rPr>
                  <a:t>        </a:t>
                </a:r>
                <a:r>
                  <a:rPr lang="uk-UA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MyriadPro-Regular"/>
                    <a:cs typeface="Times New Roman" panose="02020603050405020304" pitchFamily="18" charset="0"/>
                  </a:rPr>
                  <a:t>електроліт</a:t>
                </a:r>
                <a:endParaRPr lang="uk-UA" sz="1400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52095" algn="just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 xmlns:m="http://schemas.openxmlformats.org/officeDocument/2006/math">
                    <m:r>
                      <a:rPr lang="uk-UA" sz="2400" b="1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MyriadPro-Regular"/>
                        <a:cs typeface="Times New Roman" panose="02020603050405020304" pitchFamily="18" charset="0"/>
                      </a:rPr>
                      <m:t>𝒌</m:t>
                    </m:r>
                  </m:oMath>
                </a14:m>
                <a:r>
                  <a:rPr lang="uk-UA" sz="1800" b="1" i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MyriadPro-Regular"/>
                    <a:cs typeface="Times New Roman" panose="02020603050405020304" pitchFamily="18" charset="0"/>
                  </a:rPr>
                  <a:t> </a:t>
                </a:r>
                <a:r>
                  <a:rPr lang="uk-UA" sz="1800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MyriadPro-Regular"/>
                    <a:cs typeface="Times New Roman" panose="02020603050405020304" pitchFamily="18" charset="0"/>
                  </a:rPr>
                  <a:t>– електрохімічний еквівалент      		    речовини</a:t>
                </a:r>
                <a:endParaRPr lang="uk-UA" sz="1400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74DFC84-394E-4817-9C0A-80B6028B7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0043" y="4339762"/>
                <a:ext cx="3564296" cy="1805366"/>
              </a:xfrm>
              <a:prstGeom prst="rect">
                <a:avLst/>
              </a:prstGeom>
              <a:blipFill>
                <a:blip r:embed="rId5"/>
                <a:stretch>
                  <a:fillRect r="-1538" b="-4392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6454553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335</TotalTime>
  <Words>549</Words>
  <Application>Microsoft Office PowerPoint</Application>
  <PresentationFormat>Широкий екран</PresentationFormat>
  <Paragraphs>65</Paragraphs>
  <Slides>17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 Math</vt:lpstr>
      <vt:lpstr>Corbel</vt:lpstr>
      <vt:lpstr>Times New Roman</vt:lpstr>
      <vt:lpstr>Wingdings 2</vt:lpstr>
      <vt:lpstr>Рамка</vt:lpstr>
      <vt:lpstr>Електричний струм в електролітах. Електроліз</vt:lpstr>
      <vt:lpstr>Проблемне питання  Як створюються позолочені і посріблені прикраси?   Як отримати хромовані предмети?  Як ви думаєте чи проводить вода електричний струм?</vt:lpstr>
      <vt:lpstr>Електричний струм – це напрямлений (упорядкований) рух частинок, які мають електричний заряд </vt:lpstr>
      <vt:lpstr>Електроліти – речовини, водні розчини або розплави яких проводять електричний струм </vt:lpstr>
      <vt:lpstr>Електролітична дисоціація – це розпад речовин на йони внаслідок дії полярних молекул розчинника </vt:lpstr>
      <vt:lpstr>Електричний струм у розчинах і розплавах електролітів – це напрямлений рух вільних йонів </vt:lpstr>
      <vt:lpstr>При нагріванні електроліту сила струму збільшується, отже опір зменшується.   </vt:lpstr>
      <vt:lpstr>Електроліз – це процес виділення речовин на електродах, пов'язаний з окисно-відновними реакціями, які відбуваються на електродах під час проходження струму.  (Так говорят фізики) </vt:lpstr>
      <vt:lpstr>Майкл Фарадей (1791-1867)  У 1833-1834 рр. експериментально встановив кількісні співвідношення явища електролізу  </vt:lpstr>
      <vt:lpstr>Другий закон електролізу  (другий закон Фарадея): Електрохімічний еквівалент k прямо пропорційний відношенню молярної маси M елемента до валентності n цього елемента в даній хімічній сполуці: </vt:lpstr>
      <vt:lpstr>ЗАСТОСУВАННЯ ЕЛЕКТРОЛІЗУ  Гальваностегія – електролітичний спосіб покриття виробу тонким шаром металу </vt:lpstr>
      <vt:lpstr>ЗАСТОСУВАННЯ ЕЛЕКТРОЛІЗУ  Гальванізація у промисловості- застосовується для зміцнення металевої поверхні виробів і захисту від корозії</vt:lpstr>
      <vt:lpstr>ЗАСТОСУВАННЯ ЕЛЕКТРОЛІЗУ  Гальванопластика – це отримання за допомогою електролізу точних копій рельєфних виробів </vt:lpstr>
      <vt:lpstr>ЗАСТОСУВАННЯ ЕЛЕКТРОЛІЗУ  Виробництво металів  цинк, алюміній, мідь, натрій, магній берилій   з відповідних розплавів руд </vt:lpstr>
      <vt:lpstr>ЗАСТОСУВАННЯ ЕЛЕКТРОЛІЗУ  Рафінування металів-  очищення металів за допомогою електролізу.   Більшість кольорових металів  </vt:lpstr>
      <vt:lpstr>Розв’язування задач</vt:lpstr>
      <vt:lpstr>Домашнє завдання   Опрацювати § 6, Вправа № 6 (2, 3)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Електричний струм в електролітах. Електроліз</dc:title>
  <dc:creator>olga kaporina</dc:creator>
  <cp:lastModifiedBy>olga kaporina</cp:lastModifiedBy>
  <cp:revision>13</cp:revision>
  <dcterms:created xsi:type="dcterms:W3CDTF">2023-11-19T16:13:58Z</dcterms:created>
  <dcterms:modified xsi:type="dcterms:W3CDTF">2023-11-25T19:57:58Z</dcterms:modified>
</cp:coreProperties>
</file>