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cec0c593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cec0c593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cec0c593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cec0c593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cec0c59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cec0c59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cec0c593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cec0c593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cec0c593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cec0c593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cec0c593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cec0c593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cec0c593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cec0c593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cec0c593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cec0c593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cec0c593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cec0c593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cec0c593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cec0c593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352554"/>
            <a:ext cx="7086600" cy="1368822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724151"/>
            <a:ext cx="7086600" cy="51435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3235746"/>
            <a:ext cx="2183130" cy="28098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3242884"/>
            <a:ext cx="4800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073150"/>
            <a:ext cx="20574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7316752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3523021"/>
            <a:ext cx="8116526" cy="61451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706080"/>
            <a:ext cx="8116380" cy="260862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4137537"/>
            <a:ext cx="8115300" cy="526477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0172947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65150"/>
            <a:ext cx="8115300" cy="2101850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850"/>
            <a:ext cx="7597887" cy="74930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5868857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565150"/>
            <a:ext cx="7613650" cy="1953371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2524168"/>
            <a:ext cx="7194552" cy="3333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2969897"/>
            <a:ext cx="7613650" cy="509903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9" name="TextBox 8"/>
          <p:cNvSpPr txBox="1"/>
          <p:nvPr/>
        </p:nvSpPr>
        <p:spPr>
          <a:xfrm>
            <a:off x="357188" y="70008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02596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041998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843526"/>
            <a:ext cx="7609640" cy="188387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237"/>
            <a:ext cx="7608491" cy="74991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4163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163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2431431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79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51560"/>
            <a:ext cx="2592324" cy="46299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165099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178050"/>
            <a:ext cx="2592324" cy="24859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164464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600561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15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3143250"/>
            <a:ext cx="2588687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1771650"/>
            <a:ext cx="2588687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3655323"/>
            <a:ext cx="2588687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3143250"/>
            <a:ext cx="2586701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1771650"/>
            <a:ext cx="2586702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3655323"/>
            <a:ext cx="2586701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3143250"/>
            <a:ext cx="2592352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1771650"/>
            <a:ext cx="258590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3655321"/>
            <a:ext cx="2589334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25146576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45920"/>
            <a:ext cx="8115300" cy="301809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00562165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58800"/>
            <a:ext cx="1543050" cy="292735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558800"/>
            <a:ext cx="6153151" cy="2927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4956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0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19075098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5181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001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58145258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65150"/>
            <a:ext cx="8115299" cy="2101451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31294"/>
            <a:ext cx="7867650" cy="716756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1"/>
            <a:ext cx="5243619" cy="273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24872018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45920"/>
            <a:ext cx="4000500" cy="30180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45920"/>
            <a:ext cx="4000500" cy="30180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4902396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571500"/>
            <a:ext cx="6457950" cy="9715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1637852"/>
            <a:ext cx="3809993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349500"/>
            <a:ext cx="3983831" cy="23145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37852"/>
            <a:ext cx="382905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49500"/>
            <a:ext cx="4000500" cy="23145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8315364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7855229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42828124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308610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560070"/>
            <a:ext cx="4882964" cy="410394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308610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70381315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515493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563431"/>
            <a:ext cx="2733722" cy="410058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515493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81426829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45920"/>
            <a:ext cx="8115300" cy="301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28575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94112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028700" y="1923194"/>
            <a:ext cx="7086600" cy="13688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Об'єкти, властивості, конструктори, методи.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uk-UA" sz="2800" dirty="0"/>
              <a:t>Працюємо за комп’ютером</a:t>
            </a:r>
            <a:endParaRPr sz="2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4350" y="1645920"/>
            <a:ext cx="5194687" cy="3018094"/>
          </a:xfrm>
        </p:spPr>
        <p:txBody>
          <a:bodyPr/>
          <a:lstStyle/>
          <a:p>
            <a:r>
              <a:rPr lang="ru" sz="2600" b="1" cap="all" dirty="0">
                <a:solidFill>
                  <a:prstClr val="black"/>
                </a:solidFill>
                <a:ea typeface="+mj-ea"/>
                <a:cs typeface="+mj-cs"/>
              </a:rPr>
              <a:t>Завдання 1.</a:t>
            </a:r>
            <a:r>
              <a:rPr lang="ru" sz="2600" cap="all" dirty="0">
                <a:solidFill>
                  <a:prstClr val="black"/>
                </a:solidFill>
                <a:ea typeface="+mj-ea"/>
                <a:cs typeface="+mj-cs"/>
              </a:rPr>
              <a:t> Змініть код, реалізувавши в ньому роботу з кольором, таким чином, щоб в результаті у вас вийшло зображення схоже з малюнком нижче.</a:t>
            </a:r>
            <a:endParaRPr lang="ru-RU" dirty="0"/>
          </a:p>
        </p:txBody>
      </p:sp>
      <p:pic>
        <p:nvPicPr>
          <p:cNvPr id="97" name="Google Shape;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037" y="1616014"/>
            <a:ext cx="3152775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uk-UA" dirty="0"/>
              <a:t>Працюємо за комп’ютером</a:t>
            </a:r>
            <a:endParaRPr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4350" y="1645920"/>
            <a:ext cx="5194921" cy="3018094"/>
          </a:xfrm>
        </p:spPr>
        <p:txBody>
          <a:bodyPr/>
          <a:lstStyle/>
          <a:p>
            <a:r>
              <a:rPr lang="ru" sz="3000" b="1" cap="all" dirty="0">
                <a:solidFill>
                  <a:prstClr val="black"/>
                </a:solidFill>
                <a:ea typeface="+mj-ea"/>
                <a:cs typeface="+mj-cs"/>
              </a:rPr>
              <a:t>Завдання 2.</a:t>
            </a:r>
            <a:r>
              <a:rPr lang="ru" sz="3000" cap="all" dirty="0">
                <a:solidFill>
                  <a:prstClr val="black"/>
                </a:solidFill>
                <a:ea typeface="+mj-ea"/>
                <a:cs typeface="+mj-cs"/>
              </a:rPr>
              <a:t> Змініть кодтаким чином, щоб в результаті у вас вийшло зображення схоже з малюнком нижче</a:t>
            </a:r>
            <a:endParaRPr lang="ru-RU" dirty="0"/>
          </a:p>
        </p:txBody>
      </p:sp>
      <p:pic>
        <p:nvPicPr>
          <p:cNvPr id="103" name="Google Shape;1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271" y="1776758"/>
            <a:ext cx="3237150" cy="29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uk-UA" sz="2800" dirty="0"/>
              <a:t>Працюємо за комп’ютером</a:t>
            </a:r>
            <a:endParaRPr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4350" y="1645919"/>
            <a:ext cx="4677852" cy="32838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" sz="3600" b="1" dirty="0"/>
              <a:t>Завдання 3.</a:t>
            </a:r>
            <a:r>
              <a:rPr lang="ru" sz="3600" dirty="0"/>
              <a:t> Змініть код таким чином, щоб в результаті у вас вийшло зображення схоже з малюнком нижче.</a:t>
            </a:r>
            <a:endParaRPr lang="ru-RU" sz="3200" dirty="0"/>
          </a:p>
        </p:txBody>
      </p:sp>
      <p:pic>
        <p:nvPicPr>
          <p:cNvPr id="109" name="Google Shape;1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1114" y="1645920"/>
            <a:ext cx="3723174" cy="334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ru" dirty="0">
                <a:solidFill>
                  <a:prstClr val="black"/>
                </a:solidFill>
                <a:ea typeface="+mn-ea"/>
                <a:cs typeface="+mn-cs"/>
              </a:rPr>
              <a:t>унікальні геометричні об'єкти</a:t>
            </a:r>
            <a:endParaRPr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" sz="3200" cap="all" dirty="0">
                <a:solidFill>
                  <a:prstClr val="black"/>
                </a:solidFill>
                <a:ea typeface="+mj-ea"/>
                <a:cs typeface="+mj-cs"/>
              </a:rPr>
              <a:t>Оголошуючи свої власні класи, ми отримуємо можливість створювати свої власні унікальні геометричні об'єкти.Якщо раніше ми були обмежені геометричними примітивами Processing, то тепер можемо описати клас своєї власної лінії. Розглянемо код: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>
                <a:solidFill>
                  <a:prstClr val="black"/>
                </a:solidFill>
              </a:rPr>
              <a:t>унікальні геометричні об'єкти</a:t>
            </a:r>
            <a:endParaRPr lang="ru-RU" dirty="0"/>
          </a:p>
        </p:txBody>
      </p:sp>
      <p:sp>
        <p:nvSpPr>
          <p:cNvPr id="64" name="Google Shape;64;p15"/>
          <p:cNvSpPr txBox="1">
            <a:spLocks noGrp="1"/>
          </p:cNvSpPr>
          <p:nvPr>
            <p:ph idx="1"/>
          </p:nvPr>
        </p:nvSpPr>
        <p:spPr>
          <a:xfrm>
            <a:off x="514349" y="1550730"/>
            <a:ext cx="4947203" cy="359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</a:rPr>
              <a:t>class MyLine {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</a:rPr>
              <a:t>float centerX , centerY , length , angle , weight;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</a:rPr>
              <a:t>public void render () {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</a:rPr>
              <a:t>float x1 = centerX - cos(angle)*length /2;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</a:rPr>
              <a:t>float y1 = centerY + sin(angle)*length /2;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</a:rPr>
              <a:t>float x2 = centerX + cos(angle)*length /2;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</a:rPr>
              <a:t>float y2 = centerY - sin(angle)*length /2;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</a:rPr>
              <a:t>stroke (50, 100);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</a:rPr>
              <a:t>strokeWeight(weight);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</a:rPr>
              <a:t>line(x1 , y1 , x2 , y2);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</a:rPr>
              <a:t>strokeWeight (5);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</a:rPr>
              <a:t>stroke (50);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</a:rPr>
              <a:t>line(x2 , y2 , x2 , y2);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</a:rPr>
              <a:t>line(x1 , y1 , x1 , y1);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</a:rPr>
              <a:t>}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</a:rPr>
              <a:t>}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4294967295"/>
          </p:nvPr>
        </p:nvSpPr>
        <p:spPr>
          <a:xfrm>
            <a:off x="5657850" y="1773238"/>
            <a:ext cx="3486150" cy="3292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rgbClr val="000000"/>
                </a:solidFill>
              </a:rPr>
              <a:t>MyLine lineObj;</a:t>
            </a:r>
            <a:endParaRPr sz="17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rgbClr val="000000"/>
                </a:solidFill>
              </a:rPr>
              <a:t>float counter;</a:t>
            </a:r>
            <a:endParaRPr sz="17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rgbClr val="000000"/>
                </a:solidFill>
              </a:rPr>
              <a:t>void setup () {</a:t>
            </a:r>
            <a:endParaRPr sz="17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rgbClr val="000000"/>
                </a:solidFill>
              </a:rPr>
              <a:t>size (500, 500);</a:t>
            </a:r>
            <a:endParaRPr sz="17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rgbClr val="000000"/>
                </a:solidFill>
              </a:rPr>
              <a:t>smooth ();</a:t>
            </a:r>
            <a:endParaRPr sz="17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rgbClr val="000000"/>
                </a:solidFill>
              </a:rPr>
              <a:t>background (255);</a:t>
            </a:r>
            <a:endParaRPr sz="17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rgbClr val="000000"/>
                </a:solidFill>
              </a:rPr>
              <a:t>lineObj = new MyLine ();</a:t>
            </a:r>
            <a:endParaRPr sz="17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rgbClr val="000000"/>
                </a:solidFill>
              </a:rPr>
              <a:t>lineObj.centerX = width /2;</a:t>
            </a:r>
            <a:endParaRPr sz="17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rgbClr val="000000"/>
                </a:solidFill>
              </a:rPr>
              <a:t>lineObj.centerY = height /2;</a:t>
            </a:r>
            <a:endParaRPr sz="17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rgbClr val="000000"/>
                </a:solidFill>
              </a:rPr>
              <a:t>lineObj.length = 350;</a:t>
            </a:r>
            <a:endParaRPr sz="17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rgbClr val="000000"/>
                </a:solidFill>
              </a:rPr>
              <a:t>lineObj.angle = PI/4;</a:t>
            </a:r>
            <a:endParaRPr sz="17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rgbClr val="000000"/>
                </a:solidFill>
              </a:rPr>
              <a:t>lineObj.weight = 1;</a:t>
            </a:r>
            <a:endParaRPr sz="17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rgbClr val="000000"/>
                </a:solidFill>
              </a:rPr>
              <a:t>}</a:t>
            </a:r>
            <a:endParaRPr sz="17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>
                <a:solidFill>
                  <a:prstClr val="black"/>
                </a:solidFill>
              </a:rPr>
              <a:t>унікальні геометричні об'єкти</a:t>
            </a:r>
            <a:endParaRPr lang="ru-RU" dirty="0"/>
          </a:p>
        </p:txBody>
      </p:sp>
      <p:sp>
        <p:nvSpPr>
          <p:cNvPr id="70" name="Google Shape;70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</a:rPr>
              <a:t>void draw () {</a:t>
            </a:r>
            <a:endParaRPr sz="19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</a:rPr>
              <a:t>counter += 0.05;</a:t>
            </a:r>
            <a:endParaRPr sz="19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</a:rPr>
              <a:t>if (counter &gt; TWO_PI) {</a:t>
            </a:r>
            <a:endParaRPr sz="19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</a:rPr>
              <a:t>counter = 0;</a:t>
            </a:r>
            <a:endParaRPr sz="19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</a:rPr>
              <a:t>}</a:t>
            </a:r>
            <a:endParaRPr sz="19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</a:rPr>
              <a:t>lineObj.centerX = width /2 + sin(counter)*50;</a:t>
            </a:r>
            <a:endParaRPr sz="19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</a:rPr>
              <a:t>lineObj.centerY = width /2 + cos(counter)*50;</a:t>
            </a:r>
            <a:endParaRPr sz="19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</a:rPr>
              <a:t>lineObj.angle = counter *2;</a:t>
            </a:r>
            <a:endParaRPr sz="19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</a:rPr>
              <a:t>lineObj.render ();</a:t>
            </a:r>
            <a:endParaRPr sz="19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</a:rPr>
              <a:t>}</a:t>
            </a:r>
            <a:endParaRPr sz="19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2442044" y="271130"/>
            <a:ext cx="6701955" cy="9697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450000">
              <a:spcBef>
                <a:spcPts val="0"/>
              </a:spcBef>
            </a:pPr>
            <a:r>
              <a:rPr lang="ru" dirty="0">
                <a:solidFill>
                  <a:prstClr val="black"/>
                </a:solidFill>
              </a:rPr>
              <a:t>унікальні геометричні об'єкти</a:t>
            </a:r>
            <a:endParaRPr sz="2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659" y="1319916"/>
            <a:ext cx="9088341" cy="3823584"/>
          </a:xfrm>
        </p:spPr>
        <p:txBody>
          <a:bodyPr>
            <a:noAutofit/>
          </a:bodyPr>
          <a:lstStyle/>
          <a:p>
            <a:pPr marL="0" lvl="0" indent="450000">
              <a:spcBef>
                <a:spcPts val="0"/>
              </a:spcBef>
              <a:buNone/>
            </a:pPr>
            <a:r>
              <a:rPr lang="uk-UA" sz="2100" cap="all" dirty="0">
                <a:solidFill>
                  <a:prstClr val="black"/>
                </a:solidFill>
                <a:ea typeface="+mj-ea"/>
                <a:cs typeface="+mj-cs"/>
              </a:rPr>
              <a:t>При запуску програми ми бачимо, що лінія рухається по певній траєкторії. Причому лінія має унікальну форму з круглим закінченням. Лінія - це об'єкт класу </a:t>
            </a:r>
            <a:r>
              <a:rPr lang="uk-UA" sz="2100" cap="all" dirty="0" err="1">
                <a:solidFill>
                  <a:prstClr val="black"/>
                </a:solidFill>
                <a:ea typeface="+mj-ea"/>
                <a:cs typeface="+mj-cs"/>
              </a:rPr>
              <a:t>MyLine</a:t>
            </a:r>
            <a:r>
              <a:rPr lang="uk-UA" sz="2100" cap="all" dirty="0">
                <a:solidFill>
                  <a:prstClr val="black"/>
                </a:solidFill>
                <a:ea typeface="+mj-ea"/>
                <a:cs typeface="+mj-cs"/>
              </a:rPr>
              <a:t>, який ми оголошуємо з 1-го по 16-й рядок.</a:t>
            </a:r>
          </a:p>
          <a:p>
            <a:pPr marL="0" lvl="0" indent="450000">
              <a:spcBef>
                <a:spcPts val="0"/>
              </a:spcBef>
              <a:buNone/>
            </a:pPr>
            <a:r>
              <a:rPr lang="uk-UA" sz="2100" cap="all" dirty="0">
                <a:solidFill>
                  <a:prstClr val="black"/>
                </a:solidFill>
                <a:ea typeface="+mj-ea"/>
                <a:cs typeface="+mj-cs"/>
              </a:rPr>
              <a:t>Клас </a:t>
            </a:r>
            <a:r>
              <a:rPr lang="uk-UA" sz="2100" cap="all" dirty="0" err="1">
                <a:solidFill>
                  <a:prstClr val="black"/>
                </a:solidFill>
                <a:ea typeface="+mj-ea"/>
                <a:cs typeface="+mj-cs"/>
              </a:rPr>
              <a:t>MyLine</a:t>
            </a:r>
            <a:r>
              <a:rPr lang="uk-UA" sz="2100" cap="all" dirty="0">
                <a:solidFill>
                  <a:prstClr val="black"/>
                </a:solidFill>
                <a:ea typeface="+mj-ea"/>
                <a:cs typeface="+mj-cs"/>
              </a:rPr>
              <a:t> містить кілька властивостей і один метод </a:t>
            </a:r>
            <a:r>
              <a:rPr lang="uk-UA" sz="2100" cap="all" dirty="0" err="1">
                <a:solidFill>
                  <a:prstClr val="black"/>
                </a:solidFill>
                <a:ea typeface="+mj-ea"/>
                <a:cs typeface="+mj-cs"/>
              </a:rPr>
              <a:t>render</a:t>
            </a:r>
            <a:r>
              <a:rPr lang="uk-UA" sz="2100" cap="all" dirty="0">
                <a:solidFill>
                  <a:prstClr val="black"/>
                </a:solidFill>
                <a:ea typeface="+mj-ea"/>
                <a:cs typeface="+mj-cs"/>
              </a:rPr>
              <a:t> ().</a:t>
            </a:r>
          </a:p>
          <a:p>
            <a:pPr marL="0" lvl="0" indent="450000">
              <a:spcBef>
                <a:spcPts val="0"/>
              </a:spcBef>
              <a:buNone/>
            </a:pPr>
            <a:r>
              <a:rPr lang="uk-UA" sz="2100" cap="all" dirty="0">
                <a:solidFill>
                  <a:prstClr val="black"/>
                </a:solidFill>
                <a:ea typeface="+mj-ea"/>
                <a:cs typeface="+mj-cs"/>
              </a:rPr>
              <a:t>Цей метод служить для відтворення ліній. Об'єкт класу </a:t>
            </a:r>
            <a:r>
              <a:rPr lang="uk-UA" sz="2100" cap="all" dirty="0" err="1">
                <a:solidFill>
                  <a:prstClr val="black"/>
                </a:solidFill>
                <a:ea typeface="+mj-ea"/>
                <a:cs typeface="+mj-cs"/>
              </a:rPr>
              <a:t>MyLine</a:t>
            </a:r>
            <a:r>
              <a:rPr lang="uk-UA" sz="2100" cap="all" dirty="0">
                <a:solidFill>
                  <a:prstClr val="black"/>
                </a:solidFill>
                <a:ea typeface="+mj-ea"/>
                <a:cs typeface="+mj-cs"/>
              </a:rPr>
              <a:t> створюється в 24-му рядку (праворуч від </a:t>
            </a:r>
            <a:r>
              <a:rPr lang="uk-UA" sz="2100" cap="all" dirty="0" err="1">
                <a:solidFill>
                  <a:prstClr val="black"/>
                </a:solidFill>
                <a:ea typeface="+mj-ea"/>
                <a:cs typeface="+mj-cs"/>
              </a:rPr>
              <a:t>знака</a:t>
            </a:r>
            <a:r>
              <a:rPr lang="uk-UA" sz="2100" cap="all" dirty="0">
                <a:solidFill>
                  <a:prstClr val="black"/>
                </a:solidFill>
                <a:ea typeface="+mj-ea"/>
                <a:cs typeface="+mj-cs"/>
              </a:rPr>
              <a:t> рівності) і потім за допомогою </a:t>
            </a:r>
            <a:r>
              <a:rPr lang="uk-UA" sz="2100" cap="all" dirty="0" err="1">
                <a:solidFill>
                  <a:prstClr val="black"/>
                </a:solidFill>
                <a:ea typeface="+mj-ea"/>
                <a:cs typeface="+mj-cs"/>
              </a:rPr>
              <a:t>знака</a:t>
            </a:r>
            <a:r>
              <a:rPr lang="uk-UA" sz="2100" cap="all" dirty="0">
                <a:solidFill>
                  <a:prstClr val="black"/>
                </a:solidFill>
                <a:ea typeface="+mj-ea"/>
                <a:cs typeface="+mj-cs"/>
              </a:rPr>
              <a:t> рівності пов'язується з посиланням </a:t>
            </a:r>
            <a:r>
              <a:rPr lang="uk-UA" sz="2100" cap="all" dirty="0" err="1">
                <a:solidFill>
                  <a:prstClr val="black"/>
                </a:solidFill>
                <a:ea typeface="+mj-ea"/>
                <a:cs typeface="+mj-cs"/>
              </a:rPr>
              <a:t>lineObj</a:t>
            </a:r>
            <a:r>
              <a:rPr lang="uk-UA" sz="2100" cap="all" dirty="0">
                <a:solidFill>
                  <a:prstClr val="black"/>
                </a:solidFill>
                <a:ea typeface="+mj-ea"/>
                <a:cs typeface="+mj-cs"/>
              </a:rPr>
              <a:t>, яку ми оголосили в 18-му рядку. Після цього з 25-ї по 29-ю рядок ми встановлюємо значення властивостей нашого об'єкта </a:t>
            </a:r>
            <a:r>
              <a:rPr lang="uk-UA" sz="2100" cap="all" dirty="0" err="1">
                <a:solidFill>
                  <a:prstClr val="black"/>
                </a:solidFill>
                <a:ea typeface="+mj-ea"/>
                <a:cs typeface="+mj-cs"/>
              </a:rPr>
              <a:t>lineObj</a:t>
            </a:r>
            <a:r>
              <a:rPr lang="uk-UA" sz="2100" cap="all" dirty="0">
                <a:solidFill>
                  <a:prstClr val="black"/>
                </a:solidFill>
                <a:ea typeface="+mj-ea"/>
                <a:cs typeface="+mj-cs"/>
              </a:rPr>
              <a:t>.</a:t>
            </a:r>
            <a:endParaRPr lang="uk-UA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28820" y="1057522"/>
            <a:ext cx="8951570" cy="40859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0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/>
              <a:t>У методі draw () відбувається оновлення лічильника counter для того, щоб сформувати координати для центру лінії. Центр лінії встановлюється в рядках 36 і 37. У 38-му рядку ми встановлюємо нове значення властивості angle і промальовується лінію в 39-му рядку. При наступному виклику методу draw () ми оновимо лічильник і у тій же самій лінії поміняємо її центр і кут. Таким чином, ми працюємо з одним об'єктом, тобто з однієї і тієї ж лінією: ми як би зберігаємо її між викликами методу draw ().</a:t>
            </a:r>
            <a:endParaRPr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171699" y="573280"/>
            <a:ext cx="6892787" cy="9697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Змінимо</a:t>
            </a:r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код, додавши </a:t>
            </a:r>
            <a:r>
              <a:rPr lang="ru-RU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рух</a:t>
            </a:r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центру полотна до </a:t>
            </a:r>
            <a:r>
              <a:rPr lang="ru-RU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його</a:t>
            </a:r>
            <a:r>
              <a:rPr lang="ru-R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краям:</a:t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dirty="0"/>
              <a:t>17 </a:t>
            </a:r>
            <a:r>
              <a:rPr lang="en-US" sz="1800" dirty="0" err="1"/>
              <a:t>MyLine</a:t>
            </a:r>
            <a:r>
              <a:rPr lang="en-US" sz="1800" dirty="0"/>
              <a:t> </a:t>
            </a:r>
            <a:r>
              <a:rPr lang="en-US" sz="1800" dirty="0" err="1"/>
              <a:t>lineObj</a:t>
            </a:r>
            <a:r>
              <a:rPr lang="en-US" sz="1800" dirty="0"/>
              <a:t>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/>
              <a:t>18 float counter </a:t>
            </a:r>
            <a:r>
              <a:rPr lang="en-US" sz="1800" dirty="0">
                <a:solidFill>
                  <a:srgbClr val="FF0000"/>
                </a:solidFill>
              </a:rPr>
              <a:t>, radius</a:t>
            </a:r>
            <a:r>
              <a:rPr lang="en-US" sz="1800" dirty="0"/>
              <a:t>;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/>
              <a:t>28 </a:t>
            </a:r>
            <a:r>
              <a:rPr lang="en-US" sz="1800" dirty="0" err="1"/>
              <a:t>lineObj.weight</a:t>
            </a:r>
            <a:r>
              <a:rPr lang="en-US" sz="1800" dirty="0"/>
              <a:t> = 1;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29 radius = 50;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/>
              <a:t>30 }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/>
              <a:t>33 counter = 0;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34 radius = radius + 50;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/>
              <a:t>35 }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/>
              <a:t>36 </a:t>
            </a:r>
            <a:r>
              <a:rPr lang="en-US" sz="1800" dirty="0" err="1"/>
              <a:t>lineObj.centerX</a:t>
            </a:r>
            <a:r>
              <a:rPr lang="en-US" sz="1800" dirty="0"/>
              <a:t> = width /2 + sin(counter)*</a:t>
            </a:r>
            <a:r>
              <a:rPr lang="en-US" sz="1800" dirty="0">
                <a:solidFill>
                  <a:srgbClr val="FF0000"/>
                </a:solidFill>
              </a:rPr>
              <a:t>radius</a:t>
            </a:r>
            <a:r>
              <a:rPr lang="en-US" sz="1800" dirty="0"/>
              <a:t>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/>
              <a:t>37 </a:t>
            </a:r>
            <a:r>
              <a:rPr lang="en-US" sz="1800" dirty="0" err="1"/>
              <a:t>lineObj.centerY</a:t>
            </a:r>
            <a:r>
              <a:rPr lang="en-US" sz="1800" dirty="0"/>
              <a:t> = height /2 + cos(counter)*</a:t>
            </a:r>
            <a:r>
              <a:rPr lang="en-US" sz="1800" dirty="0">
                <a:solidFill>
                  <a:srgbClr val="FF0000"/>
                </a:solidFill>
              </a:rPr>
              <a:t>radius</a:t>
            </a:r>
            <a:r>
              <a:rPr lang="en-US" sz="1800" dirty="0"/>
              <a:t>;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311700" y="1089329"/>
            <a:ext cx="8520600" cy="4054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Ми внесли незначні зміни: додали властивість radius (рядок 29) і використовували його при формуванні координат центру нашої лінії (рядки 36 і 37). В іншому код залишився колишнім.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Домашнє завдання</a:t>
            </a:r>
            <a:endParaRPr lang="ru-RU" dirty="0"/>
          </a:p>
        </p:txBody>
      </p:sp>
      <p:pic>
        <p:nvPicPr>
          <p:cNvPr id="6" name="Picture 4" descr="Ð ÐµÐ·ÑÐ»ÑÑÐ°Ñ Ð¿Ð¾ÑÑÐºÑ Ð·Ð¾Ð±ÑÐ°Ð¶ÐµÐ½Ñ Ð·Ð° Ð·Ð°Ð¿Ð¸ÑÐ¾Ð¼ &quot;blackboard with wooden frame&quot;">
            <a:extLst>
              <a:ext uri="{FF2B5EF4-FFF2-40B4-BE49-F238E27FC236}">
                <a16:creationId xmlns:a16="http://schemas.microsoft.com/office/drawing/2014/main" id="{3CECCAC8-B652-4FB7-92BE-D3D7777FFC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5090" y="1646238"/>
            <a:ext cx="6893780" cy="33789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6000" y="224858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Опрацювати теоретичний матеріал з теми уроку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47723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693</Words>
  <Application>Microsoft Office PowerPoint</Application>
  <PresentationFormat>Экран (16:9)</PresentationFormat>
  <Paragraphs>71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След самолета</vt:lpstr>
      <vt:lpstr>Об'єкти, властивості, конструктори, методи.</vt:lpstr>
      <vt:lpstr>унікальні геометричні об'єкти</vt:lpstr>
      <vt:lpstr>унікальні геометричні об'єкти</vt:lpstr>
      <vt:lpstr>унікальні геометричні об'єкти</vt:lpstr>
      <vt:lpstr>унікальні геометричні об'єкти</vt:lpstr>
      <vt:lpstr>У методі draw () відбувається оновлення лічильника counter для того, щоб сформувати координати для центру лінії. Центр лінії встановлюється в рядках 36 і 37. У 38-му рядку ми встановлюємо нове значення властивості angle і промальовується лінію в 39-му рядку. При наступному виклику методу draw () ми оновимо лічильник і у тій же самій лінії поміняємо її центр і кут. Таким чином, ми працюємо з одним об'єктом, тобто з однієї і тієї ж лінією: ми як би зберігаємо її між викликами методу draw ().</vt:lpstr>
      <vt:lpstr>Змінимо код, додавши рух від центру полотна до його краям: </vt:lpstr>
      <vt:lpstr>Ми внесли незначні зміни: додали властивість radius (рядок 29) і використовували його при формуванні координат центру нашої лінії (рядки 36 і 37). В іншому код залишився колишнім.</vt:lpstr>
      <vt:lpstr>Домашнє завдання</vt:lpstr>
      <vt:lpstr>Працюємо за комп’ютером</vt:lpstr>
      <vt:lpstr>Працюємо за комп’ютером</vt:lpstr>
      <vt:lpstr>Працюємо за комп’ютером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Об'єкти, властивості, конструктори, методи.</dc:title>
  <dc:creator>Пользователь</dc:creator>
  <cp:lastModifiedBy>Пользователь</cp:lastModifiedBy>
  <cp:revision>2</cp:revision>
  <dcterms:modified xsi:type="dcterms:W3CDTF">2023-12-09T09:42:35Z</dcterms:modified>
</cp:coreProperties>
</file>