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99" r:id="rId2"/>
    <p:sldId id="912" r:id="rId3"/>
    <p:sldId id="914" r:id="rId4"/>
    <p:sldId id="855" r:id="rId5"/>
    <p:sldId id="916" r:id="rId6"/>
    <p:sldId id="918" r:id="rId7"/>
    <p:sldId id="919" r:id="rId8"/>
    <p:sldId id="922" r:id="rId9"/>
    <p:sldId id="923" r:id="rId10"/>
    <p:sldId id="906" r:id="rId11"/>
    <p:sldId id="907" r:id="rId12"/>
    <p:sldId id="924" r:id="rId13"/>
    <p:sldId id="753" r:id="rId14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E32"/>
    <a:srgbClr val="D0147F"/>
    <a:srgbClr val="FFC000"/>
    <a:srgbClr val="FFFFFF"/>
    <a:srgbClr val="2894DE"/>
    <a:srgbClr val="B2D0F0"/>
    <a:srgbClr val="6694BC"/>
    <a:srgbClr val="C2D4E4"/>
    <a:srgbClr val="DEEBF7"/>
    <a:srgbClr val="0F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1" y="58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01.12.2023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832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06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50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732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32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9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399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33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282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091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884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rgbClr val="0F3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35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51" y="2346810"/>
            <a:ext cx="7047253" cy="3522128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Електромагнітне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поле й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електромагнітні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хвилі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671766-4627-422A-8E6C-78D829EB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01" y="2659013"/>
            <a:ext cx="713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Вправи для закріплення матеріалу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69" name="Button Color - Down">
            <a:extLst>
              <a:ext uri="{FF2B5EF4-FFF2-40B4-BE49-F238E27FC236}">
                <a16:creationId xmlns:a16="http://schemas.microsoft.com/office/drawing/2014/main" id="{F9F0CE28-9D3A-48F5-A04C-1295A691250D}"/>
              </a:ext>
            </a:extLst>
          </p:cNvPr>
          <p:cNvSpPr/>
          <p:nvPr/>
        </p:nvSpPr>
        <p:spPr>
          <a:xfrm>
            <a:off x="773651" y="2004665"/>
            <a:ext cx="5656746" cy="451412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довжина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частота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час переходу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електромагнітної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 одного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інше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8F026D-8803-49B1-AB6A-EBFAC951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06" y="1550695"/>
            <a:ext cx="6224336" cy="54220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00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4023F7-E104-4554-A378-3BA578A6F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026" y="2336272"/>
            <a:ext cx="8064903" cy="3628668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       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69" name="Button Color - Down">
            <a:extLst>
              <a:ext uri="{FF2B5EF4-FFF2-40B4-BE49-F238E27FC236}">
                <a16:creationId xmlns:a16="http://schemas.microsoft.com/office/drawing/2014/main" id="{F9F0CE28-9D3A-48F5-A04C-1295A691250D}"/>
              </a:ext>
            </a:extLst>
          </p:cNvPr>
          <p:cNvSpPr/>
          <p:nvPr/>
        </p:nvSpPr>
        <p:spPr>
          <a:xfrm>
            <a:off x="722109" y="1810922"/>
            <a:ext cx="4624359" cy="473270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926465" algn="l"/>
              </a:tabLst>
            </a:pPr>
            <a:r>
              <a:rPr lang="uk-UA" sz="4000" b="1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2. Обчисліть довжину електромагнітної хвилі у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вакуумі, </a:t>
            </a:r>
            <a:r>
              <a:rPr lang="uk-UA" sz="4000" b="1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якщо частота коливань у ній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4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11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uk-UA" sz="4000" b="1" dirty="0" err="1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Гц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235" y="187468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69" name="Button Color - Down">
            <a:extLst>
              <a:ext uri="{FF2B5EF4-FFF2-40B4-BE49-F238E27FC236}">
                <a16:creationId xmlns:a16="http://schemas.microsoft.com/office/drawing/2014/main" id="{F9F0CE28-9D3A-48F5-A04C-1295A691250D}"/>
              </a:ext>
            </a:extLst>
          </p:cNvPr>
          <p:cNvSpPr/>
          <p:nvPr/>
        </p:nvSpPr>
        <p:spPr>
          <a:xfrm>
            <a:off x="419589" y="1810922"/>
            <a:ext cx="6032652" cy="5061826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926465" algn="l"/>
              </a:tabLst>
            </a:pPr>
            <a:r>
              <a:rPr lang="uk-UA" sz="4000" b="1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3. Яка частота електромагнітної хвилі, що поширюється у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воді, </a:t>
            </a:r>
            <a:r>
              <a:rPr lang="uk-UA" sz="4000" b="1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якщо у цьому середовищі вона має довжину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-4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м </a:t>
            </a:r>
            <a:r>
              <a:rPr lang="uk-UA" sz="4000" b="1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і швидкість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,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8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м/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с.</a:t>
            </a:r>
            <a:endParaRPr lang="uk-UA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9FBF45-8CAA-4B7E-881A-80062413A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930" y="1810922"/>
            <a:ext cx="7002892" cy="50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    Бесіда за питаннями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259916"/>
            <a:ext cx="13785010" cy="862395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полягає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гіпотеза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Дж. Максвелла? 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3668129"/>
            <a:ext cx="13785010" cy="1210198"/>
          </a:xfrm>
          <a:prstGeom prst="rect">
            <a:avLst/>
          </a:prstGeom>
          <a:solidFill>
            <a:srgbClr val="0099AE"/>
          </a:solidFill>
          <a:ln w="38100">
            <a:solidFill>
              <a:srgbClr val="0099A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Як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хвиля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об’єкти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можуть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її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випромінювати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293299" y="2314222"/>
            <a:ext cx="13785010" cy="1161996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Дайте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поля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назвіть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складові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F6C462-63C2-45B2-9239-4FC03C64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1" y="4930469"/>
            <a:ext cx="13820830" cy="1560642"/>
          </a:xfrm>
          <a:prstGeom prst="rect">
            <a:avLst/>
          </a:prstGeom>
        </p:spPr>
      </p:pic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98E4D318-0199-4878-AB20-EB05492EF3BA}"/>
              </a:ext>
            </a:extLst>
          </p:cNvPr>
          <p:cNvSpPr/>
          <p:nvPr/>
        </p:nvSpPr>
        <p:spPr>
          <a:xfrm>
            <a:off x="1293173" y="6403459"/>
            <a:ext cx="11988461" cy="1424456"/>
          </a:xfrm>
          <a:prstGeom prst="rect">
            <a:avLst/>
          </a:prstGeom>
          <a:solidFill>
            <a:srgbClr val="FF5722"/>
          </a:solidFill>
          <a:ln w="38100" cap="flat" cmpd="sng" algn="ctr">
            <a:solidFill>
              <a:srgbClr val="FF57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kumimoji="0" lang="nl-NL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19,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19 (2, 3)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 Електромагнітне поле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509E31CA-6501-4D46-BBD2-B54FF3D180C0}"/>
              </a:ext>
            </a:extLst>
          </p:cNvPr>
          <p:cNvSpPr/>
          <p:nvPr/>
        </p:nvSpPr>
        <p:spPr>
          <a:xfrm>
            <a:off x="4778653" y="1259916"/>
            <a:ext cx="3708069" cy="837825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Матерія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B0918A36-0206-4DCB-A162-14B54D8A48EF}"/>
              </a:ext>
            </a:extLst>
          </p:cNvPr>
          <p:cNvSpPr/>
          <p:nvPr/>
        </p:nvSpPr>
        <p:spPr>
          <a:xfrm>
            <a:off x="823826" y="2198301"/>
            <a:ext cx="3708069" cy="83782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Речовина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FF5706-43D8-4874-B1C1-1BADDCF53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" y="3371248"/>
            <a:ext cx="4753692" cy="2966304"/>
          </a:xfrm>
          <a:prstGeom prst="rect">
            <a:avLst/>
          </a:prstGeom>
        </p:spPr>
      </p:pic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7052E402-D9E5-422F-B222-66ACDC08BD4B}"/>
              </a:ext>
            </a:extLst>
          </p:cNvPr>
          <p:cNvSpPr/>
          <p:nvPr/>
        </p:nvSpPr>
        <p:spPr>
          <a:xfrm>
            <a:off x="9372604" y="2211235"/>
            <a:ext cx="3708069" cy="83782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Поле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118B437B-5B69-435E-BBFF-F3BEFA874557}"/>
              </a:ext>
            </a:extLst>
          </p:cNvPr>
          <p:cNvSpPr/>
          <p:nvPr/>
        </p:nvSpPr>
        <p:spPr>
          <a:xfrm>
            <a:off x="5766968" y="6176500"/>
            <a:ext cx="3325102" cy="6236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CE719254-75DC-4164-A508-F63354E9121A}"/>
              </a:ext>
            </a:extLst>
          </p:cNvPr>
          <p:cNvSpPr/>
          <p:nvPr/>
        </p:nvSpPr>
        <p:spPr>
          <a:xfrm>
            <a:off x="10175052" y="6164440"/>
            <a:ext cx="3325102" cy="62365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Магнітне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">
            <a:extLst>
              <a:ext uri="{FF2B5EF4-FFF2-40B4-BE49-F238E27FC236}">
                <a16:creationId xmlns:a16="http://schemas.microsoft.com/office/drawing/2014/main" id="{B3F94425-21B8-4D78-9064-180C4B8B9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0" b="2978"/>
          <a:stretch/>
        </p:blipFill>
        <p:spPr bwMode="auto">
          <a:xfrm>
            <a:off x="9345508" y="3101202"/>
            <a:ext cx="4984191" cy="30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артинки по запросу">
            <a:extLst>
              <a:ext uri="{FF2B5EF4-FFF2-40B4-BE49-F238E27FC236}">
                <a16:creationId xmlns:a16="http://schemas.microsoft.com/office/drawing/2014/main" id="{294AFB34-5341-45FA-BBFD-C67998A90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t="29921" r="14950" b="36468"/>
          <a:stretch/>
        </p:blipFill>
        <p:spPr bwMode="auto">
          <a:xfrm>
            <a:off x="5546101" y="3049060"/>
            <a:ext cx="3562438" cy="31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7ECDE5-B3C5-4818-B956-B979BEDE7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884" y="7020473"/>
            <a:ext cx="11412789" cy="6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ьтат пошуку зображень за запитом &quot;максвелл&quot;">
            <a:extLst>
              <a:ext uri="{FF2B5EF4-FFF2-40B4-BE49-F238E27FC236}">
                <a16:creationId xmlns:a16="http://schemas.microsoft.com/office/drawing/2014/main" id="{98B5B721-052B-46D5-A1AE-39777D8E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0" y="881633"/>
            <a:ext cx="3758540" cy="42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5D571783-6F64-4873-B64A-EB5B1FA93B16}"/>
              </a:ext>
            </a:extLst>
          </p:cNvPr>
          <p:cNvSpPr/>
          <p:nvPr/>
        </p:nvSpPr>
        <p:spPr>
          <a:xfrm>
            <a:off x="414360" y="6154840"/>
            <a:ext cx="4289454" cy="1722872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магнітне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створює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</a:t>
            </a:r>
          </a:p>
        </p:txBody>
      </p:sp>
      <p:pic>
        <p:nvPicPr>
          <p:cNvPr id="2050" name="Picture 2" descr="Результат пошуку зображень за запитом &quot;майкл фарадей&quot;">
            <a:extLst>
              <a:ext uri="{FF2B5EF4-FFF2-40B4-BE49-F238E27FC236}">
                <a16:creationId xmlns:a16="http://schemas.microsoft.com/office/drawing/2014/main" id="{76CA0F15-668F-40DA-B142-77642FEF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2" y="1126552"/>
            <a:ext cx="3587410" cy="35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Електромагнітне поле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61FAD9EB-1189-45D5-8681-15337053199A}"/>
              </a:ext>
            </a:extLst>
          </p:cNvPr>
          <p:cNvSpPr/>
          <p:nvPr/>
        </p:nvSpPr>
        <p:spPr>
          <a:xfrm>
            <a:off x="257625" y="4852296"/>
            <a:ext cx="4602925" cy="108630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Висновок Майкла Фарадея: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73364CB8-6937-4DA4-994A-CB603BF5A332}"/>
              </a:ext>
            </a:extLst>
          </p:cNvPr>
          <p:cNvSpPr/>
          <p:nvPr/>
        </p:nvSpPr>
        <p:spPr>
          <a:xfrm>
            <a:off x="5154032" y="4852296"/>
            <a:ext cx="4956488" cy="108630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Гіпотеза Джеймса Максвелла: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2C281FD2-78D9-4A40-A049-C7EF28425133}"/>
              </a:ext>
            </a:extLst>
          </p:cNvPr>
          <p:cNvSpPr/>
          <p:nvPr/>
        </p:nvSpPr>
        <p:spPr>
          <a:xfrm>
            <a:off x="5356671" y="6154840"/>
            <a:ext cx="4551207" cy="1722872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створює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магнітне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</a:t>
            </a: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B1A41577-E8A1-4146-AD2E-4511C920DEC0}"/>
              </a:ext>
            </a:extLst>
          </p:cNvPr>
          <p:cNvSpPr/>
          <p:nvPr/>
        </p:nvSpPr>
        <p:spPr>
          <a:xfrm>
            <a:off x="10721133" y="4211102"/>
            <a:ext cx="3162690" cy="3064725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магнітні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поля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разом</a:t>
            </a: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E3163E65-6D2A-4D0A-B7B7-D6BD74C88C5D}"/>
              </a:ext>
            </a:extLst>
          </p:cNvPr>
          <p:cNvSpPr/>
          <p:nvPr/>
        </p:nvSpPr>
        <p:spPr>
          <a:xfrm>
            <a:off x="10532548" y="2451100"/>
            <a:ext cx="3581661" cy="108630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Відповідно до гіпотези: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FE259417-FA11-4947-835A-1C52C6D49867}"/>
              </a:ext>
            </a:extLst>
          </p:cNvPr>
          <p:cNvSpPr/>
          <p:nvPr/>
        </p:nvSpPr>
        <p:spPr>
          <a:xfrm>
            <a:off x="773857" y="1207774"/>
            <a:ext cx="6335172" cy="6704183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поле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вид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матерії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за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допомогою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якого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взаємодія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між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зарядженими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тілами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частинками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намагніченими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тілами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  Електромагнітне поле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Picture 4" descr="Картинки по запросу">
            <a:extLst>
              <a:ext uri="{FF2B5EF4-FFF2-40B4-BE49-F238E27FC236}">
                <a16:creationId xmlns:a16="http://schemas.microsoft.com/office/drawing/2014/main" id="{2BCF9D53-5C17-4028-B01F-A58D0866E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3584" r="20168" b="72257"/>
          <a:stretch/>
        </p:blipFill>
        <p:spPr bwMode="auto">
          <a:xfrm>
            <a:off x="7291185" y="1946655"/>
            <a:ext cx="6782418" cy="53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FE259417-FA11-4947-835A-1C52C6D49867}"/>
              </a:ext>
            </a:extLst>
          </p:cNvPr>
          <p:cNvSpPr/>
          <p:nvPr/>
        </p:nvSpPr>
        <p:spPr>
          <a:xfrm>
            <a:off x="596299" y="1259916"/>
            <a:ext cx="13207614" cy="1712407"/>
          </a:xfrm>
          <a:prstGeom prst="rect">
            <a:avLst/>
          </a:prstGeom>
          <a:solidFill>
            <a:srgbClr val="EE372C"/>
          </a:solidFill>
          <a:ln w="38100">
            <a:solidFill>
              <a:srgbClr val="EE37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Електромагнітна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поширення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просторі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змінного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електромагнітного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поля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       Електромагнітна хвиля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7EB7A2-3B31-4CEB-80AC-DB94A30F6D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818" y="3243830"/>
            <a:ext cx="13840694" cy="3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Характеристика електромагнітної хвилі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8E185D90-9F16-4A49-B2FD-D3344C0CD10C}"/>
                  </a:ext>
                </a:extLst>
              </p:cNvPr>
              <p:cNvSpPr/>
              <p:nvPr/>
            </p:nvSpPr>
            <p:spPr>
              <a:xfrm>
                <a:off x="1194753" y="6441852"/>
                <a:ext cx="3501426" cy="1099126"/>
              </a:xfrm>
              <a:prstGeom prst="rect">
                <a:avLst/>
              </a:prstGeom>
              <a:solidFill>
                <a:srgbClr val="8E4320"/>
              </a:solidFill>
              <a:ln w="38100">
                <a:solidFill>
                  <a:srgbClr val="8E432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8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uk-UA" sz="8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8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uk-UA" sz="880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ν</m:t>
                      </m:r>
                    </m:oMath>
                  </m:oMathPara>
                </a14:m>
                <a:endParaRPr lang="uk-UA" sz="8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8E185D90-9F16-4A49-B2FD-D3344C0C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3" y="6441852"/>
                <a:ext cx="3501426" cy="1099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8E432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396558B9-363C-44F5-A409-DD06E6476FF6}"/>
              </a:ext>
            </a:extLst>
          </p:cNvPr>
          <p:cNvSpPr/>
          <p:nvPr/>
        </p:nvSpPr>
        <p:spPr>
          <a:xfrm>
            <a:off x="718024" y="4682278"/>
            <a:ext cx="4628100" cy="147728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𝑣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</a:t>
            </a:r>
            <a:r>
              <a:rPr lang="uk-UA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істю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поширення </a:t>
            </a:r>
            <a:endParaRPr lang="ru-R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E3215110-4B37-4E9C-93EC-E9A436F09B5F}"/>
              </a:ext>
            </a:extLst>
          </p:cNvPr>
          <p:cNvSpPr/>
          <p:nvPr/>
        </p:nvSpPr>
        <p:spPr>
          <a:xfrm>
            <a:off x="718024" y="3537508"/>
            <a:ext cx="4628100" cy="86248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𝜆</a:t>
            </a:r>
            <a:r>
              <a:rPr lang="uk-UA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довжиною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0FAD686F-412A-4B97-9C4B-DB6388AE6E73}"/>
              </a:ext>
            </a:extLst>
          </p:cNvPr>
          <p:cNvSpPr/>
          <p:nvPr/>
        </p:nvSpPr>
        <p:spPr>
          <a:xfrm>
            <a:off x="718024" y="2392738"/>
            <a:ext cx="4628100" cy="86248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ν</a:t>
            </a:r>
            <a:r>
              <a:rPr lang="uk-UA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частотою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EB96072D-2956-4C38-8E30-00113125DF8A}"/>
              </a:ext>
            </a:extLst>
          </p:cNvPr>
          <p:cNvSpPr/>
          <p:nvPr/>
        </p:nvSpPr>
        <p:spPr>
          <a:xfrm>
            <a:off x="694696" y="1281089"/>
            <a:ext cx="13010820" cy="829300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Електромагнітна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характеризується</a:t>
            </a:r>
            <a:r>
              <a:rPr lang="ru-RU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AB6939-B17C-4915-9B4E-26ECAAD02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565" y="2923930"/>
            <a:ext cx="8064903" cy="36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8E185D90-9F16-4A49-B2FD-D3344C0CD10C}"/>
                  </a:ext>
                </a:extLst>
              </p:cNvPr>
              <p:cNvSpPr/>
              <p:nvPr/>
            </p:nvSpPr>
            <p:spPr>
              <a:xfrm>
                <a:off x="7644917" y="5821351"/>
                <a:ext cx="6010390" cy="1707751"/>
              </a:xfrm>
              <a:prstGeom prst="rect">
                <a:avLst/>
              </a:prstGeom>
              <a:solidFill>
                <a:srgbClr val="8E4320"/>
              </a:solidFill>
              <a:ln w="38100">
                <a:solidFill>
                  <a:srgbClr val="8E432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uk-UA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uk-UA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uk-UA" sz="60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uk-UA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8E185D90-9F16-4A49-B2FD-D3344C0C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17" y="5821351"/>
                <a:ext cx="6010390" cy="1707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8E432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Характеристика електромагнітної хвилі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0FAD686F-412A-4B97-9C4B-DB6388AE6E73}"/>
              </a:ext>
            </a:extLst>
          </p:cNvPr>
          <p:cNvSpPr/>
          <p:nvPr/>
        </p:nvSpPr>
        <p:spPr>
          <a:xfrm>
            <a:off x="165739" y="1864142"/>
            <a:ext cx="5928231" cy="1542087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поширення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потрібне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середовище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C5EE1B-DD4B-442C-A2E6-78A59FCD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571" y="1424198"/>
            <a:ext cx="8064903" cy="3628668"/>
          </a:xfrm>
          <a:prstGeom prst="rect">
            <a:avLst/>
          </a:prstGeom>
        </p:spPr>
      </p:pic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56C9271E-698F-4D66-83C8-C698586B7D43}"/>
              </a:ext>
            </a:extLst>
          </p:cNvPr>
          <p:cNvSpPr/>
          <p:nvPr/>
        </p:nvSpPr>
        <p:spPr>
          <a:xfrm>
            <a:off x="272019" y="4386512"/>
            <a:ext cx="6557244" cy="1542087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Найкраще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й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найшвидше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поширюються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у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вакуумі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91ACE-3583-4F7B-A228-9F0C92865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045" y="6539864"/>
            <a:ext cx="2728792" cy="8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Характеристика електромагнітної хвилі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2C281FD2-78D9-4A40-A049-C7EF28425133}"/>
              </a:ext>
            </a:extLst>
          </p:cNvPr>
          <p:cNvSpPr/>
          <p:nvPr/>
        </p:nvSpPr>
        <p:spPr>
          <a:xfrm>
            <a:off x="700715" y="3625694"/>
            <a:ext cx="7028296" cy="1535458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поширення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та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довжина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BCF64A1D-677C-475A-96E2-2E500E018985}"/>
              </a:ext>
            </a:extLst>
          </p:cNvPr>
          <p:cNvSpPr/>
          <p:nvPr/>
        </p:nvSpPr>
        <p:spPr>
          <a:xfrm>
            <a:off x="423129" y="1414099"/>
            <a:ext cx="7587009" cy="201990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час переходу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електромагнітної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хвилі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79906"/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 одного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інше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3AC23F-65D6-45F8-8D15-68BDABC91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38" y="1466241"/>
            <a:ext cx="6224336" cy="5422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AECC11F1-EC42-4FD8-AE63-B0BAE06B8F61}"/>
              </a:ext>
            </a:extLst>
          </p:cNvPr>
          <p:cNvSpPr/>
          <p:nvPr/>
        </p:nvSpPr>
        <p:spPr>
          <a:xfrm>
            <a:off x="700715" y="5352845"/>
            <a:ext cx="7028296" cy="1535458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залишається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незмінною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Характеристика електромагнітної хвилі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5122" name="Picture 2" descr="Результат пошуку зображень за запитом &quot;герц&quot;">
            <a:extLst>
              <a:ext uri="{FF2B5EF4-FFF2-40B4-BE49-F238E27FC236}">
                <a16:creationId xmlns:a16="http://schemas.microsoft.com/office/drawing/2014/main" id="{36BFBB0B-F80E-41D9-847D-29B696B2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2" y="1259916"/>
            <a:ext cx="4285096" cy="53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DAD5053F-008B-4563-88F0-AC67C5B91E22}"/>
              </a:ext>
            </a:extLst>
          </p:cNvPr>
          <p:cNvSpPr/>
          <p:nvPr/>
        </p:nvSpPr>
        <p:spPr>
          <a:xfrm>
            <a:off x="1134911" y="6636347"/>
            <a:ext cx="3355998" cy="107396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Генріх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Герц (1857–1894) 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37363715-E6C3-4996-9D9D-3DC835005139}"/>
              </a:ext>
            </a:extLst>
          </p:cNvPr>
          <p:cNvSpPr/>
          <p:nvPr/>
        </p:nvSpPr>
        <p:spPr>
          <a:xfrm>
            <a:off x="5922027" y="1344643"/>
            <a:ext cx="7587009" cy="804858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Електромагнітні хвилі:</a:t>
            </a:r>
            <a:endParaRPr lang="en-US" sz="4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22219C11-ABF5-447B-8BDB-5374EAFDA27B}"/>
              </a:ext>
            </a:extLst>
          </p:cNvPr>
          <p:cNvSpPr/>
          <p:nvPr/>
        </p:nvSpPr>
        <p:spPr>
          <a:xfrm>
            <a:off x="6411817" y="6057243"/>
            <a:ext cx="6607430" cy="1535458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Відбиваються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здесь должен быть рисунок">
            <a:extLst>
              <a:ext uri="{FF2B5EF4-FFF2-40B4-BE49-F238E27FC236}">
                <a16:creationId xmlns:a16="http://schemas.microsoft.com/office/drawing/2014/main" id="{3B124E1C-C9A4-49DB-9165-9E7D6CC6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90" y="2682767"/>
            <a:ext cx="9037884" cy="28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70F22627-68D8-46EB-8213-AE0417841C17}"/>
              </a:ext>
            </a:extLst>
          </p:cNvPr>
          <p:cNvSpPr/>
          <p:nvPr/>
        </p:nvSpPr>
        <p:spPr>
          <a:xfrm>
            <a:off x="6411817" y="6057243"/>
            <a:ext cx="6607430" cy="1535458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Заломлюються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межі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діелектриком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здесь должен быть рисунок">
            <a:extLst>
              <a:ext uri="{FF2B5EF4-FFF2-40B4-BE49-F238E27FC236}">
                <a16:creationId xmlns:a16="http://schemas.microsoft.com/office/drawing/2014/main" id="{AD63C371-5F9D-4241-9B08-459748C3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90" y="2682764"/>
            <a:ext cx="9037894" cy="28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здесь должен быть рисунок">
            <a:extLst>
              <a:ext uri="{FF2B5EF4-FFF2-40B4-BE49-F238E27FC236}">
                <a16:creationId xmlns:a16="http://schemas.microsoft.com/office/drawing/2014/main" id="{952B2DE7-3D3D-46E4-BE12-7428D12EE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9" y="2682760"/>
            <a:ext cx="9037903" cy="28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FACB1DF7-A068-4FAF-9E5A-B91E6EADE704}"/>
              </a:ext>
            </a:extLst>
          </p:cNvPr>
          <p:cNvSpPr/>
          <p:nvPr/>
        </p:nvSpPr>
        <p:spPr>
          <a:xfrm>
            <a:off x="6411817" y="5827425"/>
            <a:ext cx="6607430" cy="185471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поглинаються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речовиною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розсіюються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нею</a:t>
            </a:r>
          </a:p>
        </p:txBody>
      </p:sp>
    </p:spTree>
    <p:extLst>
      <p:ext uri="{BB962C8B-B14F-4D97-AF65-F5344CB8AC3E}">
        <p14:creationId xmlns:p14="http://schemas.microsoft.com/office/powerpoint/2010/main" val="28722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9533</TotalTime>
  <Words>326</Words>
  <Application>Microsoft Office PowerPoint</Application>
  <PresentationFormat>Довільний</PresentationFormat>
  <Paragraphs>63</Paragraphs>
  <Slides>13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1_Office Theme</vt:lpstr>
      <vt:lpstr>Електромагнітне поле й електромагнітні хвилі</vt:lpstr>
      <vt:lpstr>                  Електромагнітне поле</vt:lpstr>
      <vt:lpstr>                Електромагнітне поле</vt:lpstr>
      <vt:lpstr>                   Електромагнітне поле</vt:lpstr>
      <vt:lpstr>                 Електромагнітна хвиля</vt:lpstr>
      <vt:lpstr>      Характеристика електромагнітної хвилі</vt:lpstr>
      <vt:lpstr>     Характеристика електромагнітної хвилі</vt:lpstr>
      <vt:lpstr>     Характеристика електромагнітної хвилі</vt:lpstr>
      <vt:lpstr>      Характеристика електромагнітної хвилі</vt:lpstr>
      <vt:lpstr>        Вправи для закріплення матеріалу</vt:lpstr>
      <vt:lpstr>                        Розв'язування задач</vt:lpstr>
      <vt:lpstr>                Розв'язування задач</vt:lpstr>
      <vt:lpstr>                     Бесіда за питаннями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Цебренко Ігор</dc:creator>
  <cp:lastModifiedBy>User</cp:lastModifiedBy>
  <cp:revision>893</cp:revision>
  <dcterms:created xsi:type="dcterms:W3CDTF">2015-01-15T13:10:55Z</dcterms:created>
  <dcterms:modified xsi:type="dcterms:W3CDTF">2023-12-01T09:51:29Z</dcterms:modified>
</cp:coreProperties>
</file>