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7" r:id="rId3"/>
    <p:sldId id="301" r:id="rId4"/>
    <p:sldId id="318" r:id="rId5"/>
    <p:sldId id="257" r:id="rId6"/>
    <p:sldId id="272" r:id="rId7"/>
    <p:sldId id="264" r:id="rId8"/>
    <p:sldId id="258" r:id="rId9"/>
    <p:sldId id="290" r:id="rId10"/>
    <p:sldId id="291" r:id="rId11"/>
    <p:sldId id="277" r:id="rId12"/>
    <p:sldId id="274" r:id="rId13"/>
    <p:sldId id="292" r:id="rId14"/>
    <p:sldId id="271" r:id="rId15"/>
    <p:sldId id="293" r:id="rId16"/>
    <p:sldId id="300" r:id="rId17"/>
    <p:sldId id="299" r:id="rId18"/>
    <p:sldId id="298" r:id="rId19"/>
    <p:sldId id="279" r:id="rId20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</p:embeddedFont>
    <p:embeddedFont>
      <p:font typeface="Open Sans SemiBold" panose="020B0604020202020204" charset="0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C"/>
    <a:srgbClr val="F3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2023/11/14</a:t>
            </a:fld>
            <a:endParaRPr lang="zh-CN" altLang="en-US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‹#›</a:t>
            </a:fld>
            <a:endParaRPr lang="zh-CN" altLang="en-US"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9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fld id="{124AA194-D278-4174-9C72-8C297FFA5A5D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fld id="{EAC3A31B-B740-46F0-AF72-451999D29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1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Open Sans" panose="020B0606030504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Open Sans" panose="020B0606030504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Open Sans" panose="020B0606030504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Open Sans" panose="020B0606030504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charset="0"/>
        <a:ea typeface="Open Sans" panose="020B0606030504020204" charset="0"/>
        <a:cs typeface="Open Sans" panose="020B0606030504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A31B-B740-46F0-AF72-451999D295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F7B-E3FA-4705-8F8B-86B25308F577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9725-D3BF-4A7B-8835-80EB49903A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fld id="{8C90BF7B-E3FA-4705-8F8B-86B25308F577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defRPr>
            </a:lvl1pPr>
          </a:lstStyle>
          <a:p>
            <a:fld id="{1A929725-D3BF-4A7B-8835-80EB49903AF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0800" y="-1"/>
            <a:ext cx="12141200" cy="6858001"/>
            <a:chOff x="50800" y="-1"/>
            <a:chExt cx="12141200" cy="6858001"/>
          </a:xfrm>
        </p:grpSpPr>
        <p:grpSp>
          <p:nvGrpSpPr>
            <p:cNvPr id="8" name="组合 7"/>
            <p:cNvGrpSpPr/>
            <p:nvPr/>
          </p:nvGrpSpPr>
          <p:grpSpPr>
            <a:xfrm>
              <a:off x="50800" y="-1"/>
              <a:ext cx="12141200" cy="6858001"/>
              <a:chOff x="50800" y="-1"/>
              <a:chExt cx="12141200" cy="685800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630236" y="-1"/>
                <a:ext cx="5561764" cy="6858001"/>
                <a:chOff x="5746998" y="-1"/>
                <a:chExt cx="5561764" cy="6858001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5380"/>
                <a:stretch>
                  <a:fillRect/>
                </a:stretch>
              </p:blipFill>
              <p:spPr>
                <a:xfrm>
                  <a:off x="6081294" y="0"/>
                  <a:ext cx="5227468" cy="6858000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301"/>
                <a:stretch>
                  <a:fillRect/>
                </a:stretch>
              </p:blipFill>
              <p:spPr>
                <a:xfrm>
                  <a:off x="5746998" y="-1"/>
                  <a:ext cx="2589134" cy="4985657"/>
                </a:xfrm>
                <a:prstGeom prst="rect">
                  <a:avLst/>
                </a:prstGeom>
              </p:spPr>
            </p:pic>
          </p:grpSp>
          <p:sp>
            <p:nvSpPr>
              <p:cNvPr id="13" name="矩形 12"/>
              <p:cNvSpPr/>
              <p:nvPr/>
            </p:nvSpPr>
            <p:spPr>
              <a:xfrm>
                <a:off x="50800" y="29138"/>
                <a:ext cx="12090400" cy="6800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16889" y="242030"/>
              <a:ext cx="608505" cy="405670"/>
              <a:chOff x="2368968" y="1029430"/>
              <a:chExt cx="971550" cy="6477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368968" y="1029430"/>
                <a:ext cx="647700" cy="647700"/>
              </a:xfrm>
              <a:prstGeom prst="ellipse">
                <a:avLst/>
              </a:prstGeom>
              <a:solidFill>
                <a:srgbClr val="F3901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92818" y="1029430"/>
                <a:ext cx="647700" cy="647700"/>
              </a:xfrm>
              <a:prstGeom prst="ellipse">
                <a:avLst/>
              </a:prstGeom>
              <a:solidFill>
                <a:srgbClr val="4B4B4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Open Sans" panose="020B0606030504020204" charset="0"/>
                  <a:ea typeface="Open Sans" panose="020B0606030504020204" charset="0"/>
                  <a:cs typeface="Open Sans" panose="020B060603050402020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charset="0"/>
          <a:ea typeface="Open Sans" panose="020B0606030504020204" charset="0"/>
          <a:cs typeface="Open Sans" panose="020B0606030504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410210" y="3608705"/>
            <a:ext cx="7383145" cy="1753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 cap="sm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uFillTx/>
                <a:latin typeface="Times New Roman" panose="02020603050405020304" charset="0"/>
                <a:ea typeface="Open Sans SemiBold" panose="020B0706030804020204" charset="0"/>
                <a:cs typeface="Times New Roman" panose="02020603050405020304" charset="0"/>
                <a:sym typeface="Arial" panose="020B0604020202020204" pitchFamily="34" charset="0"/>
              </a:rPr>
              <a:t>"Електричний струм у металах" </a:t>
            </a:r>
          </a:p>
        </p:txBody>
      </p:sp>
      <p:pic>
        <p:nvPicPr>
          <p:cNvPr id="101" name="Изображение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97425" cy="3237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889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3" name="Текстовое поле 2"/>
          <p:cNvSpPr txBox="1"/>
          <p:nvPr/>
        </p:nvSpPr>
        <p:spPr>
          <a:xfrm>
            <a:off x="1120140" y="363220"/>
            <a:ext cx="77038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За відсутності електричного поля вільні електрони всередині металевого провідника рухаються безладно. Цей рух подібний до руху молекул газу, тому вільні електрони в металах також називають електронним газом (рис. 1). 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Якщо в провіднику створити електричне поле, то електрони починають рухатися до позитивного полюса джерела струму, 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не припиняючи свого хаотичного руху. Рух електронів 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стає спрямованим – у металі виникає електричний струм.</a:t>
            </a:r>
          </a:p>
        </p:txBody>
      </p:sp>
      <p:pic>
        <p:nvPicPr>
          <p:cNvPr id="7" name="Изображение 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350" y="2465070"/>
            <a:ext cx="4616450" cy="4392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3" name="Текстовое поле 2"/>
          <p:cNvSpPr txBox="1"/>
          <p:nvPr/>
        </p:nvSpPr>
        <p:spPr>
          <a:xfrm>
            <a:off x="683895" y="436245"/>
            <a:ext cx="86944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Природа струму в металах була експериментально встановлена вченими Леонідом Ісааковичем Мандельштамом і Миколою Дмитровичем Папалексі (1913 р.) під час роботи в Страсбурзькому університеті; методику дослідів удосконалили американські фізики Річард Толмен і Томас Стюарт (1916 р.).</a:t>
            </a:r>
          </a:p>
        </p:txBody>
      </p:sp>
      <p:pic>
        <p:nvPicPr>
          <p:cNvPr id="105" name="Изображение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2846705" y="2491105"/>
            <a:ext cx="3462655" cy="4204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Изображение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838950" y="2491105"/>
            <a:ext cx="3496945" cy="420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>
            <a:off x="1398361" y="1902398"/>
            <a:ext cx="1438976" cy="1438972"/>
          </a:xfrm>
          <a:prstGeom prst="arc">
            <a:avLst>
              <a:gd name="adj1" fmla="val 16389513"/>
              <a:gd name="adj2" fmla="val 10813095"/>
            </a:avLst>
          </a:prstGeom>
          <a:noFill/>
          <a:ln w="5715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6B42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4000" y="2329497"/>
            <a:ext cx="6477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lang="en-US" altLang="zh-CN" sz="320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rPr>
              <a:t>01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7" name="弧形 6"/>
          <p:cNvSpPr/>
          <p:nvPr/>
        </p:nvSpPr>
        <p:spPr>
          <a:xfrm>
            <a:off x="6272185" y="1902398"/>
            <a:ext cx="1438976" cy="1438972"/>
          </a:xfrm>
          <a:prstGeom prst="arc">
            <a:avLst>
              <a:gd name="adj1" fmla="val 16389513"/>
              <a:gd name="adj2" fmla="val 12252229"/>
            </a:avLst>
          </a:prstGeom>
          <a:noFill/>
          <a:ln w="57150" cap="rnd" cmpd="sng" algn="ctr">
            <a:solidFill>
              <a:srgbClr val="F17F42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6B42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67824" y="2329497"/>
            <a:ext cx="6477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lang="en-US" altLang="zh-CN" sz="320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rPr>
              <a:t>02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6272185" y="3934860"/>
            <a:ext cx="1438976" cy="1438972"/>
          </a:xfrm>
          <a:prstGeom prst="arc">
            <a:avLst>
              <a:gd name="adj1" fmla="val 16389513"/>
              <a:gd name="adj2" fmla="val 2888580"/>
            </a:avLst>
          </a:prstGeom>
          <a:noFill/>
          <a:ln w="57150" cap="rnd" cmpd="sng" algn="ctr">
            <a:solidFill>
              <a:srgbClr val="53575A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6B42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67824" y="4361959"/>
            <a:ext cx="6477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pPr algn="ctr"/>
            <a:r>
              <a:rPr lang="en-US" altLang="zh-CN" sz="320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rPr>
              <a:t>04</a:t>
            </a:r>
          </a:p>
        </p:txBody>
      </p:sp>
      <p:pic>
        <p:nvPicPr>
          <p:cNvPr id="103" name="Изображение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835" cy="474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6026785" y="1767205"/>
            <a:ext cx="6165215" cy="508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3" name="Текстовое поле 2"/>
          <p:cNvSpPr txBox="1"/>
          <p:nvPr/>
        </p:nvSpPr>
        <p:spPr>
          <a:xfrm>
            <a:off x="1156970" y="432435"/>
            <a:ext cx="78936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Якщо металевому дроту надати швидкого руху (рис. 2), а потім різко зупинити, то вільні заряджені частинки в дроті рухатимуться за інерцією (саме так у випадку різкої зупинки транспорту в ньому продовжують рух незакріплені предмети).</a:t>
            </a:r>
          </a:p>
        </p:txBody>
      </p:sp>
      <p:pic>
        <p:nvPicPr>
          <p:cNvPr id="4" name="Изображение 2" descr="IMG_2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890" y="2336800"/>
            <a:ext cx="3417570" cy="274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195570" y="3719830"/>
            <a:ext cx="642175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Схема пристрою для вивчення природи електричного струму в металах: 1 — котушка з металевим дротом; 2 — ковзні контакти; 3 — чутливий гальванометр. Котушці надають швидкого обертання й різко зупиняють. У результаті в колі виникає електричний струм, який реєструється гальванометром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73075" y="127000"/>
            <a:ext cx="10505440" cy="134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Залежність опору металів від температури</a:t>
            </a:r>
          </a:p>
          <a:p>
            <a:pPr algn="ctr">
              <a:lnSpc>
                <a:spcPct val="150000"/>
              </a:lnSpc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Проведемо дослід</a:t>
            </a:r>
          </a:p>
          <a:p>
            <a:pPr algn="just">
              <a:lnSpc>
                <a:spcPct val="150000"/>
              </a:lnSpc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55" y="1083310"/>
            <a:ext cx="5594985" cy="34810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72440" y="4701540"/>
            <a:ext cx="1122553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З’єднаємо сталеву спіраль із джерелом струму й підігріватимемо її в полум’ї спиртівки. Напругу будемо підтримувати незмінною. Дослід демонструє: у міру нагрівання спіралі сила струму в ній зменшується, а це означає, що опір спіралі зростає. Якщо провести подібні досліди зі спіралями, виготовленими з інших речовин, можна переконатися, що зі збільшенням температури опір цих спіралей також збільшується, але зміна опору кожного разу буде іншою.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6" name="Текстовое поле 5"/>
          <p:cNvSpPr txBox="1"/>
          <p:nvPr/>
        </p:nvSpPr>
        <p:spPr>
          <a:xfrm>
            <a:off x="1792605" y="1063625"/>
            <a:ext cx="81673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Підбиття підсумків уроку::</a:t>
            </a:r>
          </a:p>
          <a:p>
            <a:pPr algn="just">
              <a:lnSpc>
                <a:spcPct val="150000"/>
              </a:lnSpc>
            </a:pPr>
            <a:r>
              <a:rPr lang="uk-UA" altLang="ru-RU" b="1" i="1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Електричний струм, що протікає через метали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представляє собою напрямлений рух вільних електронів. При відсутності електричного поля ці електрони в металах рухаються безладно. Якщо створити електричне поле в металевому провіднику, вільні електрони починають рухатися спрямовано, при цьому не зупиняючи свого хаотичного руху.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Опір металевого провідника залежить від температури, що становить основу для роботи термометрів опору.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При зниженні температури деяких металів до значень, близьких до нуля (-273°C), їх опір спадає до нуля. Це явище відоме як надпровідність.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2" name="Текстовое поле 1"/>
          <p:cNvSpPr txBox="1"/>
          <p:nvPr/>
        </p:nvSpPr>
        <p:spPr>
          <a:xfrm>
            <a:off x="629285" y="954405"/>
            <a:ext cx="563054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4000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</a:rPr>
              <a:t>Продовжить фразу:</a:t>
            </a:r>
          </a:p>
        </p:txBody>
      </p:sp>
      <p:pic>
        <p:nvPicPr>
          <p:cNvPr id="3" name="Изображение 2" descr="IMG_256"/>
          <p:cNvPicPr>
            <a:picLocks noChangeAspect="1"/>
          </p:cNvPicPr>
          <p:nvPr/>
        </p:nvPicPr>
        <p:blipFill>
          <a:blip r:embed="rId5"/>
          <a:srcRect l="12000" t="20419" r="10857" b="5676"/>
          <a:stretch>
            <a:fillRect/>
          </a:stretch>
        </p:blipFill>
        <p:spPr>
          <a:xfrm>
            <a:off x="259715" y="1960880"/>
            <a:ext cx="6718935" cy="4828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8269605" y="92075"/>
            <a:ext cx="3922395" cy="3110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-18416" y="-1"/>
            <a:ext cx="5749607" cy="5448301"/>
            <a:chOff x="3315118" y="-1"/>
            <a:chExt cx="7237268" cy="685800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2"/>
            <a:stretch>
              <a:fillRect/>
            </a:stretch>
          </p:blipFill>
          <p:spPr>
            <a:xfrm>
              <a:off x="3649414" y="0"/>
              <a:ext cx="6902972" cy="6858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331511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5" name="Текстовое поле 4"/>
          <p:cNvSpPr txBox="1"/>
          <p:nvPr/>
        </p:nvSpPr>
        <p:spPr>
          <a:xfrm>
            <a:off x="5876925" y="491490"/>
            <a:ext cx="594868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Перевірка отриманних знань: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1. Розкрийте характер руху вільних електронів у металах при відсутності та наявності електричного поля.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2.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Що означає термін "електричний струм у металах"?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3.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Опишіть проведений експеримент, спрямований на виявлення природи електричного струму в металах.</a:t>
            </a:r>
          </a:p>
          <a:p>
            <a:pPr algn="just">
              <a:lnSpc>
                <a:spcPct val="150000"/>
              </a:lnSpc>
            </a:pPr>
            <a:endParaRPr lang="uk-UA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4.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Чи змінюється опір металів зі зміною температури? Якщо так, то як це відбувається?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5"/>
          <a:stretch>
            <a:fillRect/>
          </a:stretch>
        </p:blipFill>
        <p:spPr>
          <a:xfrm>
            <a:off x="-18415" y="4495800"/>
            <a:ext cx="436054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3" name="Текстовое поле 2"/>
          <p:cNvSpPr txBox="1"/>
          <p:nvPr/>
        </p:nvSpPr>
        <p:spPr>
          <a:xfrm>
            <a:off x="421005" y="127000"/>
            <a:ext cx="11676380" cy="7499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Домашнє</a:t>
            </a:r>
            <a:r>
              <a:rPr lang="ru-RU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ru-RU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.Оберіть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істинне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твердження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а)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Опір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металів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зростає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разом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із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підвищенням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температури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б)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Підвищення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температури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призводить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до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зменшення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опору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металів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в)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Напрямок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електричного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струму в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металевому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провіднику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співпадає</a:t>
            </a:r>
            <a:r>
              <a:rPr lang="uk-UA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з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напрямком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руху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електронів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ru-RU" sz="16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ru-RU" sz="1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.Поясніть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чому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металева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нитка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електричної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лампи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тоншає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через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випаровування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металу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перегоряє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зокрема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, в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найтоншому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місці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при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включенні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лампи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     3</a:t>
            </a:r>
            <a:r>
              <a:rPr lang="ru-RU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.Знайдіть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значення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та знак заряду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утвореного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йона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якщо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а)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Нейтральний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атом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міді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втратив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електрони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б)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Нейтральний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атом хлору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приєднав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електрон</a:t>
            </a:r>
            <a:r>
              <a:rPr lang="ru-RU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sz="1600" smtClean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ru-RU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Опрацювати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§5.</a:t>
            </a:r>
            <a:endParaRPr lang="ru-RU" altLang="en-US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en-US" sz="1600" dirty="0" smtClean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ru-RU" altLang="en-US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502285" y="3114675"/>
            <a:ext cx="7319645" cy="1106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uk-UA" altLang="zh-CN" sz="6600" cap="small" dirty="0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uFillTx/>
                <a:latin typeface="Times New Roman" panose="02020603050405020304" charset="0"/>
                <a:ea typeface="Open Sans SemiBold" panose="020B0706030804020204" charset="0"/>
                <a:cs typeface="Times New Roman" panose="02020603050405020304" charset="0"/>
                <a:sym typeface="Arial" panose="020B0604020202020204" pitchFamily="34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2" name="Текстовое поле 1"/>
          <p:cNvSpPr txBox="1"/>
          <p:nvPr/>
        </p:nvSpPr>
        <p:spPr>
          <a:xfrm>
            <a:off x="1008380" y="189230"/>
            <a:ext cx="9338945" cy="7180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ru-RU" altLang="en-US" sz="2000" b="1" i="1" dirty="0">
                <a:latin typeface="Times New Roman" panose="02020603050405020304" charset="0"/>
                <a:cs typeface="Times New Roman" panose="02020603050405020304" charset="0"/>
              </a:rPr>
              <a:t>Тема уроку: </a:t>
            </a:r>
            <a:r>
              <a:rPr lang="ru-RU" altLang="en-US" sz="2000" b="1" i="1" dirty="0" err="1">
                <a:latin typeface="Times New Roman" panose="02020603050405020304" charset="0"/>
                <a:cs typeface="Times New Roman" panose="02020603050405020304" charset="0"/>
              </a:rPr>
              <a:t>Електричний</a:t>
            </a:r>
            <a:r>
              <a:rPr lang="ru-RU" altLang="en-US" sz="2000" b="1" i="1" dirty="0">
                <a:latin typeface="Times New Roman" panose="02020603050405020304" charset="0"/>
                <a:cs typeface="Times New Roman" panose="02020603050405020304" charset="0"/>
              </a:rPr>
              <a:t> струм у </a:t>
            </a:r>
            <a:r>
              <a:rPr lang="ru-RU" altLang="en-US" sz="2000" b="1" i="1" dirty="0" err="1">
                <a:latin typeface="Times New Roman" panose="02020603050405020304" charset="0"/>
                <a:cs typeface="Times New Roman" panose="02020603050405020304" charset="0"/>
              </a:rPr>
              <a:t>металах</a:t>
            </a:r>
            <a:r>
              <a:rPr lang="ru-RU" altLang="en-US" sz="2000" b="1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ru-RU" altLang="en-US" b="1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uk-UA" altLang="ru-RU" b="1" i="1" dirty="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ru-RU" altLang="en-US" b="1" i="1" dirty="0">
                <a:latin typeface="Times New Roman" panose="02020603050405020304" charset="0"/>
                <a:cs typeface="Times New Roman" panose="02020603050405020304" charset="0"/>
              </a:rPr>
              <a:t>Мета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даного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уроку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полягає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тому,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щоб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удосконалити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розширити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розуміння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учнів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щодо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електричного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струму,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що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протікає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через метали,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розкрити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природу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носіїв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електричного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заряду в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металевих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матеріалах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визначити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практичне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використання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цих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знань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їх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повсякденному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житті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технічних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галузях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uk-UA" altLang="ru-RU" b="1" i="1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ru-RU" altLang="en-US" b="1" i="1" dirty="0">
                <a:latin typeface="Times New Roman" panose="02020603050405020304" charset="0"/>
                <a:cs typeface="Times New Roman" panose="02020603050405020304" charset="0"/>
              </a:rPr>
              <a:t>Тип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: 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Здобуття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нових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знань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altLang="ru-RU" b="1" i="1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ru-RU" altLang="uk-UA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ru-RU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b="1" i="1" dirty="0">
                <a:latin typeface="Times New Roman" panose="02020603050405020304" charset="0"/>
                <a:cs typeface="Times New Roman" panose="02020603050405020304" charset="0"/>
              </a:rPr>
              <a:t>Форма </a:t>
            </a:r>
            <a:r>
              <a:rPr lang="ru-RU" altLang="en-US" b="1" i="1" dirty="0" err="1">
                <a:latin typeface="Times New Roman" panose="02020603050405020304" charset="0"/>
                <a:cs typeface="Times New Roman" panose="02020603050405020304" charset="0"/>
              </a:rPr>
              <a:t>проведення</a:t>
            </a:r>
            <a:r>
              <a:rPr lang="ru-RU" altLang="en-US" b="1" i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 Урок-</a:t>
            </a:r>
            <a:r>
              <a:rPr lang="uk-UA" altLang="ru-RU" dirty="0">
                <a:latin typeface="Times New Roman" panose="02020603050405020304" charset="0"/>
                <a:cs typeface="Times New Roman" panose="02020603050405020304" charset="0"/>
              </a:rPr>
              <a:t>презентація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ru-RU" altLang="en-US" b="1" i="1" dirty="0" err="1">
                <a:latin typeface="Times New Roman" panose="02020603050405020304" charset="0"/>
                <a:cs typeface="Times New Roman" panose="02020603050405020304" charset="0"/>
              </a:rPr>
              <a:t>Обладнання</a:t>
            </a:r>
            <a:r>
              <a:rPr lang="ru-RU" altLang="en-US" b="1" i="1" dirty="0">
                <a:latin typeface="Times New Roman" panose="02020603050405020304" charset="0"/>
                <a:cs typeface="Times New Roman" panose="02020603050405020304" charset="0"/>
              </a:rPr>
              <a:t> до уроку: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роздаткові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картки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що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містять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теоретичний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матеріал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схеми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для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проведення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експериментів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аркуші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ватману,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маркери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схема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апарата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для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вивчення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природи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електричного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струму в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металах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сталева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спіраль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 smtClean="0">
                <a:latin typeface="Times New Roman" panose="02020603050405020304" charset="0"/>
                <a:cs typeface="Times New Roman" panose="02020603050405020304" charset="0"/>
              </a:rPr>
              <a:t>вогонь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 smtClean="0">
                <a:latin typeface="Times New Roman" panose="02020603050405020304" charset="0"/>
                <a:cs typeface="Times New Roman" panose="02020603050405020304" charset="0"/>
              </a:rPr>
              <a:t>спиртівки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термометр на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опорі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ru-RU" altLang="en-US" b="1" i="1" kern="1400" cap="small" dirty="0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2" name="Текстовое поле 1"/>
          <p:cNvSpPr txBox="1"/>
          <p:nvPr/>
        </p:nvSpPr>
        <p:spPr>
          <a:xfrm>
            <a:off x="1693544" y="241173"/>
            <a:ext cx="8366125" cy="7189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altLang="ru-RU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uk-UA" altLang="ru-RU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400" b="1" i="1" dirty="0" err="1">
                <a:latin typeface="Times New Roman" panose="02020603050405020304" charset="0"/>
                <a:cs typeface="Times New Roman" panose="02020603050405020304" charset="0"/>
              </a:rPr>
              <a:t>Хід</a:t>
            </a:r>
            <a:r>
              <a:rPr lang="ru-RU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 уроку</a:t>
            </a:r>
          </a:p>
          <a:p>
            <a:pPr algn="just">
              <a:lnSpc>
                <a:spcPct val="150000"/>
              </a:lnSpc>
            </a:pPr>
            <a:r>
              <a:rPr lang="ru-RU" altLang="en-US" b="1" i="1" kern="1400" cap="small" dirty="0">
                <a:solidFill>
                  <a:schemeClr val="tx1"/>
                </a:solidFill>
                <a:uFillTx/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І.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Організаційна</a:t>
            </a: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частина</a:t>
            </a:r>
            <a:endParaRPr lang="ru-RU" altLang="en-US" b="1" i="1" kern="1400" cap="small" dirty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Ще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у 19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столітті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французький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письменник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Анатоль Франс сказав: «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Щоб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перетравлювати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знання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, треба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поглинати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їх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з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апетитом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».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Сподіваюся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,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що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сьогодні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на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уроці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ви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будете з великим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бажанням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слухати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матеріал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і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поглинати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знання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,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бо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вони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стануть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вам у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нагоді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при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подальшому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вивченні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фізики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та і просто у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повсякденному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житті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  <a:sym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ru-RU" altLang="en-US" b="1" i="1" kern="1400" cap="small" dirty="0" smtClean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 b="1" i="1" kern="1400" cap="small" dirty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b="1" i="1" kern="1400" cap="small" dirty="0" smtClean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ІІ</a:t>
            </a: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.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Актуалізація</a:t>
            </a: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базових</a:t>
            </a: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знань</a:t>
            </a:r>
            <a:r>
              <a:rPr lang="ru-RU" altLang="en-US" b="1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та </a:t>
            </a:r>
            <a:r>
              <a:rPr lang="ru-RU" altLang="en-US" b="1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вмінь</a:t>
            </a:r>
            <a:endParaRPr lang="ru-RU" altLang="en-US" b="1" i="1" kern="1400" cap="small" dirty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Перш,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ніж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перейти до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вивчення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матеріалу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сьогоднішнього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уроку, давайте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створимо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асоціативний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кущ до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словосполучення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«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електричний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струм» (приклад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можливого</a:t>
            </a:r>
            <a:r>
              <a:rPr lang="ru-RU" altLang="en-US" i="1" kern="1400" cap="small" dirty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 </a:t>
            </a:r>
            <a:r>
              <a:rPr lang="ru-RU" altLang="en-US" i="1" kern="1400" cap="small" dirty="0" err="1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варіанту</a:t>
            </a:r>
            <a:r>
              <a:rPr lang="ru-RU" altLang="en-US" i="1" kern="1400" cap="small" dirty="0" smtClean="0">
                <a:latin typeface="Times New Roman" panose="02020603050405020304" charset="0"/>
                <a:ea typeface="+Основной текст (восточно-азиат" charset="0"/>
                <a:cs typeface="Times New Roman" panose="0202060305040502030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ru-RU" altLang="en-US" i="1" kern="1400" cap="small" dirty="0" smtClean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 b="1" i="1" kern="1400" cap="small" dirty="0">
              <a:latin typeface="Times New Roman" panose="02020603050405020304" charset="0"/>
              <a:ea typeface="+Основной текст (восточно-азиат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b="1" i="1" kern="1400" cap="small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i="1" kern="1400" cap="small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IIІ. ВИВЧЕННЯ НОВОГО МАТЕРІАЛУ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30236" y="-1"/>
            <a:ext cx="5561764" cy="6858001"/>
            <a:chOff x="5746998" y="-1"/>
            <a:chExt cx="5561764" cy="685800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80"/>
            <a:stretch>
              <a:fillRect/>
            </a:stretch>
          </p:blipFill>
          <p:spPr>
            <a:xfrm>
              <a:off x="6081294" y="0"/>
              <a:ext cx="5227468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5746998" y="-1"/>
              <a:ext cx="2589134" cy="4985657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1" y="274320"/>
            <a:ext cx="5486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8532" y="4246992"/>
            <a:ext cx="7873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електричний</a:t>
            </a:r>
            <a:r>
              <a:rPr lang="ru-RU" dirty="0"/>
              <a:t> струм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у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.</a:t>
            </a:r>
          </a:p>
          <a:p>
            <a:r>
              <a:rPr lang="ru-RU" dirty="0" err="1"/>
              <a:t>Які</a:t>
            </a:r>
            <a:r>
              <a:rPr lang="ru-RU" dirty="0"/>
              <a:t> ж </a:t>
            </a:r>
            <a:r>
              <a:rPr lang="ru-RU" dirty="0" err="1"/>
              <a:t>частинки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у </a:t>
            </a:r>
            <a:r>
              <a:rPr lang="ru-RU" dirty="0" err="1"/>
              <a:t>металах</a:t>
            </a:r>
            <a:r>
              <a:rPr lang="ru-RU" dirty="0"/>
              <a:t>, </a:t>
            </a:r>
            <a:r>
              <a:rPr lang="ru-RU" dirty="0" err="1"/>
              <a:t>рідинах</a:t>
            </a:r>
            <a:r>
              <a:rPr lang="ru-RU" dirty="0"/>
              <a:t> та газах?</a:t>
            </a:r>
          </a:p>
          <a:p>
            <a:r>
              <a:rPr lang="ru-RU" dirty="0"/>
              <a:t>На </a:t>
            </a:r>
            <a:r>
              <a:rPr lang="ru-RU" dirty="0" err="1"/>
              <a:t>сьогоднішньому</a:t>
            </a:r>
            <a:r>
              <a:rPr lang="ru-RU" dirty="0"/>
              <a:t> </a:t>
            </a:r>
            <a:r>
              <a:rPr lang="ru-RU" dirty="0" err="1"/>
              <a:t>уроці</a:t>
            </a:r>
            <a:r>
              <a:rPr lang="ru-RU" dirty="0"/>
              <a:t> ми </a:t>
            </a:r>
            <a:r>
              <a:rPr lang="ru-RU" dirty="0" err="1"/>
              <a:t>розглянемо</a:t>
            </a:r>
            <a:r>
              <a:rPr lang="ru-RU" dirty="0"/>
              <a:t> характеристики </a:t>
            </a:r>
            <a:r>
              <a:rPr lang="ru-RU" dirty="0" err="1"/>
              <a:t>електричного</a:t>
            </a:r>
            <a:r>
              <a:rPr lang="ru-RU" dirty="0"/>
              <a:t> струму у </a:t>
            </a:r>
            <a:r>
              <a:rPr lang="ru-RU" dirty="0" err="1"/>
              <a:t>металах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37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-18416" y="-1"/>
            <a:ext cx="5749607" cy="5448301"/>
            <a:chOff x="3315118" y="-1"/>
            <a:chExt cx="7237268" cy="685800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2"/>
            <a:stretch>
              <a:fillRect/>
            </a:stretch>
          </p:blipFill>
          <p:spPr>
            <a:xfrm>
              <a:off x="3649414" y="0"/>
              <a:ext cx="6902972" cy="6858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331511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5731510" y="363220"/>
            <a:ext cx="61029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сучасному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житті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електрика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відіграє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важливу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роль.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Пральні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машини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полегшують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наші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домашні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обов'язки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електричні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прилади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на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кухні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такі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як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м’ясорубки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міксери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мікрохвильові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печі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електрочайники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стали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необхідними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Електричні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ліхтарі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принесли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світло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наші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будинки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сучасне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життя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без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телебачення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комп’ютерів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важко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уявити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021455" y="3183255"/>
            <a:ext cx="7813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Електричний струм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- це спрямований рух електричних зарядів через провідник або середовище. В електричному колі, струм є результатом руху електронів, які негативно заряджені, або позитивних зарядів, таких як дірки, відсутність електронів у позитивно заряджених матеріалах.</a:t>
            </a:r>
          </a:p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b="1" i="1">
                <a:latin typeface="Times New Roman" panose="02020603050405020304" charset="0"/>
                <a:cs typeface="Times New Roman" panose="02020603050405020304" charset="0"/>
              </a:rPr>
              <a:t>Електричний струм в металах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- це впорядкований рух електронів під дією електричного поля. Досліди показують, що при протіканні струму по металевому провіднику перенесення речовини не відбувається, отже, іони металу не беруть участі в перенесенні електричного заряду.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2"/>
          <p:cNvSpPr/>
          <p:nvPr/>
        </p:nvSpPr>
        <p:spPr>
          <a:xfrm>
            <a:off x="5193819" y="1886583"/>
            <a:ext cx="1798830" cy="1798831"/>
          </a:xfrm>
          <a:custGeom>
            <a:avLst/>
            <a:gdLst>
              <a:gd name="connsiteX0" fmla="*/ 901373 w 1798830"/>
              <a:gd name="connsiteY0" fmla="*/ 0 h 1798831"/>
              <a:gd name="connsiteX1" fmla="*/ 993146 w 1798830"/>
              <a:gd name="connsiteY1" fmla="*/ 38013 h 1798831"/>
              <a:gd name="connsiteX2" fmla="*/ 1760817 w 1798830"/>
              <a:gd name="connsiteY2" fmla="*/ 805685 h 1798831"/>
              <a:gd name="connsiteX3" fmla="*/ 1760817 w 1798830"/>
              <a:gd name="connsiteY3" fmla="*/ 989231 h 1798831"/>
              <a:gd name="connsiteX4" fmla="*/ 989231 w 1798830"/>
              <a:gd name="connsiteY4" fmla="*/ 1760818 h 1798831"/>
              <a:gd name="connsiteX5" fmla="*/ 805684 w 1798830"/>
              <a:gd name="connsiteY5" fmla="*/ 1760818 h 1798831"/>
              <a:gd name="connsiteX6" fmla="*/ 38013 w 1798830"/>
              <a:gd name="connsiteY6" fmla="*/ 993147 h 1798831"/>
              <a:gd name="connsiteX7" fmla="*/ 38013 w 1798830"/>
              <a:gd name="connsiteY7" fmla="*/ 809600 h 1798831"/>
              <a:gd name="connsiteX8" fmla="*/ 809600 w 1798830"/>
              <a:gd name="connsiteY8" fmla="*/ 38013 h 1798831"/>
              <a:gd name="connsiteX9" fmla="*/ 901373 w 1798830"/>
              <a:gd name="connsiteY9" fmla="*/ 0 h 179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830" h="1798831">
                <a:moveTo>
                  <a:pt x="901373" y="0"/>
                </a:moveTo>
                <a:cubicBezTo>
                  <a:pt x="934588" y="0"/>
                  <a:pt x="967804" y="12671"/>
                  <a:pt x="993146" y="38013"/>
                </a:cubicBezTo>
                <a:lnTo>
                  <a:pt x="1760817" y="805685"/>
                </a:lnTo>
                <a:cubicBezTo>
                  <a:pt x="1811502" y="856369"/>
                  <a:pt x="1811502" y="938547"/>
                  <a:pt x="1760817" y="989231"/>
                </a:cubicBezTo>
                <a:lnTo>
                  <a:pt x="989231" y="1760818"/>
                </a:lnTo>
                <a:cubicBezTo>
                  <a:pt x="938546" y="1811502"/>
                  <a:pt x="856369" y="1811502"/>
                  <a:pt x="805684" y="1760818"/>
                </a:cubicBezTo>
                <a:lnTo>
                  <a:pt x="38013" y="993147"/>
                </a:lnTo>
                <a:cubicBezTo>
                  <a:pt x="-12672" y="942462"/>
                  <a:pt x="-12672" y="860285"/>
                  <a:pt x="38013" y="809600"/>
                </a:cubicBezTo>
                <a:lnTo>
                  <a:pt x="809600" y="38013"/>
                </a:lnTo>
                <a:cubicBezTo>
                  <a:pt x="834942" y="12671"/>
                  <a:pt x="868157" y="0"/>
                  <a:pt x="9013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5" name="任意多边形 24"/>
          <p:cNvSpPr/>
          <p:nvPr/>
        </p:nvSpPr>
        <p:spPr>
          <a:xfrm>
            <a:off x="5192316" y="3890005"/>
            <a:ext cx="1799990" cy="1799989"/>
          </a:xfrm>
          <a:custGeom>
            <a:avLst/>
            <a:gdLst>
              <a:gd name="connsiteX0" fmla="*/ 901300 w 1799990"/>
              <a:gd name="connsiteY0" fmla="*/ 0 h 1799989"/>
              <a:gd name="connsiteX1" fmla="*/ 993199 w 1799990"/>
              <a:gd name="connsiteY1" fmla="*/ 38065 h 1799989"/>
              <a:gd name="connsiteX2" fmla="*/ 1761924 w 1799990"/>
              <a:gd name="connsiteY2" fmla="*/ 806791 h 1799989"/>
              <a:gd name="connsiteX3" fmla="*/ 1761924 w 1799990"/>
              <a:gd name="connsiteY3" fmla="*/ 990589 h 1799989"/>
              <a:gd name="connsiteX4" fmla="*/ 990589 w 1799990"/>
              <a:gd name="connsiteY4" fmla="*/ 1761924 h 1799989"/>
              <a:gd name="connsiteX5" fmla="*/ 806791 w 1799990"/>
              <a:gd name="connsiteY5" fmla="*/ 1761924 h 1799989"/>
              <a:gd name="connsiteX6" fmla="*/ 38066 w 1799990"/>
              <a:gd name="connsiteY6" fmla="*/ 993199 h 1799989"/>
              <a:gd name="connsiteX7" fmla="*/ 38066 w 1799990"/>
              <a:gd name="connsiteY7" fmla="*/ 809401 h 1799989"/>
              <a:gd name="connsiteX8" fmla="*/ 809401 w 1799990"/>
              <a:gd name="connsiteY8" fmla="*/ 38065 h 1799989"/>
              <a:gd name="connsiteX9" fmla="*/ 901300 w 1799990"/>
              <a:gd name="connsiteY9" fmla="*/ 0 h 179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9990" h="1799989">
                <a:moveTo>
                  <a:pt x="901300" y="0"/>
                </a:moveTo>
                <a:cubicBezTo>
                  <a:pt x="934561" y="0"/>
                  <a:pt x="967822" y="12688"/>
                  <a:pt x="993199" y="38065"/>
                </a:cubicBezTo>
                <a:lnTo>
                  <a:pt x="1761924" y="806791"/>
                </a:lnTo>
                <a:cubicBezTo>
                  <a:pt x="1812679" y="857545"/>
                  <a:pt x="1812679" y="939834"/>
                  <a:pt x="1761924" y="990589"/>
                </a:cubicBezTo>
                <a:lnTo>
                  <a:pt x="990589" y="1761924"/>
                </a:lnTo>
                <a:cubicBezTo>
                  <a:pt x="939835" y="1812678"/>
                  <a:pt x="857546" y="1812678"/>
                  <a:pt x="806791" y="1761924"/>
                </a:cubicBezTo>
                <a:lnTo>
                  <a:pt x="38066" y="993199"/>
                </a:lnTo>
                <a:cubicBezTo>
                  <a:pt x="-12689" y="942444"/>
                  <a:pt x="-12689" y="860155"/>
                  <a:pt x="38066" y="809401"/>
                </a:cubicBezTo>
                <a:lnTo>
                  <a:pt x="809401" y="38065"/>
                </a:lnTo>
                <a:cubicBezTo>
                  <a:pt x="834779" y="12688"/>
                  <a:pt x="868039" y="0"/>
                  <a:pt x="901300" y="0"/>
                </a:cubicBezTo>
                <a:close/>
              </a:path>
            </a:pathLst>
          </a:custGeom>
          <a:solidFill>
            <a:srgbClr val="5357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6" name="任意多边形 25"/>
          <p:cNvSpPr/>
          <p:nvPr/>
        </p:nvSpPr>
        <p:spPr>
          <a:xfrm>
            <a:off x="4191312" y="2887159"/>
            <a:ext cx="1799842" cy="1799842"/>
          </a:xfrm>
          <a:custGeom>
            <a:avLst/>
            <a:gdLst>
              <a:gd name="connsiteX0" fmla="*/ 899921 w 1799842"/>
              <a:gd name="connsiteY0" fmla="*/ 0 h 1799842"/>
              <a:gd name="connsiteX1" fmla="*/ 991946 w 1799842"/>
              <a:gd name="connsiteY1" fmla="*/ 38118 h 1799842"/>
              <a:gd name="connsiteX2" fmla="*/ 1761724 w 1799842"/>
              <a:gd name="connsiteY2" fmla="*/ 807896 h 1799842"/>
              <a:gd name="connsiteX3" fmla="*/ 1761724 w 1799842"/>
              <a:gd name="connsiteY3" fmla="*/ 991946 h 1799842"/>
              <a:gd name="connsiteX4" fmla="*/ 991946 w 1799842"/>
              <a:gd name="connsiteY4" fmla="*/ 1761724 h 1799842"/>
              <a:gd name="connsiteX5" fmla="*/ 807896 w 1799842"/>
              <a:gd name="connsiteY5" fmla="*/ 1761724 h 1799842"/>
              <a:gd name="connsiteX6" fmla="*/ 38118 w 1799842"/>
              <a:gd name="connsiteY6" fmla="*/ 991946 h 1799842"/>
              <a:gd name="connsiteX7" fmla="*/ 38118 w 1799842"/>
              <a:gd name="connsiteY7" fmla="*/ 807896 h 1799842"/>
              <a:gd name="connsiteX8" fmla="*/ 807896 w 1799842"/>
              <a:gd name="connsiteY8" fmla="*/ 38118 h 1799842"/>
              <a:gd name="connsiteX9" fmla="*/ 899921 w 1799842"/>
              <a:gd name="connsiteY9" fmla="*/ 0 h 179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9842" h="1799842">
                <a:moveTo>
                  <a:pt x="899921" y="0"/>
                </a:moveTo>
                <a:cubicBezTo>
                  <a:pt x="933228" y="0"/>
                  <a:pt x="966534" y="12706"/>
                  <a:pt x="991946" y="38118"/>
                </a:cubicBezTo>
                <a:lnTo>
                  <a:pt x="1761724" y="807896"/>
                </a:lnTo>
                <a:cubicBezTo>
                  <a:pt x="1812548" y="858720"/>
                  <a:pt x="1812548" y="941122"/>
                  <a:pt x="1761724" y="991946"/>
                </a:cubicBezTo>
                <a:lnTo>
                  <a:pt x="991946" y="1761724"/>
                </a:lnTo>
                <a:cubicBezTo>
                  <a:pt x="941122" y="1812548"/>
                  <a:pt x="858720" y="1812548"/>
                  <a:pt x="807896" y="1761724"/>
                </a:cubicBezTo>
                <a:lnTo>
                  <a:pt x="38118" y="991946"/>
                </a:lnTo>
                <a:cubicBezTo>
                  <a:pt x="-12706" y="941122"/>
                  <a:pt x="-12706" y="858720"/>
                  <a:pt x="38118" y="807896"/>
                </a:cubicBezTo>
                <a:lnTo>
                  <a:pt x="807896" y="38118"/>
                </a:lnTo>
                <a:cubicBezTo>
                  <a:pt x="833308" y="12706"/>
                  <a:pt x="866615" y="0"/>
                  <a:pt x="899921" y="0"/>
                </a:cubicBezTo>
                <a:close/>
              </a:path>
            </a:pathLst>
          </a:custGeom>
          <a:solidFill>
            <a:srgbClr val="D9926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86199" y="2070485"/>
            <a:ext cx="3422336" cy="3414137"/>
            <a:chOff x="4386199" y="2340995"/>
            <a:chExt cx="3422336" cy="3414137"/>
          </a:xfrm>
        </p:grpSpPr>
        <p:sp>
          <p:nvSpPr>
            <p:cNvPr id="8" name="Freeform 5"/>
            <p:cNvSpPr/>
            <p:nvPr/>
          </p:nvSpPr>
          <p:spPr bwMode="auto">
            <a:xfrm>
              <a:off x="4421735" y="2340995"/>
              <a:ext cx="1142601" cy="1215039"/>
            </a:xfrm>
            <a:custGeom>
              <a:avLst/>
              <a:gdLst>
                <a:gd name="T0" fmla="*/ 135 w 836"/>
                <a:gd name="T1" fmla="*/ 889 h 889"/>
                <a:gd name="T2" fmla="*/ 0 w 836"/>
                <a:gd name="T3" fmla="*/ 751 h 889"/>
                <a:gd name="T4" fmla="*/ 749 w 836"/>
                <a:gd name="T5" fmla="*/ 0 h 889"/>
                <a:gd name="T6" fmla="*/ 836 w 836"/>
                <a:gd name="T7" fmla="*/ 8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889">
                  <a:moveTo>
                    <a:pt x="135" y="889"/>
                  </a:moveTo>
                  <a:lnTo>
                    <a:pt x="0" y="751"/>
                  </a:lnTo>
                  <a:lnTo>
                    <a:pt x="749" y="0"/>
                  </a:lnTo>
                  <a:lnTo>
                    <a:pt x="836" y="88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594863" y="2340995"/>
              <a:ext cx="1213672" cy="1143968"/>
            </a:xfrm>
            <a:custGeom>
              <a:avLst/>
              <a:gdLst>
                <a:gd name="T0" fmla="*/ 0 w 888"/>
                <a:gd name="T1" fmla="*/ 138 h 837"/>
                <a:gd name="T2" fmla="*/ 137 w 888"/>
                <a:gd name="T3" fmla="*/ 0 h 837"/>
                <a:gd name="T4" fmla="*/ 888 w 888"/>
                <a:gd name="T5" fmla="*/ 751 h 837"/>
                <a:gd name="T6" fmla="*/ 801 w 888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837">
                  <a:moveTo>
                    <a:pt x="0" y="138"/>
                  </a:moveTo>
                  <a:lnTo>
                    <a:pt x="137" y="0"/>
                  </a:lnTo>
                  <a:lnTo>
                    <a:pt x="888" y="751"/>
                  </a:lnTo>
                  <a:lnTo>
                    <a:pt x="801" y="837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65934" y="4540093"/>
              <a:ext cx="1142601" cy="1215039"/>
            </a:xfrm>
            <a:custGeom>
              <a:avLst/>
              <a:gdLst>
                <a:gd name="T0" fmla="*/ 699 w 836"/>
                <a:gd name="T1" fmla="*/ 0 h 889"/>
                <a:gd name="T2" fmla="*/ 836 w 836"/>
                <a:gd name="T3" fmla="*/ 138 h 889"/>
                <a:gd name="T4" fmla="*/ 85 w 836"/>
                <a:gd name="T5" fmla="*/ 889 h 889"/>
                <a:gd name="T6" fmla="*/ 0 w 836"/>
                <a:gd name="T7" fmla="*/ 801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889">
                  <a:moveTo>
                    <a:pt x="699" y="0"/>
                  </a:moveTo>
                  <a:lnTo>
                    <a:pt x="836" y="138"/>
                  </a:lnTo>
                  <a:lnTo>
                    <a:pt x="85" y="889"/>
                  </a:lnTo>
                  <a:lnTo>
                    <a:pt x="0" y="801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386199" y="4611164"/>
              <a:ext cx="1210938" cy="1143968"/>
            </a:xfrm>
            <a:custGeom>
              <a:avLst/>
              <a:gdLst>
                <a:gd name="T0" fmla="*/ 886 w 886"/>
                <a:gd name="T1" fmla="*/ 699 h 837"/>
                <a:gd name="T2" fmla="*/ 751 w 886"/>
                <a:gd name="T3" fmla="*/ 837 h 837"/>
                <a:gd name="T4" fmla="*/ 0 w 886"/>
                <a:gd name="T5" fmla="*/ 86 h 837"/>
                <a:gd name="T6" fmla="*/ 85 w 886"/>
                <a:gd name="T7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5" h="837">
                  <a:moveTo>
                    <a:pt x="886" y="699"/>
                  </a:moveTo>
                  <a:lnTo>
                    <a:pt x="751" y="837"/>
                  </a:lnTo>
                  <a:lnTo>
                    <a:pt x="0" y="86"/>
                  </a:lnTo>
                  <a:lnTo>
                    <a:pt x="85" y="0"/>
                  </a:lnTo>
                </a:path>
              </a:pathLst>
            </a:custGeom>
            <a:noFill/>
            <a:ln w="6350" cap="flat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64"/>
          <p:cNvSpPr>
            <a:spLocks noEditPoints="1"/>
          </p:cNvSpPr>
          <p:nvPr/>
        </p:nvSpPr>
        <p:spPr bwMode="auto">
          <a:xfrm>
            <a:off x="4912550" y="3404113"/>
            <a:ext cx="357366" cy="357366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116 h 128"/>
              <a:gd name="T8" fmla="*/ 12 w 128"/>
              <a:gd name="T9" fmla="*/ 128 h 128"/>
              <a:gd name="T10" fmla="*/ 116 w 128"/>
              <a:gd name="T11" fmla="*/ 128 h 128"/>
              <a:gd name="T12" fmla="*/ 128 w 128"/>
              <a:gd name="T13" fmla="*/ 116 h 128"/>
              <a:gd name="T14" fmla="*/ 128 w 128"/>
              <a:gd name="T15" fmla="*/ 12 h 128"/>
              <a:gd name="T16" fmla="*/ 116 w 128"/>
              <a:gd name="T17" fmla="*/ 0 h 128"/>
              <a:gd name="T18" fmla="*/ 24 w 128"/>
              <a:gd name="T19" fmla="*/ 8 h 128"/>
              <a:gd name="T20" fmla="*/ 76 w 128"/>
              <a:gd name="T21" fmla="*/ 8 h 128"/>
              <a:gd name="T22" fmla="*/ 76 w 128"/>
              <a:gd name="T23" fmla="*/ 40 h 128"/>
              <a:gd name="T24" fmla="*/ 88 w 128"/>
              <a:gd name="T25" fmla="*/ 32 h 128"/>
              <a:gd name="T26" fmla="*/ 100 w 128"/>
              <a:gd name="T27" fmla="*/ 40 h 128"/>
              <a:gd name="T28" fmla="*/ 100 w 128"/>
              <a:gd name="T29" fmla="*/ 8 h 128"/>
              <a:gd name="T30" fmla="*/ 112 w 128"/>
              <a:gd name="T31" fmla="*/ 8 h 128"/>
              <a:gd name="T32" fmla="*/ 120 w 128"/>
              <a:gd name="T33" fmla="*/ 16 h 128"/>
              <a:gd name="T34" fmla="*/ 120 w 128"/>
              <a:gd name="T35" fmla="*/ 76 h 128"/>
              <a:gd name="T36" fmla="*/ 24 w 128"/>
              <a:gd name="T37" fmla="*/ 76 h 128"/>
              <a:gd name="T38" fmla="*/ 24 w 128"/>
              <a:gd name="T39" fmla="*/ 8 h 128"/>
              <a:gd name="T40" fmla="*/ 8 w 128"/>
              <a:gd name="T41" fmla="*/ 16 h 128"/>
              <a:gd name="T42" fmla="*/ 16 w 128"/>
              <a:gd name="T43" fmla="*/ 8 h 128"/>
              <a:gd name="T44" fmla="*/ 16 w 128"/>
              <a:gd name="T45" fmla="*/ 76 h 128"/>
              <a:gd name="T46" fmla="*/ 8 w 128"/>
              <a:gd name="T47" fmla="*/ 77 h 128"/>
              <a:gd name="T48" fmla="*/ 8 w 128"/>
              <a:gd name="T49" fmla="*/ 16 h 128"/>
              <a:gd name="T50" fmla="*/ 120 w 128"/>
              <a:gd name="T51" fmla="*/ 92 h 128"/>
              <a:gd name="T52" fmla="*/ 120 w 128"/>
              <a:gd name="T53" fmla="*/ 112 h 128"/>
              <a:gd name="T54" fmla="*/ 112 w 128"/>
              <a:gd name="T55" fmla="*/ 120 h 128"/>
              <a:gd name="T56" fmla="*/ 16 w 128"/>
              <a:gd name="T57" fmla="*/ 120 h 128"/>
              <a:gd name="T58" fmla="*/ 8 w 128"/>
              <a:gd name="T59" fmla="*/ 112 h 128"/>
              <a:gd name="T60" fmla="*/ 8 w 128"/>
              <a:gd name="T61" fmla="*/ 92 h 128"/>
              <a:gd name="T62" fmla="*/ 16 w 128"/>
              <a:gd name="T63" fmla="*/ 84 h 128"/>
              <a:gd name="T64" fmla="*/ 120 w 128"/>
              <a:gd name="T65" fmla="*/ 84 h 128"/>
              <a:gd name="T66" fmla="*/ 120 w 128"/>
              <a:gd name="T67" fmla="*/ 92 h 128"/>
              <a:gd name="T68" fmla="*/ 108 w 128"/>
              <a:gd name="T69" fmla="*/ 104 h 128"/>
              <a:gd name="T70" fmla="*/ 20 w 128"/>
              <a:gd name="T71" fmla="*/ 104 h 128"/>
              <a:gd name="T72" fmla="*/ 16 w 128"/>
              <a:gd name="T73" fmla="*/ 108 h 128"/>
              <a:gd name="T74" fmla="*/ 20 w 128"/>
              <a:gd name="T75" fmla="*/ 112 h 128"/>
              <a:gd name="T76" fmla="*/ 108 w 128"/>
              <a:gd name="T77" fmla="*/ 112 h 128"/>
              <a:gd name="T78" fmla="*/ 112 w 128"/>
              <a:gd name="T79" fmla="*/ 108 h 128"/>
              <a:gd name="T80" fmla="*/ 108 w 128"/>
              <a:gd name="T81" fmla="*/ 104 h 128"/>
              <a:gd name="T82" fmla="*/ 108 w 128"/>
              <a:gd name="T83" fmla="*/ 92 h 128"/>
              <a:gd name="T84" fmla="*/ 20 w 128"/>
              <a:gd name="T85" fmla="*/ 92 h 128"/>
              <a:gd name="T86" fmla="*/ 16 w 128"/>
              <a:gd name="T87" fmla="*/ 96 h 128"/>
              <a:gd name="T88" fmla="*/ 20 w 128"/>
              <a:gd name="T89" fmla="*/ 100 h 128"/>
              <a:gd name="T90" fmla="*/ 108 w 128"/>
              <a:gd name="T91" fmla="*/ 100 h 128"/>
              <a:gd name="T92" fmla="*/ 112 w 128"/>
              <a:gd name="T93" fmla="*/ 96 h 128"/>
              <a:gd name="T94" fmla="*/ 108 w 128"/>
              <a:gd name="T95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24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88" y="32"/>
                  <a:pt x="88" y="32"/>
                  <a:pt x="88" y="32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8"/>
                  <a:pt x="100" y="8"/>
                  <a:pt x="10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8"/>
                </a:lnTo>
                <a:close/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3" y="76"/>
                  <a:pt x="10" y="76"/>
                  <a:pt x="8" y="77"/>
                </a:cubicBezTo>
                <a:lnTo>
                  <a:pt x="8" y="16"/>
                </a:lnTo>
                <a:close/>
                <a:moveTo>
                  <a:pt x="120" y="9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2" y="120"/>
                </a:cubicBezTo>
                <a:cubicBezTo>
                  <a:pt x="88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88"/>
                  <a:pt x="12" y="84"/>
                  <a:pt x="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8"/>
                  <a:pt x="120" y="92"/>
                </a:cubicBezTo>
                <a:close/>
                <a:moveTo>
                  <a:pt x="108" y="104"/>
                </a:moveTo>
                <a:cubicBezTo>
                  <a:pt x="20" y="104"/>
                  <a:pt x="20" y="104"/>
                  <a:pt x="20" y="104"/>
                </a:cubicBezTo>
                <a:cubicBezTo>
                  <a:pt x="18" y="104"/>
                  <a:pt x="16" y="106"/>
                  <a:pt x="16" y="108"/>
                </a:cubicBezTo>
                <a:cubicBezTo>
                  <a:pt x="16" y="110"/>
                  <a:pt x="18" y="112"/>
                  <a:pt x="2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0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lose/>
                <a:moveTo>
                  <a:pt x="108" y="92"/>
                </a:moveTo>
                <a:cubicBezTo>
                  <a:pt x="20" y="92"/>
                  <a:pt x="20" y="92"/>
                  <a:pt x="20" y="92"/>
                </a:cubicBezTo>
                <a:cubicBezTo>
                  <a:pt x="18" y="92"/>
                  <a:pt x="16" y="94"/>
                  <a:pt x="16" y="96"/>
                </a:cubicBezTo>
                <a:cubicBezTo>
                  <a:pt x="16" y="98"/>
                  <a:pt x="18" y="100"/>
                  <a:pt x="20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10" y="100"/>
                  <a:pt x="112" y="98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charset="0"/>
              <a:ea typeface="Open Sans" panose="020B0606030504020204" charset="0"/>
              <a:cs typeface="Open Sans" panose="020B0606030504020204" charset="0"/>
              <a:sym typeface="Arial" panose="020B0604020202020204" pitchFamily="34" charset="0"/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4898193" y="3811986"/>
            <a:ext cx="386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lang="en-US" altLang="zh-CN" b="1">
                <a:solidFill>
                  <a:prstClr val="white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  <a:sym typeface="Arial" panose="020B0604020202020204" pitchFamily="34" charset="0"/>
              </a:rPr>
              <a:t>03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0"/>
            <a:ext cx="8639810" cy="6692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751757" y="2089056"/>
            <a:ext cx="9637941" cy="3319771"/>
            <a:chOff x="739276" y="2038350"/>
            <a:chExt cx="5530586" cy="1905000"/>
          </a:xfrm>
        </p:grpSpPr>
        <p:sp>
          <p:nvSpPr>
            <p:cNvPr id="10" name="Rounded Rectangle 44"/>
            <p:cNvSpPr>
              <a:spLocks noChangeAspect="1"/>
            </p:cNvSpPr>
            <p:nvPr/>
          </p:nvSpPr>
          <p:spPr>
            <a:xfrm>
              <a:off x="739276" y="2038350"/>
              <a:ext cx="1219200" cy="1219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990601" y="2262485"/>
              <a:ext cx="708524" cy="37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FF"/>
                  </a:solidFill>
                  <a:latin typeface="Open Sans" panose="020B0606030504020204" charset="0"/>
                  <a:ea typeface="Open Sans" panose="020B0606030504020204" charset="0"/>
                  <a:cs typeface="+mn-ea"/>
                  <a:sym typeface="Arial" panose="020B0604020202020204" pitchFamily="34" charset="0"/>
                </a:rPr>
                <a:t>03</a:t>
              </a:r>
              <a:endParaRPr lang="en-US" sz="2000" dirty="0">
                <a:solidFill>
                  <a:srgbClr val="FFFFFF"/>
                </a:solidFill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ounded Rectangle 56"/>
            <p:cNvSpPr>
              <a:spLocks noChangeAspect="1"/>
            </p:cNvSpPr>
            <p:nvPr/>
          </p:nvSpPr>
          <p:spPr>
            <a:xfrm>
              <a:off x="2918323" y="2038350"/>
              <a:ext cx="1219200" cy="1219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3169647" y="2262485"/>
              <a:ext cx="708524" cy="37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FF"/>
                  </a:solidFill>
                  <a:latin typeface="Open Sans" panose="020B0606030504020204" charset="0"/>
                  <a:ea typeface="Open Sans" panose="020B0606030504020204" charset="0"/>
                  <a:cs typeface="+mn-ea"/>
                  <a:sym typeface="Arial" panose="020B0604020202020204" pitchFamily="34" charset="0"/>
                </a:rPr>
                <a:t>02</a:t>
              </a:r>
              <a:endParaRPr lang="en-US" sz="2000" dirty="0">
                <a:solidFill>
                  <a:srgbClr val="FFFFFF"/>
                </a:solidFill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ed Rectangle 58"/>
            <p:cNvSpPr>
              <a:spLocks noChangeAspect="1"/>
            </p:cNvSpPr>
            <p:nvPr/>
          </p:nvSpPr>
          <p:spPr>
            <a:xfrm>
              <a:off x="5050662" y="2038350"/>
              <a:ext cx="1219200" cy="1219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5301986" y="2262485"/>
              <a:ext cx="708524" cy="37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FFFF"/>
                  </a:solidFill>
                  <a:latin typeface="Open Sans" panose="020B0606030504020204" charset="0"/>
                  <a:ea typeface="Open Sans" panose="020B0606030504020204" charset="0"/>
                  <a:cs typeface="+mn-ea"/>
                  <a:sym typeface="Arial" panose="020B0604020202020204" pitchFamily="34" charset="0"/>
                </a:rPr>
                <a:t>01</a:t>
              </a:r>
              <a:endParaRPr lang="en-US" sz="2000" dirty="0">
                <a:solidFill>
                  <a:srgbClr val="FFFFFF"/>
                </a:solidFill>
                <a:latin typeface="Open Sans" panose="020B0606030504020204" charset="0"/>
                <a:ea typeface="Open Sans" panose="020B0606030504020204" charset="0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62"/>
            <p:cNvCxnSpPr/>
            <p:nvPr/>
          </p:nvCxnSpPr>
          <p:spPr>
            <a:xfrm>
              <a:off x="2362200" y="2114550"/>
              <a:ext cx="0" cy="17526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3"/>
            <p:cNvCxnSpPr/>
            <p:nvPr/>
          </p:nvCxnSpPr>
          <p:spPr>
            <a:xfrm>
              <a:off x="4648200" y="2190750"/>
              <a:ext cx="0" cy="17526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Текстовое поле 1"/>
          <p:cNvSpPr txBox="1"/>
          <p:nvPr/>
        </p:nvSpPr>
        <p:spPr>
          <a:xfrm>
            <a:off x="1983740" y="582930"/>
            <a:ext cx="79679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Для існування електричного струму потрібно виконання наступних умов:</a:t>
            </a:r>
          </a:p>
          <a:p>
            <a:pPr algn="ctr">
              <a:lnSpc>
                <a:spcPct val="150000"/>
              </a:lnSpc>
            </a:pP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255905" y="4174490"/>
            <a:ext cx="3211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Наявність вільних носіїв зарядів;</a:t>
            </a: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3943350" y="4220210"/>
            <a:ext cx="34499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Наявність електричного поля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7729855" y="4210050"/>
            <a:ext cx="3374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Наявність замкненого електричного кола.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583690" y="3183255"/>
            <a:ext cx="409575" cy="86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5" name="Стрелка вниз 24"/>
          <p:cNvSpPr/>
          <p:nvPr/>
        </p:nvSpPr>
        <p:spPr>
          <a:xfrm>
            <a:off x="9130030" y="3124835"/>
            <a:ext cx="409575" cy="86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6" name="Стрелка вниз 25"/>
          <p:cNvSpPr/>
          <p:nvPr/>
        </p:nvSpPr>
        <p:spPr>
          <a:xfrm>
            <a:off x="5325110" y="3217545"/>
            <a:ext cx="409575" cy="86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271000" y="-1"/>
              <a:ext cx="2921000" cy="3601775"/>
              <a:chOff x="5746998" y="-1"/>
              <a:chExt cx="5561764" cy="68580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 flipH="1" flipV="1">
              <a:off x="0" y="3256225"/>
              <a:ext cx="2921000" cy="3601775"/>
              <a:chOff x="5746998" y="-1"/>
              <a:chExt cx="5561764" cy="6858001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380"/>
              <a:stretch>
                <a:fillRect/>
              </a:stretch>
            </p:blipFill>
            <p:spPr>
              <a:xfrm>
                <a:off x="6081294" y="0"/>
                <a:ext cx="5227468" cy="685800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1"/>
              <a:stretch>
                <a:fillRect/>
              </a:stretch>
            </p:blipFill>
            <p:spPr>
              <a:xfrm>
                <a:off x="5746998" y="-1"/>
                <a:ext cx="2589134" cy="4985657"/>
              </a:xfrm>
              <a:prstGeom prst="rect">
                <a:avLst/>
              </a:prstGeom>
            </p:spPr>
          </p:pic>
        </p:grpSp>
      </p:grpSp>
      <p:sp>
        <p:nvSpPr>
          <p:cNvPr id="3" name="Текстовое поле 2"/>
          <p:cNvSpPr txBox="1"/>
          <p:nvPr/>
        </p:nvSpPr>
        <p:spPr>
          <a:xfrm>
            <a:off x="937895" y="236220"/>
            <a:ext cx="7877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Всі речовини розділяються на провідники – речовини, що добре проводять електричний струм; діелектрики або ізолятори – речовини, які практично не проводять електричний струм та напівпровідники – речовини, що проводять струм гірше за провідники, але краще діелектриків.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09220" y="2153920"/>
            <a:ext cx="4264025" cy="254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4435475" y="3362325"/>
            <a:ext cx="3974465" cy="349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8453755" y="1776095"/>
            <a:ext cx="3662680" cy="3304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-18416" y="-1"/>
            <a:ext cx="5749607" cy="5448301"/>
            <a:chOff x="3315118" y="-1"/>
            <a:chExt cx="7237268" cy="685800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2"/>
            <a:stretch>
              <a:fillRect/>
            </a:stretch>
          </p:blipFill>
          <p:spPr>
            <a:xfrm>
              <a:off x="3649414" y="0"/>
              <a:ext cx="6902972" cy="68580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1"/>
            <a:stretch>
              <a:fillRect/>
            </a:stretch>
          </p:blipFill>
          <p:spPr>
            <a:xfrm>
              <a:off x="3315118" y="-1"/>
              <a:ext cx="2589134" cy="4985657"/>
            </a:xfrm>
            <a:prstGeom prst="rect">
              <a:avLst/>
            </a:prstGeom>
          </p:spPr>
        </p:pic>
      </p:grpSp>
      <p:sp>
        <p:nvSpPr>
          <p:cNvPr id="3" name="Текстовое поле 2"/>
          <p:cNvSpPr txBox="1"/>
          <p:nvPr/>
        </p:nvSpPr>
        <p:spPr>
          <a:xfrm>
            <a:off x="7322185" y="627380"/>
            <a:ext cx="4539615" cy="5494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Найкращими провідниками електричного струму є метали. У металів електрони зовнішньої оболонки слабко зв’язані з ядром через їх меншу віддаленість від ядра. </a:t>
            </a:r>
          </a:p>
          <a:p>
            <a:pPr algn="just">
              <a:lnSpc>
                <a:spcPct val="150000"/>
              </a:lnSpc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ru-RU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Ці електрони легко відокремлюються від атома, стають вільними і утворюють позитивні іони в місці відриву. Ці іони розташовані у вузлах решітки, при цьому електрони хаотично рухаються в міжвузлових просторах, так званий </a:t>
            </a:r>
            <a:r>
              <a:rPr lang="ru-RU" altLang="en-US" i="1">
                <a:latin typeface="Times New Roman" panose="02020603050405020304" charset="0"/>
                <a:cs typeface="Times New Roman" panose="02020603050405020304" charset="0"/>
              </a:rPr>
              <a:t>електронний газ.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" y="803275"/>
            <a:ext cx="7178040" cy="5318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7f09ffa-f9c0-4bda-b565-b377fb452f3e"/>
  <p:tag name="COMMONDATA" val="eyJoZGlkIjoiMmNmYmEwOWQ4Y2Q0M2IxMGZkNjI4ZjhkZDQyNzg1OTYifQ=="/>
</p:tagLst>
</file>

<file path=ppt/theme/theme1.xml><?xml version="1.0" encoding="utf-8"?>
<a:theme xmlns:a="http://schemas.openxmlformats.org/drawingml/2006/main" name="Office 主题​​">
  <a:themeElements>
    <a:clrScheme name="自定义 3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8F1E"/>
      </a:accent1>
      <a:accent2>
        <a:srgbClr val="262626"/>
      </a:accent2>
      <a:accent3>
        <a:srgbClr val="3F3F3F"/>
      </a:accent3>
      <a:accent4>
        <a:srgbClr val="F38F1E"/>
      </a:accent4>
      <a:accent5>
        <a:srgbClr val="262626"/>
      </a:accent5>
      <a:accent6>
        <a:srgbClr val="3F3F3F"/>
      </a:accent6>
      <a:hlink>
        <a:srgbClr val="0563C1"/>
      </a:hlink>
      <a:folHlink>
        <a:srgbClr val="954F72"/>
      </a:folHlink>
    </a:clrScheme>
    <a:fontScheme name="tfwlsy0h">
      <a:majorFont>
        <a:latin typeface="Open Sans"/>
        <a:ea typeface="Open Sans"/>
        <a:cs typeface=""/>
      </a:majorFont>
      <a:minorFont>
        <a:latin typeface="Open Sans"/>
        <a:ea typeface="Open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pen Sans"/>
        <a:ea typeface=""/>
        <a:cs typeface=""/>
        <a:font script="Jpan" typeface="游ゴシック"/>
        <a:font script="Hang" typeface="맑은 고딕"/>
        <a:font script="Hans" typeface="Open Sans"/>
        <a:font script="Hant" typeface="新細明體"/>
        <a:font script="Arab" typeface="Open Sans"/>
        <a:font script="Hebr" typeface="Open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Open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Open San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pen Sans"/>
        <a:ea typeface=""/>
        <a:cs typeface=""/>
        <a:font script="Jpan" typeface="ＭＳ Ｐゴシック"/>
        <a:font script="Hang" typeface="맑은 고딕"/>
        <a:font script="Hans" typeface="Open Sans"/>
        <a:font script="Hant" typeface="新細明體"/>
        <a:font script="Arab" typeface="Open Sans"/>
        <a:font script="Hebr" typeface="Open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Open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1011</Words>
  <Application>Microsoft Office PowerPoint</Application>
  <PresentationFormat>Произвольный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Open Sans</vt:lpstr>
      <vt:lpstr>Times New Roman</vt:lpstr>
      <vt:lpstr>Open Sans SemiBold</vt:lpstr>
      <vt:lpstr>+Основной текст (восточно-азиат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83</cp:revision>
  <dcterms:created xsi:type="dcterms:W3CDTF">2020-12-12T12:50:00Z</dcterms:created>
  <dcterms:modified xsi:type="dcterms:W3CDTF">2023-11-14T13:52:44Z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4FFC929E98244371A5B612718FB63128_11</vt:lpwstr>
  </property>
</Properties>
</file>