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20"/>
  </p:notesMasterIdLst>
  <p:sldIdLst>
    <p:sldId id="1634" r:id="rId2"/>
    <p:sldId id="1699" r:id="rId3"/>
    <p:sldId id="1707" r:id="rId4"/>
    <p:sldId id="1708" r:id="rId5"/>
    <p:sldId id="1709" r:id="rId6"/>
    <p:sldId id="1710" r:id="rId7"/>
    <p:sldId id="1712" r:id="rId8"/>
    <p:sldId id="1713" r:id="rId9"/>
    <p:sldId id="1704" r:id="rId10"/>
    <p:sldId id="1715" r:id="rId11"/>
    <p:sldId id="1720" r:id="rId12"/>
    <p:sldId id="1716" r:id="rId13"/>
    <p:sldId id="1721" r:id="rId14"/>
    <p:sldId id="1717" r:id="rId15"/>
    <p:sldId id="1722" r:id="rId16"/>
    <p:sldId id="1724" r:id="rId17"/>
    <p:sldId id="1726" r:id="rId18"/>
    <p:sldId id="472" r:id="rId19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32F2F"/>
    <a:srgbClr val="689F38"/>
    <a:srgbClr val="FF0000"/>
    <a:srgbClr val="8EB76A"/>
    <a:srgbClr val="00838F"/>
    <a:srgbClr val="00B0F0"/>
    <a:srgbClr val="C00000"/>
    <a:srgbClr val="2F5597"/>
    <a:srgbClr val="30BFF3"/>
    <a:srgbClr val="B0D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5226" autoAdjust="0"/>
  </p:normalViewPr>
  <p:slideViewPr>
    <p:cSldViewPr snapToGrid="0">
      <p:cViewPr varScale="1">
        <p:scale>
          <a:sx n="43" d="100"/>
          <a:sy n="43" d="100"/>
        </p:scale>
        <p:origin x="90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t>03.11.2023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1015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7810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9155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599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5453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1605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5862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2967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6610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3200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5111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4692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5254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345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4400217" cy="809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2722541" cy="8099426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6282" y="1325531"/>
            <a:ext cx="10383904" cy="2819800"/>
          </a:xfrm>
        </p:spPr>
        <p:txBody>
          <a:bodyPr anchor="b">
            <a:normAutofit/>
          </a:bodyPr>
          <a:lstStyle>
            <a:lvl1pPr algn="l">
              <a:defRPr sz="56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6282" y="4254073"/>
            <a:ext cx="10383904" cy="1955486"/>
          </a:xfrm>
        </p:spPr>
        <p:txBody>
          <a:bodyPr>
            <a:normAutofit/>
          </a:bodyPr>
          <a:lstStyle>
            <a:lvl1pPr marL="0" indent="0" algn="l">
              <a:buNone/>
              <a:defRPr sz="2362" cap="all" baseline="0">
                <a:solidFill>
                  <a:schemeClr val="tx2"/>
                </a:solidFill>
              </a:defRPr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59389" y="6389548"/>
            <a:ext cx="3240048" cy="431219"/>
          </a:xfrm>
        </p:spPr>
        <p:txBody>
          <a:bodyPr/>
          <a:lstStyle/>
          <a:p>
            <a:fld id="{330C46C2-E70E-41E8-B8D2-5438C7F4DB69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16282" y="6389548"/>
            <a:ext cx="6053104" cy="43121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89438" y="6389546"/>
            <a:ext cx="910749" cy="431219"/>
          </a:xfrm>
        </p:spPr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31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43" y="5083889"/>
            <a:ext cx="11707679" cy="967673"/>
          </a:xfrm>
        </p:spPr>
        <p:txBody>
          <a:bodyPr anchor="b">
            <a:normAutofit/>
          </a:bodyPr>
          <a:lstStyle>
            <a:lvl1pPr>
              <a:defRPr sz="377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48143" y="716200"/>
            <a:ext cx="11707678" cy="3897099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779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8088" y="6051563"/>
            <a:ext cx="11705912" cy="806012"/>
          </a:xfrm>
        </p:spPr>
        <p:txBody>
          <a:bodyPr>
            <a:normAutofit/>
          </a:bodyPr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398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97" y="719949"/>
            <a:ext cx="11700120" cy="4049713"/>
          </a:xfrm>
        </p:spPr>
        <p:txBody>
          <a:bodyPr anchor="ctr">
            <a:normAutofit/>
          </a:bodyPr>
          <a:lstStyle>
            <a:lvl1pPr>
              <a:defRPr sz="425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8143" y="5219629"/>
            <a:ext cx="11698353" cy="1619884"/>
          </a:xfrm>
        </p:spPr>
        <p:txBody>
          <a:bodyPr anchor="ctr">
            <a:normAutofit/>
          </a:bodyPr>
          <a:lstStyle>
            <a:lvl1pPr marL="0" indent="0">
              <a:buNone/>
              <a:defRPr sz="2126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20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150" y="719948"/>
            <a:ext cx="10987665" cy="3245946"/>
          </a:xfrm>
        </p:spPr>
        <p:txBody>
          <a:bodyPr anchor="ctr">
            <a:normAutofit/>
          </a:bodyPr>
          <a:lstStyle>
            <a:lvl1pPr>
              <a:defRPr sz="425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032287" y="3974785"/>
            <a:ext cx="10337514" cy="648341"/>
          </a:xfrm>
        </p:spPr>
        <p:txBody>
          <a:bodyPr anchor="t">
            <a:normAutofit/>
          </a:bodyPr>
          <a:lstStyle>
            <a:lvl1pPr marL="0" indent="0">
              <a:buNone/>
              <a:defRPr sz="1653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8143" y="5090094"/>
            <a:ext cx="11700175" cy="1759122"/>
          </a:xfrm>
        </p:spPr>
        <p:txBody>
          <a:bodyPr anchor="ctr">
            <a:normAutofit/>
          </a:bodyPr>
          <a:lstStyle>
            <a:lvl1pPr marL="0" indent="0">
              <a:buNone/>
              <a:defRPr sz="2126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  <p:sp>
        <p:nvSpPr>
          <p:cNvPr id="60" name="TextBox 59"/>
          <p:cNvSpPr txBox="1"/>
          <p:nvPr/>
        </p:nvSpPr>
        <p:spPr>
          <a:xfrm>
            <a:off x="1067156" y="864971"/>
            <a:ext cx="720011" cy="690631"/>
          </a:xfrm>
          <a:prstGeom prst="rect">
            <a:avLst/>
          </a:prstGeom>
        </p:spPr>
        <p:txBody>
          <a:bodyPr vert="horz" lIns="107992" tIns="53996" rIns="107992" bIns="539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44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2445897" y="3265483"/>
            <a:ext cx="720011" cy="690631"/>
          </a:xfrm>
          <a:prstGeom prst="rect">
            <a:avLst/>
          </a:prstGeom>
        </p:spPr>
        <p:txBody>
          <a:bodyPr vert="horz" lIns="107992" tIns="53996" rIns="107992" bIns="539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44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6764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43" y="2520342"/>
            <a:ext cx="11700174" cy="2966524"/>
          </a:xfrm>
        </p:spPr>
        <p:txBody>
          <a:bodyPr anchor="b">
            <a:normAutofit/>
          </a:bodyPr>
          <a:lstStyle>
            <a:lvl1pPr>
              <a:defRPr sz="425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8088" y="5500777"/>
            <a:ext cx="11698407" cy="1347122"/>
          </a:xfrm>
        </p:spPr>
        <p:txBody>
          <a:bodyPr anchor="t">
            <a:normAutofit/>
          </a:bodyPr>
          <a:lstStyle>
            <a:lvl1pPr marL="0" indent="0">
              <a:buNone/>
              <a:defRPr sz="2126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03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48145" y="719949"/>
            <a:ext cx="11700171" cy="22498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48142" y="3158590"/>
            <a:ext cx="3775921" cy="80994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834" b="0" cap="all" baseline="0">
                <a:solidFill>
                  <a:schemeClr val="tx1"/>
                </a:solidFill>
              </a:defRPr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32207" y="3968533"/>
            <a:ext cx="3789901" cy="2870980"/>
          </a:xfrm>
        </p:spPr>
        <p:txBody>
          <a:bodyPr anchor="t">
            <a:normAutofit/>
          </a:bodyPr>
          <a:lstStyle>
            <a:lvl1pPr marL="0" indent="0">
              <a:buNone/>
              <a:defRPr sz="1653"/>
            </a:lvl1pPr>
            <a:lvl2pPr marL="539953" indent="0">
              <a:buNone/>
              <a:defRPr sz="1417"/>
            </a:lvl2pPr>
            <a:lvl3pPr marL="1079906" indent="0">
              <a:buNone/>
              <a:defRPr sz="1181"/>
            </a:lvl3pPr>
            <a:lvl4pPr marL="1619860" indent="0">
              <a:buNone/>
              <a:defRPr sz="1063"/>
            </a:lvl4pPr>
            <a:lvl5pPr marL="2159813" indent="0">
              <a:buNone/>
              <a:defRPr sz="1063"/>
            </a:lvl5pPr>
            <a:lvl6pPr marL="2699766" indent="0">
              <a:buNone/>
              <a:defRPr sz="1063"/>
            </a:lvl6pPr>
            <a:lvl7pPr marL="3239719" indent="0">
              <a:buNone/>
              <a:defRPr sz="1063"/>
            </a:lvl7pPr>
            <a:lvl8pPr marL="3779672" indent="0">
              <a:buNone/>
              <a:defRPr sz="1063"/>
            </a:lvl8pPr>
            <a:lvl9pPr marL="4319626" indent="0">
              <a:buNone/>
              <a:defRPr sz="10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2480" y="3162336"/>
            <a:ext cx="3761140" cy="80994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834" b="0" cap="all" baseline="0">
                <a:solidFill>
                  <a:schemeClr val="tx1"/>
                </a:solidFill>
              </a:defRPr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5320015" y="3972279"/>
            <a:ext cx="3774658" cy="2870980"/>
          </a:xfrm>
        </p:spPr>
        <p:txBody>
          <a:bodyPr anchor="t">
            <a:normAutofit/>
          </a:bodyPr>
          <a:lstStyle>
            <a:lvl1pPr marL="0" indent="0">
              <a:buNone/>
              <a:defRPr sz="1653"/>
            </a:lvl1pPr>
            <a:lvl2pPr marL="539953" indent="0">
              <a:buNone/>
              <a:defRPr sz="1417"/>
            </a:lvl2pPr>
            <a:lvl3pPr marL="1079906" indent="0">
              <a:buNone/>
              <a:defRPr sz="1181"/>
            </a:lvl3pPr>
            <a:lvl4pPr marL="1619860" indent="0">
              <a:buNone/>
              <a:defRPr sz="1063"/>
            </a:lvl4pPr>
            <a:lvl5pPr marL="2159813" indent="0">
              <a:buNone/>
              <a:defRPr sz="1063"/>
            </a:lvl5pPr>
            <a:lvl6pPr marL="2699766" indent="0">
              <a:buNone/>
              <a:defRPr sz="1063"/>
            </a:lvl6pPr>
            <a:lvl7pPr marL="3239719" indent="0">
              <a:buNone/>
              <a:defRPr sz="1063"/>
            </a:lvl7pPr>
            <a:lvl8pPr marL="3779672" indent="0">
              <a:buNone/>
              <a:defRPr sz="1063"/>
            </a:lvl8pPr>
            <a:lvl9pPr marL="4319626" indent="0">
              <a:buNone/>
              <a:defRPr sz="10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274675" y="3158590"/>
            <a:ext cx="3773640" cy="80994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834" b="0" cap="all" baseline="0">
                <a:solidFill>
                  <a:schemeClr val="tx1"/>
                </a:solidFill>
              </a:defRPr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9274675" y="3968533"/>
            <a:ext cx="3773640" cy="2870980"/>
          </a:xfrm>
        </p:spPr>
        <p:txBody>
          <a:bodyPr anchor="t">
            <a:normAutofit/>
          </a:bodyPr>
          <a:lstStyle>
            <a:lvl1pPr marL="0" indent="0">
              <a:buNone/>
              <a:defRPr sz="1653"/>
            </a:lvl1pPr>
            <a:lvl2pPr marL="539953" indent="0">
              <a:buNone/>
              <a:defRPr sz="1417"/>
            </a:lvl2pPr>
            <a:lvl3pPr marL="1079906" indent="0">
              <a:buNone/>
              <a:defRPr sz="1181"/>
            </a:lvl3pPr>
            <a:lvl4pPr marL="1619860" indent="0">
              <a:buNone/>
              <a:defRPr sz="1063"/>
            </a:lvl4pPr>
            <a:lvl5pPr marL="2159813" indent="0">
              <a:buNone/>
              <a:defRPr sz="1063"/>
            </a:lvl5pPr>
            <a:lvl6pPr marL="2699766" indent="0">
              <a:buNone/>
              <a:defRPr sz="1063"/>
            </a:lvl6pPr>
            <a:lvl7pPr marL="3239719" indent="0">
              <a:buNone/>
              <a:defRPr sz="1063"/>
            </a:lvl7pPr>
            <a:lvl8pPr marL="3779672" indent="0">
              <a:buNone/>
              <a:defRPr sz="1063"/>
            </a:lvl8pPr>
            <a:lvl9pPr marL="4319626" indent="0">
              <a:buNone/>
              <a:defRPr sz="10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9902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48144" y="719949"/>
            <a:ext cx="11700172" cy="22498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48146" y="5201909"/>
            <a:ext cx="3773961" cy="6805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62" b="0" cap="all" baseline="0">
                <a:solidFill>
                  <a:schemeClr val="tx1"/>
                </a:solidFill>
              </a:defRPr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48146" y="3149774"/>
            <a:ext cx="3773961" cy="1799872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362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48146" y="5882486"/>
            <a:ext cx="3773961" cy="965888"/>
          </a:xfrm>
        </p:spPr>
        <p:txBody>
          <a:bodyPr anchor="t">
            <a:normAutofit/>
          </a:bodyPr>
          <a:lstStyle>
            <a:lvl1pPr marL="0" indent="0">
              <a:buNone/>
              <a:defRPr sz="1653"/>
            </a:lvl1pPr>
            <a:lvl2pPr marL="539953" indent="0">
              <a:buNone/>
              <a:defRPr sz="1417"/>
            </a:lvl2pPr>
            <a:lvl3pPr marL="1079906" indent="0">
              <a:buNone/>
              <a:defRPr sz="1181"/>
            </a:lvl3pPr>
            <a:lvl4pPr marL="1619860" indent="0">
              <a:buNone/>
              <a:defRPr sz="1063"/>
            </a:lvl4pPr>
            <a:lvl5pPr marL="2159813" indent="0">
              <a:buNone/>
              <a:defRPr sz="1063"/>
            </a:lvl5pPr>
            <a:lvl6pPr marL="2699766" indent="0">
              <a:buNone/>
              <a:defRPr sz="1063"/>
            </a:lvl6pPr>
            <a:lvl7pPr marL="3239719" indent="0">
              <a:buNone/>
              <a:defRPr sz="1063"/>
            </a:lvl7pPr>
            <a:lvl8pPr marL="3779672" indent="0">
              <a:buNone/>
              <a:defRPr sz="1063"/>
            </a:lvl8pPr>
            <a:lvl9pPr marL="4319626" indent="0">
              <a:buNone/>
              <a:defRPr sz="10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2109" y="5201909"/>
            <a:ext cx="3780056" cy="6805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62" b="0" cap="all" baseline="0">
                <a:solidFill>
                  <a:schemeClr val="tx1"/>
                </a:solidFill>
              </a:defRPr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302110" y="3149774"/>
            <a:ext cx="3778331" cy="1799872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362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5300385" y="5882484"/>
            <a:ext cx="3780056" cy="957029"/>
          </a:xfrm>
        </p:spPr>
        <p:txBody>
          <a:bodyPr anchor="t">
            <a:normAutofit/>
          </a:bodyPr>
          <a:lstStyle>
            <a:lvl1pPr marL="0" indent="0">
              <a:buNone/>
              <a:defRPr sz="1653"/>
            </a:lvl1pPr>
            <a:lvl2pPr marL="539953" indent="0">
              <a:buNone/>
              <a:defRPr sz="1417"/>
            </a:lvl2pPr>
            <a:lvl3pPr marL="1079906" indent="0">
              <a:buNone/>
              <a:defRPr sz="1181"/>
            </a:lvl3pPr>
            <a:lvl4pPr marL="1619860" indent="0">
              <a:buNone/>
              <a:defRPr sz="1063"/>
            </a:lvl4pPr>
            <a:lvl5pPr marL="2159813" indent="0">
              <a:buNone/>
              <a:defRPr sz="1063"/>
            </a:lvl5pPr>
            <a:lvl6pPr marL="2699766" indent="0">
              <a:buNone/>
              <a:defRPr sz="1063"/>
            </a:lvl6pPr>
            <a:lvl7pPr marL="3239719" indent="0">
              <a:buNone/>
              <a:defRPr sz="1063"/>
            </a:lvl7pPr>
            <a:lvl8pPr marL="3779672" indent="0">
              <a:buNone/>
              <a:defRPr sz="1063"/>
            </a:lvl8pPr>
            <a:lvl9pPr marL="4319626" indent="0">
              <a:buNone/>
              <a:defRPr sz="10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274823" y="5201908"/>
            <a:ext cx="3768647" cy="6805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62" b="0" cap="all" baseline="0">
                <a:solidFill>
                  <a:schemeClr val="tx1"/>
                </a:solidFill>
              </a:defRPr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9274676" y="3149774"/>
            <a:ext cx="3773641" cy="1799872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362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9274675" y="5882482"/>
            <a:ext cx="3773640" cy="957032"/>
          </a:xfrm>
        </p:spPr>
        <p:txBody>
          <a:bodyPr anchor="t">
            <a:normAutofit/>
          </a:bodyPr>
          <a:lstStyle>
            <a:lvl1pPr marL="0" indent="0">
              <a:buNone/>
              <a:defRPr sz="1653"/>
            </a:lvl1pPr>
            <a:lvl2pPr marL="539953" indent="0">
              <a:buNone/>
              <a:defRPr sz="1417"/>
            </a:lvl2pPr>
            <a:lvl3pPr marL="1079906" indent="0">
              <a:buNone/>
              <a:defRPr sz="1181"/>
            </a:lvl3pPr>
            <a:lvl4pPr marL="1619860" indent="0">
              <a:buNone/>
              <a:defRPr sz="1063"/>
            </a:lvl4pPr>
            <a:lvl5pPr marL="2159813" indent="0">
              <a:buNone/>
              <a:defRPr sz="1063"/>
            </a:lvl5pPr>
            <a:lvl6pPr marL="2699766" indent="0">
              <a:buNone/>
              <a:defRPr sz="1063"/>
            </a:lvl6pPr>
            <a:lvl7pPr marL="3239719" indent="0">
              <a:buNone/>
              <a:defRPr sz="1063"/>
            </a:lvl7pPr>
            <a:lvl8pPr marL="3779672" indent="0">
              <a:buNone/>
              <a:defRPr sz="1063"/>
            </a:lvl8pPr>
            <a:lvl9pPr marL="4319626" indent="0">
              <a:buNone/>
              <a:defRPr sz="10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2913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9735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80159" y="719948"/>
            <a:ext cx="2368158" cy="611956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8142" y="719948"/>
            <a:ext cx="9152013" cy="61195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59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811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43" y="1676133"/>
            <a:ext cx="11700173" cy="3369135"/>
          </a:xfrm>
        </p:spPr>
        <p:txBody>
          <a:bodyPr anchor="b">
            <a:normAutofit/>
          </a:bodyPr>
          <a:lstStyle>
            <a:lvl1pPr>
              <a:defRPr sz="425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143" y="5225253"/>
            <a:ext cx="11700173" cy="1623636"/>
          </a:xfrm>
        </p:spPr>
        <p:txBody>
          <a:bodyPr>
            <a:normAutofit/>
          </a:bodyPr>
          <a:lstStyle>
            <a:lvl1pPr marL="0" indent="0">
              <a:buNone/>
              <a:defRPr sz="2126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3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8143" y="2656685"/>
            <a:ext cx="5761962" cy="41828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656685"/>
            <a:ext cx="5758208" cy="41828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5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43" y="731200"/>
            <a:ext cx="11700173" cy="17454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8157" y="2656685"/>
            <a:ext cx="5491951" cy="973055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34" b="0" cap="all" baseline="0">
                <a:solidFill>
                  <a:schemeClr val="tx1"/>
                </a:solidFill>
              </a:defRPr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8143" y="3629740"/>
            <a:ext cx="5761964" cy="3209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60121" y="2656684"/>
            <a:ext cx="5488194" cy="973055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34" b="0" cap="all" baseline="0">
                <a:solidFill>
                  <a:schemeClr val="tx1"/>
                </a:solidFill>
              </a:defRPr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3629740"/>
            <a:ext cx="5758207" cy="3209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89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85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27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396" y="719950"/>
            <a:ext cx="4554442" cy="1936733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091" y="699949"/>
            <a:ext cx="6958224" cy="613956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4396" y="2656685"/>
            <a:ext cx="4554442" cy="4182830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591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46" y="719949"/>
            <a:ext cx="7009365" cy="193673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17516" y="719951"/>
            <a:ext cx="4330800" cy="6119564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8142" y="2656685"/>
            <a:ext cx="7009369" cy="4182830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14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4400217" cy="809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876" y="1"/>
            <a:ext cx="14237086" cy="8099426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8145" y="730481"/>
            <a:ext cx="11700171" cy="1746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145" y="2656686"/>
            <a:ext cx="11700172" cy="4182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7517" y="694825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8144" y="6948258"/>
            <a:ext cx="73693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37567" y="6948256"/>
            <a:ext cx="910749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1183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4252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120000"/>
        </a:lnSpc>
        <a:spcBef>
          <a:spcPts val="1181"/>
        </a:spcBef>
        <a:buSzPct val="125000"/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120000"/>
        </a:lnSpc>
        <a:spcBef>
          <a:spcPts val="591"/>
        </a:spcBef>
        <a:buSzPct val="125000"/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120000"/>
        </a:lnSpc>
        <a:spcBef>
          <a:spcPts val="591"/>
        </a:spcBef>
        <a:buSzPct val="125000"/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120000"/>
        </a:lnSpc>
        <a:spcBef>
          <a:spcPts val="591"/>
        </a:spcBef>
        <a:buSzPct val="125000"/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120000"/>
        </a:lnSpc>
        <a:spcBef>
          <a:spcPts val="591"/>
        </a:spcBef>
        <a:buSzPct val="125000"/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120000"/>
        </a:lnSpc>
        <a:spcBef>
          <a:spcPts val="591"/>
        </a:spcBef>
        <a:buSzPct val="125000"/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120000"/>
        </a:lnSpc>
        <a:spcBef>
          <a:spcPts val="591"/>
        </a:spcBef>
        <a:buSzPct val="125000"/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120000"/>
        </a:lnSpc>
        <a:spcBef>
          <a:spcPts val="591"/>
        </a:spcBef>
        <a:buSzPct val="125000"/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120000"/>
        </a:lnSpc>
        <a:spcBef>
          <a:spcPts val="591"/>
        </a:spcBef>
        <a:buSzPct val="125000"/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7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24.png"/><Relationship Id="rId9" Type="http://schemas.openxmlformats.org/officeDocument/2006/relationships/image" Target="../media/image22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9.png"/><Relationship Id="rId5" Type="http://schemas.openxmlformats.org/officeDocument/2006/relationships/image" Target="../media/image21.png"/><Relationship Id="rId10" Type="http://schemas.openxmlformats.org/officeDocument/2006/relationships/image" Target="../media/image38.png"/><Relationship Id="rId4" Type="http://schemas.openxmlformats.org/officeDocument/2006/relationships/image" Target="../media/image6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png"/><Relationship Id="rId3" Type="http://schemas.openxmlformats.org/officeDocument/2006/relationships/image" Target="../media/image6.png"/><Relationship Id="rId7" Type="http://schemas.openxmlformats.org/officeDocument/2006/relationships/image" Target="../media/image3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1.png"/><Relationship Id="rId5" Type="http://schemas.openxmlformats.org/officeDocument/2006/relationships/image" Target="../media/image53.png"/><Relationship Id="rId10" Type="http://schemas.openxmlformats.org/officeDocument/2006/relationships/image" Target="../media/image54.png"/><Relationship Id="rId4" Type="http://schemas.openxmlformats.org/officeDocument/2006/relationships/image" Target="../media/image52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85" y="1634370"/>
            <a:ext cx="6335424" cy="4947016"/>
          </a:xfrm>
        </p:spPr>
        <p:txBody>
          <a:bodyPr anchor="ctr">
            <a:noAutofit/>
          </a:bodyPr>
          <a:lstStyle/>
          <a:p>
            <a:r>
              <a:rPr lang="uk-UA" sz="5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Самоіндукція. Індуктивність. Енергія магнітного поля.</a:t>
            </a: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D68C9CEF-02E3-4B6E-AAD6-F28E99FFAB83}"/>
              </a:ext>
            </a:extLst>
          </p:cNvPr>
          <p:cNvGrpSpPr/>
          <p:nvPr/>
        </p:nvGrpSpPr>
        <p:grpSpPr>
          <a:xfrm>
            <a:off x="6417422" y="1908359"/>
            <a:ext cx="7678571" cy="4445876"/>
            <a:chOff x="6480482" y="1908359"/>
            <a:chExt cx="7678571" cy="4445876"/>
          </a:xfrm>
        </p:grpSpPr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AC5AE286-2F0A-49B5-A3AE-91B8B6A62676}"/>
                </a:ext>
              </a:extLst>
            </p:cNvPr>
            <p:cNvSpPr/>
            <p:nvPr/>
          </p:nvSpPr>
          <p:spPr>
            <a:xfrm>
              <a:off x="6480482" y="1908359"/>
              <a:ext cx="7678571" cy="4445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A6F29F4-C581-4F4A-A285-26EAE8DA5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4735" y="2156854"/>
              <a:ext cx="7197478" cy="3948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3424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13" name="Button Color - Down">
            <a:extLst>
              <a:ext uri="{FF2B5EF4-FFF2-40B4-BE49-F238E27FC236}">
                <a16:creationId xmlns:a16="http://schemas.microsoft.com/office/drawing/2014/main" id="{7E521B96-5627-43B0-A863-8EBB6E012C0E}"/>
              </a:ext>
            </a:extLst>
          </p:cNvPr>
          <p:cNvSpPr/>
          <p:nvPr/>
        </p:nvSpPr>
        <p:spPr>
          <a:xfrm>
            <a:off x="960769" y="2157693"/>
            <a:ext cx="5540509" cy="4039156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Визначте магнітний потік, що пронизує котушку індуктивністю </a:t>
            </a:r>
            <a:r>
              <a:rPr lang="uk-UA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0,3 </a:t>
            </a:r>
            <a:r>
              <a:rPr lang="uk-UA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Гн</a:t>
            </a:r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якщо сила струму в ній дорівнює </a:t>
            </a:r>
            <a:r>
              <a:rPr lang="uk-UA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А.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3FFDAD-BAD8-41E2-BB17-94BD149DE1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5200" r="22700" b="6601"/>
          <a:stretch/>
        </p:blipFill>
        <p:spPr>
          <a:xfrm>
            <a:off x="8377867" y="1495874"/>
            <a:ext cx="3904099" cy="565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8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290"/>
          <a:stretch/>
        </p:blipFill>
        <p:spPr>
          <a:xfrm>
            <a:off x="170415" y="1320800"/>
            <a:ext cx="14151011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1" y="2565400"/>
            <a:ext cx="8073026" cy="14605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346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13" name="Button Color - Down">
            <a:extLst>
              <a:ext uri="{FF2B5EF4-FFF2-40B4-BE49-F238E27FC236}">
                <a16:creationId xmlns:a16="http://schemas.microsoft.com/office/drawing/2014/main" id="{7E521B96-5627-43B0-A863-8EBB6E012C0E}"/>
              </a:ext>
            </a:extLst>
          </p:cNvPr>
          <p:cNvSpPr/>
          <p:nvPr/>
        </p:nvSpPr>
        <p:spPr>
          <a:xfrm>
            <a:off x="960769" y="1971080"/>
            <a:ext cx="5533337" cy="4992395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Визначте індуктивність котушки, якщо внаслідок зміни сили струму в ній на </a:t>
            </a:r>
            <a:r>
              <a:rPr lang="uk-UA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0,5 А</a:t>
            </a:r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протягом </a:t>
            </a:r>
            <a:r>
              <a:rPr lang="uk-UA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0,4 с </a:t>
            </a:r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виникає ЕРС самоіндукції </a:t>
            </a:r>
            <a:r>
              <a:rPr lang="uk-UA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В.</a:t>
            </a:r>
          </a:p>
        </p:txBody>
      </p:sp>
      <p:pic>
        <p:nvPicPr>
          <p:cNvPr id="13" name="Рисунок 10">
            <a:extLst>
              <a:ext uri="{FF2B5EF4-FFF2-40B4-BE49-F238E27FC236}">
                <a16:creationId xmlns:a16="http://schemas.microsoft.com/office/drawing/2014/main" id="{DD9B6FB3-0CD9-4643-AC88-C8B06A659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112" y="1779115"/>
            <a:ext cx="4897624" cy="563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41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2" y="1016000"/>
            <a:ext cx="14244003" cy="604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01" y="2959100"/>
            <a:ext cx="5207000" cy="13335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805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13" name="Button Color - Down">
            <a:extLst>
              <a:ext uri="{FF2B5EF4-FFF2-40B4-BE49-F238E27FC236}">
                <a16:creationId xmlns:a16="http://schemas.microsoft.com/office/drawing/2014/main" id="{7E521B96-5627-43B0-A863-8EBB6E012C0E}"/>
              </a:ext>
            </a:extLst>
          </p:cNvPr>
          <p:cNvSpPr/>
          <p:nvPr/>
        </p:nvSpPr>
        <p:spPr>
          <a:xfrm>
            <a:off x="1099351" y="2120369"/>
            <a:ext cx="5533337" cy="4541687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Визначте енергію магнітного поля електромагніту з індуктивністю </a:t>
            </a:r>
            <a:r>
              <a:rPr lang="uk-UA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 </a:t>
            </a:r>
            <a:r>
              <a:rPr lang="uk-UA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Гн</a:t>
            </a:r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якщо сила струму в його обмотці становить </a:t>
            </a:r>
            <a:r>
              <a:rPr lang="uk-UA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 А.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698F06-55FD-4F45-BE99-BA3165BB1C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59905" y="2176070"/>
            <a:ext cx="6269219" cy="47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6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4" y="1435100"/>
            <a:ext cx="14270435" cy="520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3028950"/>
            <a:ext cx="8361269" cy="12763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042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Бесіда за питаннями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F77FC73-BD43-4BF8-B667-7C1619EE7D21}"/>
              </a:ext>
            </a:extLst>
          </p:cNvPr>
          <p:cNvSpPr txBox="1"/>
          <p:nvPr/>
        </p:nvSpPr>
        <p:spPr>
          <a:xfrm>
            <a:off x="1089796" y="988406"/>
            <a:ext cx="11852910" cy="6944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 algn="just">
              <a:lnSpc>
                <a:spcPct val="107000"/>
              </a:lnSpc>
              <a:spcAft>
                <a:spcPts val="0"/>
              </a:spcAft>
            </a:pPr>
            <a:r>
              <a:rPr lang="uk-UA" sz="3800" b="1" dirty="0">
                <a:solidFill>
                  <a:schemeClr val="bg1"/>
                </a:solidFill>
                <a:latin typeface="Times New Roman" panose="02020603050405020304" pitchFamily="18" charset="0"/>
                <a:ea typeface="SchoolBookC"/>
                <a:cs typeface="Times New Roman" panose="02020603050405020304" pitchFamily="18" charset="0"/>
              </a:rPr>
              <a:t>1. Опишіть дослід, який демонструє, що після замкнення кола, яке містить котушку індуктивності, струм у колі зростає поступово. Чим зумовлене це явище?</a:t>
            </a:r>
            <a:endParaRPr lang="ru-RU" sz="3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07000"/>
              </a:lnSpc>
              <a:spcAft>
                <a:spcPts val="0"/>
              </a:spcAft>
            </a:pPr>
            <a:r>
              <a:rPr lang="uk-UA" sz="3800" b="1" dirty="0">
                <a:solidFill>
                  <a:schemeClr val="bg1"/>
                </a:solidFill>
                <a:latin typeface="Times New Roman" panose="02020603050405020304" pitchFamily="18" charset="0"/>
                <a:ea typeface="SchoolBookC"/>
                <a:cs typeface="Times New Roman" panose="02020603050405020304" pitchFamily="18" charset="0"/>
              </a:rPr>
              <a:t>2. Дайте означення самоіндукції.</a:t>
            </a:r>
            <a:endParaRPr lang="ru-RU" sz="3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07000"/>
              </a:lnSpc>
              <a:spcAft>
                <a:spcPts val="0"/>
              </a:spcAft>
            </a:pPr>
            <a:r>
              <a:rPr lang="uk-UA" sz="3800" b="1" dirty="0">
                <a:solidFill>
                  <a:schemeClr val="bg1"/>
                </a:solidFill>
                <a:latin typeface="Times New Roman" panose="02020603050405020304" pitchFamily="18" charset="0"/>
                <a:ea typeface="SchoolBookC"/>
                <a:cs typeface="Times New Roman" panose="02020603050405020304" pitchFamily="18" charset="0"/>
              </a:rPr>
              <a:t>3. Сформулюйте закон самоіндукції.</a:t>
            </a:r>
            <a:endParaRPr lang="ru-RU" sz="3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07000"/>
              </a:lnSpc>
              <a:spcAft>
                <a:spcPts val="0"/>
              </a:spcAft>
            </a:pPr>
            <a:r>
              <a:rPr lang="uk-UA" sz="3800" b="1" dirty="0">
                <a:solidFill>
                  <a:schemeClr val="bg1"/>
                </a:solidFill>
                <a:latin typeface="Times New Roman" panose="02020603050405020304" pitchFamily="18" charset="0"/>
                <a:ea typeface="SchoolBookC"/>
                <a:cs typeface="Times New Roman" panose="02020603050405020304" pitchFamily="18" charset="0"/>
              </a:rPr>
              <a:t>4. Дайте означення індуктивності. Назвіть її одиницю в СІ.</a:t>
            </a:r>
            <a:endParaRPr lang="ru-RU" sz="3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07000"/>
              </a:lnSpc>
              <a:spcAft>
                <a:spcPts val="0"/>
              </a:spcAft>
            </a:pPr>
            <a:r>
              <a:rPr lang="uk-UA" sz="3800" b="1" dirty="0">
                <a:solidFill>
                  <a:schemeClr val="bg1"/>
                </a:solidFill>
                <a:latin typeface="Times New Roman" panose="02020603050405020304" pitchFamily="18" charset="0"/>
                <a:ea typeface="SchoolBookC"/>
                <a:cs typeface="Times New Roman" panose="02020603050405020304" pitchFamily="18" charset="0"/>
              </a:rPr>
              <a:t>5. Доведіть, що магнітне поле має енергію. За якою формулою її обчислюють?</a:t>
            </a:r>
            <a:endParaRPr lang="ru-RU" sz="3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07000"/>
              </a:lnSpc>
              <a:spcAft>
                <a:spcPts val="0"/>
              </a:spcAft>
            </a:pPr>
            <a:r>
              <a:rPr lang="uk-UA" sz="3800" b="1" dirty="0">
                <a:solidFill>
                  <a:schemeClr val="bg1"/>
                </a:solidFill>
                <a:latin typeface="Times New Roman" panose="02020603050405020304" pitchFamily="18" charset="0"/>
                <a:ea typeface="SchoolBookC"/>
                <a:cs typeface="Times New Roman" panose="02020603050405020304" pitchFamily="18" charset="0"/>
              </a:rPr>
              <a:t>6. Проведіть аналогію між масою та індуктивністю.</a:t>
            </a:r>
            <a:endParaRPr lang="ru-RU" sz="3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Цінування. Оцінювання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F77FC73-BD43-4BF8-B667-7C1619EE7D21}"/>
              </a:ext>
            </a:extLst>
          </p:cNvPr>
          <p:cNvSpPr txBox="1"/>
          <p:nvPr/>
        </p:nvSpPr>
        <p:spPr>
          <a:xfrm>
            <a:off x="1759426" y="1259916"/>
            <a:ext cx="1088136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l-NL"/>
            </a:defPPr>
            <a:lvl1pPr indent="252095" algn="just">
              <a:lnSpc>
                <a:spcPct val="107000"/>
              </a:lnSpc>
              <a:spcAft>
                <a:spcPts val="0"/>
              </a:spcAft>
              <a:defRPr sz="3800" b="1">
                <a:solidFill>
                  <a:schemeClr val="bg1"/>
                </a:solidFill>
                <a:latin typeface="Times New Roman" panose="02020603050405020304" pitchFamily="18" charset="0"/>
                <a:ea typeface="SchoolBookC"/>
                <a:cs typeface="Times New Roman" panose="02020603050405020304" pitchFamily="18" charset="0"/>
              </a:defRPr>
            </a:lvl1pPr>
          </a:lstStyle>
          <a:p>
            <a:pPr lvl="2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УРОЦІ Я ЗРОЗУМІВ …</a:t>
            </a:r>
          </a:p>
          <a:p>
            <a:pPr lvl="2"/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Я НАВЧИВСЯ …</a:t>
            </a:r>
          </a:p>
          <a:p>
            <a:pPr lvl="2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УРОЦІ НАЙЦІКАВІШИМ БУЛО … </a:t>
            </a:r>
          </a:p>
          <a:p>
            <a:pPr lvl="2"/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УРОЦІ МЕНІ БУЛО НАЙВАЖЧЕ … </a:t>
            </a:r>
          </a:p>
          <a:p>
            <a:pPr lvl="2"/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Я НЕ ЗРОЗУМІВ … </a:t>
            </a:r>
          </a:p>
          <a:p>
            <a:pPr lvl="2"/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ВИНИКЛО ЗАПИТАННЯ …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49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4400213" cy="4343263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11"/>
          </a:p>
        </p:txBody>
      </p:sp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56"/>
          <p:cNvSpPr/>
          <p:nvPr/>
        </p:nvSpPr>
        <p:spPr>
          <a:xfrm>
            <a:off x="2255520" y="3622513"/>
            <a:ext cx="9845041" cy="447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EF6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Домашнє завдання</a:t>
            </a:r>
            <a:endParaRPr lang="nl-NL" sz="4800" b="1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02870" y="3888948"/>
            <a:ext cx="14116049" cy="336155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EF6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Опрацювати § 15,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підготувати повідомлення, презентації на одну із тем: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аргументи і факти, які свідчать про необхідність знати базові поняття й закони електродинаміки для іт-фахівців, зварників, електриків, верстатників.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дивовижна електродинаміка: просто про складне.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практичне застосування закону електромагнітної індукції.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врахування самоіндукції в електричних колах.</a:t>
            </a:r>
          </a:p>
          <a:p>
            <a:pPr algn="ctr"/>
            <a:endParaRPr lang="uk-UA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64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CA0186E-94D1-4164-B6A1-33B0A78A1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339" y="988406"/>
            <a:ext cx="8616255" cy="7183022"/>
          </a:xfrm>
          <a:prstGeom prst="rect">
            <a:avLst/>
          </a:prstGeom>
        </p:spPr>
      </p:pic>
      <p:pic>
        <p:nvPicPr>
          <p:cNvPr id="10" name="Picture 2" descr="https://upload.wikimedia.org/wikipedia/commons/d/da/Joseph_Henry_-_Brady-Handy.jpg">
            <a:extLst>
              <a:ext uri="{FF2B5EF4-FFF2-40B4-BE49-F238E27FC236}">
                <a16:creationId xmlns:a16="http://schemas.microsoft.com/office/drawing/2014/main" id="{AA1DF876-1977-4A63-853E-CC49081C6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r="5104"/>
          <a:stretch/>
        </p:blipFill>
        <p:spPr bwMode="auto">
          <a:xfrm>
            <a:off x="0" y="846035"/>
            <a:ext cx="5783340" cy="725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Проблемні питання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4" name="Button Color - Down">
            <a:extLst>
              <a:ext uri="{FF2B5EF4-FFF2-40B4-BE49-F238E27FC236}">
                <a16:creationId xmlns:a16="http://schemas.microsoft.com/office/drawing/2014/main" id="{1122067B-F135-4090-9794-9D1DA0AAEE3B}"/>
              </a:ext>
            </a:extLst>
          </p:cNvPr>
          <p:cNvSpPr/>
          <p:nvPr/>
        </p:nvSpPr>
        <p:spPr>
          <a:xfrm>
            <a:off x="1517873" y="7157366"/>
            <a:ext cx="2747593" cy="80673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Джозеф </a:t>
            </a:r>
            <a:r>
              <a:rPr lang="ru-RU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Генрі</a:t>
            </a:r>
            <a:r>
              <a:rPr lang="ru-RU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(1797-1878) </a:t>
            </a:r>
          </a:p>
        </p:txBody>
      </p:sp>
      <p:sp>
        <p:nvSpPr>
          <p:cNvPr id="15" name="Button Color - Down">
            <a:extLst>
              <a:ext uri="{FF2B5EF4-FFF2-40B4-BE49-F238E27FC236}">
                <a16:creationId xmlns:a16="http://schemas.microsoft.com/office/drawing/2014/main" id="{DC200A5B-29EF-4D38-A529-2183EFE803BE}"/>
              </a:ext>
            </a:extLst>
          </p:cNvPr>
          <p:cNvSpPr/>
          <p:nvPr/>
        </p:nvSpPr>
        <p:spPr>
          <a:xfrm>
            <a:off x="10163022" y="2267616"/>
            <a:ext cx="4071452" cy="26322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Створюючи різні електромагніти, в 1832 році Генрі виявив нове явище в електромагнетизмі – явище самоіндукції</a:t>
            </a:r>
          </a:p>
        </p:txBody>
      </p:sp>
      <p:sp>
        <p:nvSpPr>
          <p:cNvPr id="16" name="Button Color - Down">
            <a:extLst>
              <a:ext uri="{FF2B5EF4-FFF2-40B4-BE49-F238E27FC236}">
                <a16:creationId xmlns:a16="http://schemas.microsoft.com/office/drawing/2014/main" id="{B504E65B-8AF1-47B5-945C-FE6083CED8B5}"/>
              </a:ext>
            </a:extLst>
          </p:cNvPr>
          <p:cNvSpPr/>
          <p:nvPr/>
        </p:nvSpPr>
        <p:spPr>
          <a:xfrm>
            <a:off x="10163021" y="5214948"/>
            <a:ext cx="4071453" cy="1092540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Що таке самоіндукція?</a:t>
            </a:r>
          </a:p>
        </p:txBody>
      </p:sp>
    </p:spTree>
    <p:extLst>
      <p:ext uri="{BB962C8B-B14F-4D97-AF65-F5344CB8AC3E}">
        <p14:creationId xmlns:p14="http://schemas.microsoft.com/office/powerpoint/2010/main" val="427647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Явище самоіндукції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кутник 73">
                <a:extLst>
                  <a:ext uri="{FF2B5EF4-FFF2-40B4-BE49-F238E27FC236}">
                    <a16:creationId xmlns:a16="http://schemas.microsoft.com/office/drawing/2014/main" id="{0B3EBAF2-693E-4307-99FD-F8C5C35DD304}"/>
                  </a:ext>
                </a:extLst>
              </p:cNvPr>
              <p:cNvSpPr/>
              <p:nvPr/>
            </p:nvSpPr>
            <p:spPr>
              <a:xfrm>
                <a:off x="3134709" y="2219814"/>
                <a:ext cx="651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74" name="Прямокутник 73">
                <a:extLst>
                  <a:ext uri="{FF2B5EF4-FFF2-40B4-BE49-F238E27FC236}">
                    <a16:creationId xmlns:a16="http://schemas.microsoft.com/office/drawing/2014/main" id="{0B3EBAF2-693E-4307-99FD-F8C5C35DD3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709" y="2219814"/>
                <a:ext cx="6516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 стрелкой 12">
            <a:extLst>
              <a:ext uri="{FF2B5EF4-FFF2-40B4-BE49-F238E27FC236}">
                <a16:creationId xmlns:a16="http://schemas.microsoft.com/office/drawing/2014/main" id="{59E6362F-5E63-42D4-9C93-2ABB073F6AD2}"/>
              </a:ext>
            </a:extLst>
          </p:cNvPr>
          <p:cNvCxnSpPr>
            <a:cxnSpLocks/>
          </p:cNvCxnSpPr>
          <p:nvPr/>
        </p:nvCxnSpPr>
        <p:spPr>
          <a:xfrm flipH="1">
            <a:off x="3051373" y="2749354"/>
            <a:ext cx="725023" cy="0"/>
          </a:xfrm>
          <a:prstGeom prst="straightConnector1">
            <a:avLst/>
          </a:prstGeom>
          <a:ln w="38100">
            <a:solidFill>
              <a:srgbClr val="8EB76A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DF84D9C2-B420-4C50-8BB6-B27D13DEB3D2}"/>
              </a:ext>
            </a:extLst>
          </p:cNvPr>
          <p:cNvGrpSpPr/>
          <p:nvPr/>
        </p:nvGrpSpPr>
        <p:grpSpPr>
          <a:xfrm>
            <a:off x="1026741" y="2687893"/>
            <a:ext cx="4208222" cy="3000605"/>
            <a:chOff x="1026741" y="2687893"/>
            <a:chExt cx="4208222" cy="3000605"/>
          </a:xfrm>
        </p:grpSpPr>
        <p:grpSp>
          <p:nvGrpSpPr>
            <p:cNvPr id="15" name="Групувати 14">
              <a:extLst>
                <a:ext uri="{FF2B5EF4-FFF2-40B4-BE49-F238E27FC236}">
                  <a16:creationId xmlns:a16="http://schemas.microsoft.com/office/drawing/2014/main" id="{F8DEE2CF-E596-4AF3-83E4-1DB73A38FA98}"/>
                </a:ext>
              </a:extLst>
            </p:cNvPr>
            <p:cNvGrpSpPr/>
            <p:nvPr/>
          </p:nvGrpSpPr>
          <p:grpSpPr>
            <a:xfrm>
              <a:off x="1026741" y="2687893"/>
              <a:ext cx="4078582" cy="3000605"/>
              <a:chOff x="1026741" y="1941654"/>
              <a:chExt cx="4078582" cy="3000605"/>
            </a:xfrm>
          </p:grpSpPr>
          <p:cxnSp>
            <p:nvCxnSpPr>
              <p:cNvPr id="34" name="Прямая соединительная линия 10">
                <a:extLst>
                  <a:ext uri="{FF2B5EF4-FFF2-40B4-BE49-F238E27FC236}">
                    <a16:creationId xmlns:a16="http://schemas.microsoft.com/office/drawing/2014/main" id="{07BAD0E5-104B-45B6-89E4-EABB10922800}"/>
                  </a:ext>
                </a:extLst>
              </p:cNvPr>
              <p:cNvCxnSpPr/>
              <p:nvPr/>
            </p:nvCxnSpPr>
            <p:spPr>
              <a:xfrm>
                <a:off x="3390743" y="4455827"/>
                <a:ext cx="17008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15">
                <a:extLst>
                  <a:ext uri="{FF2B5EF4-FFF2-40B4-BE49-F238E27FC236}">
                    <a16:creationId xmlns:a16="http://schemas.microsoft.com/office/drawing/2014/main" id="{D0B03390-4AFB-4EF8-A657-CADFFDA9E4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8412" y="4455827"/>
                <a:ext cx="6623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16">
                <a:extLst>
                  <a:ext uri="{FF2B5EF4-FFF2-40B4-BE49-F238E27FC236}">
                    <a16:creationId xmlns:a16="http://schemas.microsoft.com/office/drawing/2014/main" id="{A10096D1-B722-410E-A891-915C71673AED}"/>
                  </a:ext>
                </a:extLst>
              </p:cNvPr>
              <p:cNvCxnSpPr/>
              <p:nvPr/>
            </p:nvCxnSpPr>
            <p:spPr>
              <a:xfrm>
                <a:off x="5083377" y="2432313"/>
                <a:ext cx="0" cy="20235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17">
                <a:extLst>
                  <a:ext uri="{FF2B5EF4-FFF2-40B4-BE49-F238E27FC236}">
                    <a16:creationId xmlns:a16="http://schemas.microsoft.com/office/drawing/2014/main" id="{122AEEC7-B839-4CCC-A26F-B778C8E8A1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0743" y="4369527"/>
                <a:ext cx="0" cy="1980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19">
                <a:extLst>
                  <a:ext uri="{FF2B5EF4-FFF2-40B4-BE49-F238E27FC236}">
                    <a16:creationId xmlns:a16="http://schemas.microsoft.com/office/drawing/2014/main" id="{3764D9C4-0259-4449-B031-96766B58E9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6164" y="2420972"/>
                <a:ext cx="0" cy="202640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20">
                <a:extLst>
                  <a:ext uri="{FF2B5EF4-FFF2-40B4-BE49-F238E27FC236}">
                    <a16:creationId xmlns:a16="http://schemas.microsoft.com/office/drawing/2014/main" id="{46354801-B1EA-4643-A133-A03F506F8506}"/>
                  </a:ext>
                </a:extLst>
              </p:cNvPr>
              <p:cNvCxnSpPr/>
              <p:nvPr/>
            </p:nvCxnSpPr>
            <p:spPr>
              <a:xfrm flipH="1">
                <a:off x="1058665" y="3633385"/>
                <a:ext cx="74889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C59DF79E-3F39-4801-958D-535259598FC0}"/>
                  </a:ext>
                </a:extLst>
              </p:cNvPr>
              <p:cNvSpPr/>
              <p:nvPr/>
            </p:nvSpPr>
            <p:spPr>
              <a:xfrm>
                <a:off x="1807556" y="3425111"/>
                <a:ext cx="412997" cy="412997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79879"/>
                <a:endParaRPr lang="ru-RU" sz="2511">
                  <a:solidFill>
                    <a:prstClr val="black"/>
                  </a:solidFill>
                  <a:latin typeface="Gerbera"/>
                </a:endParaRPr>
              </a:p>
            </p:txBody>
          </p:sp>
          <p:sp>
            <p:nvSpPr>
              <p:cNvPr id="41" name="Прямоугольник 23">
                <a:extLst>
                  <a:ext uri="{FF2B5EF4-FFF2-40B4-BE49-F238E27FC236}">
                    <a16:creationId xmlns:a16="http://schemas.microsoft.com/office/drawing/2014/main" id="{9438D6BD-B1B6-4AFB-9FF9-32DCB453D1FD}"/>
                  </a:ext>
                </a:extLst>
              </p:cNvPr>
              <p:cNvSpPr/>
              <p:nvPr/>
            </p:nvSpPr>
            <p:spPr>
              <a:xfrm>
                <a:off x="3039324" y="3483754"/>
                <a:ext cx="812651" cy="295711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79879"/>
                <a:endParaRPr lang="ru-RU" sz="2511">
                  <a:solidFill>
                    <a:prstClr val="black"/>
                  </a:solidFill>
                  <a:latin typeface="Gerbera"/>
                </a:endParaRPr>
              </a:p>
            </p:txBody>
          </p:sp>
          <p:cxnSp>
            <p:nvCxnSpPr>
              <p:cNvPr id="42" name="Прямая соединительная линия 24">
                <a:extLst>
                  <a:ext uri="{FF2B5EF4-FFF2-40B4-BE49-F238E27FC236}">
                    <a16:creationId xmlns:a16="http://schemas.microsoft.com/office/drawing/2014/main" id="{2F2C554C-7430-48AA-B1AF-AB94948441F8}"/>
                  </a:ext>
                </a:extLst>
              </p:cNvPr>
              <p:cNvCxnSpPr/>
              <p:nvPr/>
            </p:nvCxnSpPr>
            <p:spPr>
              <a:xfrm flipH="1">
                <a:off x="2220554" y="3633385"/>
                <a:ext cx="81691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26">
                <a:extLst>
                  <a:ext uri="{FF2B5EF4-FFF2-40B4-BE49-F238E27FC236}">
                    <a16:creationId xmlns:a16="http://schemas.microsoft.com/office/drawing/2014/main" id="{78272016-32FF-4F85-BC21-2A02CDD47E6A}"/>
                  </a:ext>
                </a:extLst>
              </p:cNvPr>
              <p:cNvCxnSpPr/>
              <p:nvPr/>
            </p:nvCxnSpPr>
            <p:spPr>
              <a:xfrm flipH="1">
                <a:off x="4207263" y="3633385"/>
                <a:ext cx="87381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28">
                <a:extLst>
                  <a:ext uri="{FF2B5EF4-FFF2-40B4-BE49-F238E27FC236}">
                    <a16:creationId xmlns:a16="http://schemas.microsoft.com/office/drawing/2014/main" id="{FC60BCEE-3DF9-4C2B-BC22-EA4D79D80718}"/>
                  </a:ext>
                </a:extLst>
              </p:cNvPr>
              <p:cNvCxnSpPr/>
              <p:nvPr/>
            </p:nvCxnSpPr>
            <p:spPr>
              <a:xfrm>
                <a:off x="4213440" y="3155919"/>
                <a:ext cx="0" cy="4762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31">
                <a:extLst>
                  <a:ext uri="{FF2B5EF4-FFF2-40B4-BE49-F238E27FC236}">
                    <a16:creationId xmlns:a16="http://schemas.microsoft.com/office/drawing/2014/main" id="{33AF9A14-8524-40D6-9EC9-9F9D6E681553}"/>
                  </a:ext>
                </a:extLst>
              </p:cNvPr>
              <p:cNvCxnSpPr/>
              <p:nvPr/>
            </p:nvCxnSpPr>
            <p:spPr>
              <a:xfrm flipH="1">
                <a:off x="3483686" y="3164667"/>
                <a:ext cx="73494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33">
                <a:extLst>
                  <a:ext uri="{FF2B5EF4-FFF2-40B4-BE49-F238E27FC236}">
                    <a16:creationId xmlns:a16="http://schemas.microsoft.com/office/drawing/2014/main" id="{1302C60B-F260-4241-8CDB-D0012DBBCEFC}"/>
                  </a:ext>
                </a:extLst>
              </p:cNvPr>
              <p:cNvCxnSpPr/>
              <p:nvPr/>
            </p:nvCxnSpPr>
            <p:spPr>
              <a:xfrm>
                <a:off x="3489742" y="3163420"/>
                <a:ext cx="0" cy="322476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36">
                <a:extLst>
                  <a:ext uri="{FF2B5EF4-FFF2-40B4-BE49-F238E27FC236}">
                    <a16:creationId xmlns:a16="http://schemas.microsoft.com/office/drawing/2014/main" id="{B0789E47-ED53-44B5-959B-554F355121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97781" y="4185774"/>
                <a:ext cx="316274" cy="25944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38">
                <a:extLst>
                  <a:ext uri="{FF2B5EF4-FFF2-40B4-BE49-F238E27FC236}">
                    <a16:creationId xmlns:a16="http://schemas.microsoft.com/office/drawing/2014/main" id="{A452C701-1533-4A3C-B290-4937EBF60EC1}"/>
                  </a:ext>
                </a:extLst>
              </p:cNvPr>
              <p:cNvCxnSpPr/>
              <p:nvPr/>
            </p:nvCxnSpPr>
            <p:spPr>
              <a:xfrm>
                <a:off x="3034870" y="2221504"/>
                <a:ext cx="81253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Овал 48">
                <a:extLst>
                  <a:ext uri="{FF2B5EF4-FFF2-40B4-BE49-F238E27FC236}">
                    <a16:creationId xmlns:a16="http://schemas.microsoft.com/office/drawing/2014/main" id="{21A9C428-2B90-4B73-854E-3C3A8B311DA6}"/>
                  </a:ext>
                </a:extLst>
              </p:cNvPr>
              <p:cNvSpPr/>
              <p:nvPr/>
            </p:nvSpPr>
            <p:spPr>
              <a:xfrm>
                <a:off x="1807556" y="2224990"/>
                <a:ext cx="412997" cy="412997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79879"/>
                <a:endParaRPr lang="ru-RU" sz="2511">
                  <a:solidFill>
                    <a:prstClr val="black"/>
                  </a:solidFill>
                  <a:latin typeface="Gerbera"/>
                </a:endParaRPr>
              </a:p>
            </p:txBody>
          </p:sp>
          <p:cxnSp>
            <p:nvCxnSpPr>
              <p:cNvPr id="50" name="Прямая соединительная линия 43">
                <a:extLst>
                  <a:ext uri="{FF2B5EF4-FFF2-40B4-BE49-F238E27FC236}">
                    <a16:creationId xmlns:a16="http://schemas.microsoft.com/office/drawing/2014/main" id="{4B0F5142-D22D-499A-9EA4-659B85040032}"/>
                  </a:ext>
                </a:extLst>
              </p:cNvPr>
              <p:cNvCxnSpPr/>
              <p:nvPr/>
            </p:nvCxnSpPr>
            <p:spPr>
              <a:xfrm flipH="1">
                <a:off x="2220555" y="2433470"/>
                <a:ext cx="81691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45">
                <a:extLst>
                  <a:ext uri="{FF2B5EF4-FFF2-40B4-BE49-F238E27FC236}">
                    <a16:creationId xmlns:a16="http://schemas.microsoft.com/office/drawing/2014/main" id="{2C663D17-2F3C-4E6C-824B-3B48FAC4E3BB}"/>
                  </a:ext>
                </a:extLst>
              </p:cNvPr>
              <p:cNvCxnSpPr/>
              <p:nvPr/>
            </p:nvCxnSpPr>
            <p:spPr>
              <a:xfrm flipH="1">
                <a:off x="3847411" y="2433470"/>
                <a:ext cx="124241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Группа 50">
                <a:extLst>
                  <a:ext uri="{FF2B5EF4-FFF2-40B4-BE49-F238E27FC236}">
                    <a16:creationId xmlns:a16="http://schemas.microsoft.com/office/drawing/2014/main" id="{3A379BD5-D955-49B4-84A0-002723F13D27}"/>
                  </a:ext>
                </a:extLst>
              </p:cNvPr>
              <p:cNvGrpSpPr/>
              <p:nvPr/>
            </p:nvGrpSpPr>
            <p:grpSpPr>
              <a:xfrm>
                <a:off x="3034870" y="2297979"/>
                <a:ext cx="816290" cy="271223"/>
                <a:chOff x="2060365" y="1341526"/>
                <a:chExt cx="549186" cy="182474"/>
              </a:xfrm>
            </p:grpSpPr>
            <p:sp>
              <p:nvSpPr>
                <p:cNvPr id="64" name="Дуга 63">
                  <a:extLst>
                    <a:ext uri="{FF2B5EF4-FFF2-40B4-BE49-F238E27FC236}">
                      <a16:creationId xmlns:a16="http://schemas.microsoft.com/office/drawing/2014/main" id="{09FF37D2-A29A-4767-B070-A158A978E90B}"/>
                    </a:ext>
                  </a:extLst>
                </p:cNvPr>
                <p:cNvSpPr/>
                <p:nvPr/>
              </p:nvSpPr>
              <p:spPr>
                <a:xfrm>
                  <a:off x="2060365" y="1341526"/>
                  <a:ext cx="182474" cy="182474"/>
                </a:xfrm>
                <a:prstGeom prst="arc">
                  <a:avLst>
                    <a:gd name="adj1" fmla="val 10725491"/>
                    <a:gd name="adj2" fmla="val 21593105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079879"/>
                  <a:endParaRPr lang="ru-RU" sz="2511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  <p:sp>
              <p:nvSpPr>
                <p:cNvPr id="65" name="Дуга 64">
                  <a:extLst>
                    <a:ext uri="{FF2B5EF4-FFF2-40B4-BE49-F238E27FC236}">
                      <a16:creationId xmlns:a16="http://schemas.microsoft.com/office/drawing/2014/main" id="{76E13C1E-394C-49FF-BC13-4FCBD2B5B577}"/>
                    </a:ext>
                  </a:extLst>
                </p:cNvPr>
                <p:cNvSpPr/>
                <p:nvPr/>
              </p:nvSpPr>
              <p:spPr>
                <a:xfrm>
                  <a:off x="2243721" y="1341526"/>
                  <a:ext cx="182474" cy="182474"/>
                </a:xfrm>
                <a:prstGeom prst="arc">
                  <a:avLst>
                    <a:gd name="adj1" fmla="val 10725491"/>
                    <a:gd name="adj2" fmla="val 21593105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079879"/>
                  <a:endParaRPr lang="ru-RU" sz="2511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  <p:sp>
              <p:nvSpPr>
                <p:cNvPr id="66" name="Дуга 65">
                  <a:extLst>
                    <a:ext uri="{FF2B5EF4-FFF2-40B4-BE49-F238E27FC236}">
                      <a16:creationId xmlns:a16="http://schemas.microsoft.com/office/drawing/2014/main" id="{7DB2694D-F17E-4B47-A47C-CA9E2ADDA0A4}"/>
                    </a:ext>
                  </a:extLst>
                </p:cNvPr>
                <p:cNvSpPr/>
                <p:nvPr/>
              </p:nvSpPr>
              <p:spPr>
                <a:xfrm>
                  <a:off x="2427077" y="1341526"/>
                  <a:ext cx="182474" cy="182474"/>
                </a:xfrm>
                <a:prstGeom prst="arc">
                  <a:avLst>
                    <a:gd name="adj1" fmla="val 10725491"/>
                    <a:gd name="adj2" fmla="val 21593105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079879"/>
                  <a:endParaRPr lang="ru-RU" sz="2511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p:grpSp>
          <p:cxnSp>
            <p:nvCxnSpPr>
              <p:cNvPr id="53" name="Прямая соединительная линия 53">
                <a:extLst>
                  <a:ext uri="{FF2B5EF4-FFF2-40B4-BE49-F238E27FC236}">
                    <a16:creationId xmlns:a16="http://schemas.microsoft.com/office/drawing/2014/main" id="{AE7EA2A7-80F4-421B-8138-BE162E8E21F4}"/>
                  </a:ext>
                </a:extLst>
              </p:cNvPr>
              <p:cNvCxnSpPr/>
              <p:nvPr/>
            </p:nvCxnSpPr>
            <p:spPr>
              <a:xfrm flipH="1">
                <a:off x="1058665" y="2431489"/>
                <a:ext cx="74889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60">
                <a:extLst>
                  <a:ext uri="{FF2B5EF4-FFF2-40B4-BE49-F238E27FC236}">
                    <a16:creationId xmlns:a16="http://schemas.microsoft.com/office/drawing/2014/main" id="{ACE72161-7F3B-48C4-AD89-87F2A7C08C14}"/>
                  </a:ext>
                </a:extLst>
              </p:cNvPr>
              <p:cNvCxnSpPr>
                <a:stCxn id="49" idx="1"/>
                <a:endCxn id="49" idx="5"/>
              </p:cNvCxnSpPr>
              <p:nvPr/>
            </p:nvCxnSpPr>
            <p:spPr>
              <a:xfrm>
                <a:off x="1868039" y="2285473"/>
                <a:ext cx="292033" cy="29203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61">
                <a:extLst>
                  <a:ext uri="{FF2B5EF4-FFF2-40B4-BE49-F238E27FC236}">
                    <a16:creationId xmlns:a16="http://schemas.microsoft.com/office/drawing/2014/main" id="{0678542F-B449-499A-8C5A-59C3BA50B6E3}"/>
                  </a:ext>
                </a:extLst>
              </p:cNvPr>
              <p:cNvCxnSpPr>
                <a:stCxn id="49" idx="7"/>
                <a:endCxn id="49" idx="3"/>
              </p:cNvCxnSpPr>
              <p:nvPr/>
            </p:nvCxnSpPr>
            <p:spPr>
              <a:xfrm flipH="1">
                <a:off x="1868039" y="2285473"/>
                <a:ext cx="292033" cy="29203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64">
                <a:extLst>
                  <a:ext uri="{FF2B5EF4-FFF2-40B4-BE49-F238E27FC236}">
                    <a16:creationId xmlns:a16="http://schemas.microsoft.com/office/drawing/2014/main" id="{3E525CB4-FEE8-4F0F-803C-97C6610BC719}"/>
                  </a:ext>
                </a:extLst>
              </p:cNvPr>
              <p:cNvCxnSpPr>
                <a:stCxn id="40" idx="1"/>
                <a:endCxn id="40" idx="5"/>
              </p:cNvCxnSpPr>
              <p:nvPr/>
            </p:nvCxnSpPr>
            <p:spPr>
              <a:xfrm>
                <a:off x="1868039" y="3485593"/>
                <a:ext cx="292033" cy="29203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65">
                <a:extLst>
                  <a:ext uri="{FF2B5EF4-FFF2-40B4-BE49-F238E27FC236}">
                    <a16:creationId xmlns:a16="http://schemas.microsoft.com/office/drawing/2014/main" id="{9CA89DF1-1653-4704-B07D-43990B92FF2D}"/>
                  </a:ext>
                </a:extLst>
              </p:cNvPr>
              <p:cNvCxnSpPr>
                <a:stCxn id="40" idx="7"/>
                <a:endCxn id="40" idx="3"/>
              </p:cNvCxnSpPr>
              <p:nvPr/>
            </p:nvCxnSpPr>
            <p:spPr>
              <a:xfrm flipH="1">
                <a:off x="1868039" y="3485593"/>
                <a:ext cx="292033" cy="29203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id="{BB171ACA-170C-4B49-9587-001DA8147BBA}"/>
                  </a:ext>
                </a:extLst>
              </p:cNvPr>
              <p:cNvSpPr/>
              <p:nvPr/>
            </p:nvSpPr>
            <p:spPr>
              <a:xfrm>
                <a:off x="5048634" y="3601979"/>
                <a:ext cx="56689" cy="56689"/>
              </a:xfrm>
              <a:prstGeom prst="ellipse">
                <a:avLst/>
              </a:prstGeom>
              <a:ln w="381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879"/>
                <a:endParaRPr lang="ru-RU" sz="2511">
                  <a:solidFill>
                    <a:prstClr val="white"/>
                  </a:solidFill>
                  <a:latin typeface="Gerbera"/>
                </a:endParaRPr>
              </a:p>
            </p:txBody>
          </p:sp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id="{54FFE7A5-29E7-440D-BD8B-686ACFBB2258}"/>
                  </a:ext>
                </a:extLst>
              </p:cNvPr>
              <p:cNvSpPr/>
              <p:nvPr/>
            </p:nvSpPr>
            <p:spPr>
              <a:xfrm>
                <a:off x="1026741" y="3601979"/>
                <a:ext cx="56689" cy="56689"/>
              </a:xfrm>
              <a:prstGeom prst="ellipse">
                <a:avLst/>
              </a:prstGeom>
              <a:ln w="381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879"/>
                <a:endParaRPr lang="ru-RU" sz="2511">
                  <a:solidFill>
                    <a:prstClr val="white"/>
                  </a:solidFill>
                  <a:latin typeface="Gerbera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1C84C70-E266-4BC1-9BF8-395A96C4AB08}"/>
                  </a:ext>
                </a:extLst>
              </p:cNvPr>
              <p:cNvSpPr txBox="1"/>
              <p:nvPr/>
            </p:nvSpPr>
            <p:spPr>
              <a:xfrm>
                <a:off x="2358071" y="4417450"/>
                <a:ext cx="394660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1079879"/>
                <a:r>
                  <a:rPr lang="ru-RU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0F2B958-DF62-445F-B994-1F8C27525276}"/>
                  </a:ext>
                </a:extLst>
              </p:cNvPr>
              <p:cNvSpPr txBox="1"/>
              <p:nvPr/>
            </p:nvSpPr>
            <p:spPr>
              <a:xfrm>
                <a:off x="3329152" y="4419039"/>
                <a:ext cx="394660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1079879"/>
                <a:r>
                  <a:rPr lang="ru-RU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−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52A2EC4-F900-461E-95E0-6FB99ACEDF89}"/>
                      </a:ext>
                    </a:extLst>
                  </p:cNvPr>
                  <p:cNvSpPr txBox="1"/>
                  <p:nvPr/>
                </p:nvSpPr>
                <p:spPr>
                  <a:xfrm>
                    <a:off x="1455717" y="3601979"/>
                    <a:ext cx="465191" cy="523220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107987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ru-RU" sz="2800" dirty="0">
                      <a:solidFill>
                        <a:prstClr val="black"/>
                      </a:solidFill>
                      <a:latin typeface="Gerbera"/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52A2EC4-F900-461E-95E0-6FB99ACEDF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5717" y="3601979"/>
                    <a:ext cx="465191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8100">
                    <a:noFill/>
                  </a:ln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BE665B60-FD53-4917-B677-E50031A8A3DA}"/>
                      </a:ext>
                    </a:extLst>
                  </p:cNvPr>
                  <p:cNvSpPr txBox="1"/>
                  <p:nvPr/>
                </p:nvSpPr>
                <p:spPr>
                  <a:xfrm>
                    <a:off x="2107105" y="1941654"/>
                    <a:ext cx="465191" cy="523220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107987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ru-RU" sz="2800" dirty="0">
                      <a:solidFill>
                        <a:prstClr val="black"/>
                      </a:solidFill>
                      <a:latin typeface="Gerbera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BE665B60-FD53-4917-B677-E50031A8A3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7105" y="1941654"/>
                    <a:ext cx="465191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38100">
                    <a:noFill/>
                  </a:ln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68FCB5D-06AB-478F-A8E4-BDBAE2044DB0}"/>
                      </a:ext>
                    </a:extLst>
                  </p:cNvPr>
                  <p:cNvSpPr txBox="1"/>
                  <p:nvPr/>
                </p:nvSpPr>
                <p:spPr>
                  <a:xfrm>
                    <a:off x="3181610" y="2458834"/>
                    <a:ext cx="464551" cy="523219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107987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ru-RU" sz="2800" i="1" dirty="0">
                      <a:solidFill>
                        <a:prstClr val="black"/>
                      </a:solidFill>
                      <a:latin typeface="Gerbera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68FCB5D-06AB-478F-A8E4-BDBAE2044D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81610" y="2458834"/>
                    <a:ext cx="464551" cy="52321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38100">
                    <a:noFill/>
                  </a:ln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438700C-02A4-4D3F-A230-91FEDFC4659D}"/>
                      </a:ext>
                    </a:extLst>
                  </p:cNvPr>
                  <p:cNvSpPr txBox="1"/>
                  <p:nvPr/>
                </p:nvSpPr>
                <p:spPr>
                  <a:xfrm>
                    <a:off x="3181610" y="3798028"/>
                    <a:ext cx="506164" cy="523219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107987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ru-RU" sz="2800" dirty="0">
                      <a:solidFill>
                        <a:prstClr val="black"/>
                      </a:solidFill>
                      <a:latin typeface="Gerbera"/>
                    </a:endParaRPr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438700C-02A4-4D3F-A230-91FEDFC465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81610" y="3798028"/>
                    <a:ext cx="506164" cy="52321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38100">
                    <a:noFill/>
                  </a:ln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2" name="Прямая соединительная линия 17">
                <a:extLst>
                  <a:ext uri="{FF2B5EF4-FFF2-40B4-BE49-F238E27FC236}">
                    <a16:creationId xmlns:a16="http://schemas.microsoft.com/office/drawing/2014/main" id="{DF361D3A-079D-4DC2-B9FA-30D2EAFF29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093" y="4259173"/>
                <a:ext cx="0" cy="3721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15">
                <a:extLst>
                  <a:ext uri="{FF2B5EF4-FFF2-40B4-BE49-F238E27FC236}">
                    <a16:creationId xmlns:a16="http://schemas.microsoft.com/office/drawing/2014/main" id="{07F94425-D173-412E-AACA-AE9028CAE2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8924" y="4454664"/>
                <a:ext cx="519274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17">
                <a:extLst>
                  <a:ext uri="{FF2B5EF4-FFF2-40B4-BE49-F238E27FC236}">
                    <a16:creationId xmlns:a16="http://schemas.microsoft.com/office/drawing/2014/main" id="{BFF67EF0-FB64-4485-A7E5-5092F424F8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0827" y="4369526"/>
                <a:ext cx="0" cy="1980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17">
                <a:extLst>
                  <a:ext uri="{FF2B5EF4-FFF2-40B4-BE49-F238E27FC236}">
                    <a16:creationId xmlns:a16="http://schemas.microsoft.com/office/drawing/2014/main" id="{01EEFD77-A666-4B30-95EE-0725DF6609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6177" y="4259172"/>
                <a:ext cx="0" cy="3721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15">
                <a:extLst>
                  <a:ext uri="{FF2B5EF4-FFF2-40B4-BE49-F238E27FC236}">
                    <a16:creationId xmlns:a16="http://schemas.microsoft.com/office/drawing/2014/main" id="{50DF7DB1-3A28-4963-85D8-07D90B8941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27477" y="4454664"/>
                <a:ext cx="6623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5" name="Прямая со стрелкой 12">
              <a:extLst>
                <a:ext uri="{FF2B5EF4-FFF2-40B4-BE49-F238E27FC236}">
                  <a16:creationId xmlns:a16="http://schemas.microsoft.com/office/drawing/2014/main" id="{30976551-B845-41BD-B140-535A2548AABC}"/>
                </a:ext>
              </a:extLst>
            </p:cNvPr>
            <p:cNvCxnSpPr>
              <a:cxnSpLocks/>
            </p:cNvCxnSpPr>
            <p:nvPr/>
          </p:nvCxnSpPr>
          <p:spPr>
            <a:xfrm>
              <a:off x="2248505" y="4168912"/>
              <a:ext cx="69353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Прямокутник 85">
                  <a:extLst>
                    <a:ext uri="{FF2B5EF4-FFF2-40B4-BE49-F238E27FC236}">
                      <a16:creationId xmlns:a16="http://schemas.microsoft.com/office/drawing/2014/main" id="{F354FD32-8FEA-4885-B778-9E9149C7E88F}"/>
                    </a:ext>
                  </a:extLst>
                </p:cNvPr>
                <p:cNvSpPr/>
                <p:nvPr/>
              </p:nvSpPr>
              <p:spPr>
                <a:xfrm>
                  <a:off x="2237323" y="3620107"/>
                  <a:ext cx="65160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uk-UA" sz="2800" dirty="0"/>
                </a:p>
              </p:txBody>
            </p:sp>
          </mc:Choice>
          <mc:Fallback xmlns="">
            <p:sp>
              <p:nvSpPr>
                <p:cNvPr id="86" name="Прямокутник 85">
                  <a:extLst>
                    <a:ext uri="{FF2B5EF4-FFF2-40B4-BE49-F238E27FC236}">
                      <a16:creationId xmlns:a16="http://schemas.microsoft.com/office/drawing/2014/main" id="{F354FD32-8FEA-4885-B778-9E9149C7E8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323" y="3620107"/>
                  <a:ext cx="651600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Прямая со стрелкой 12">
              <a:extLst>
                <a:ext uri="{FF2B5EF4-FFF2-40B4-BE49-F238E27FC236}">
                  <a16:creationId xmlns:a16="http://schemas.microsoft.com/office/drawing/2014/main" id="{53183C6B-88EA-41F7-A92D-91778B53B122}"/>
                </a:ext>
              </a:extLst>
            </p:cNvPr>
            <p:cNvCxnSpPr>
              <a:cxnSpLocks/>
            </p:cNvCxnSpPr>
            <p:nvPr/>
          </p:nvCxnSpPr>
          <p:spPr>
            <a:xfrm>
              <a:off x="1118164" y="3321244"/>
              <a:ext cx="69353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Прямокутник 87">
                  <a:extLst>
                    <a:ext uri="{FF2B5EF4-FFF2-40B4-BE49-F238E27FC236}">
                      <a16:creationId xmlns:a16="http://schemas.microsoft.com/office/drawing/2014/main" id="{54DB9235-B0EB-41B7-A9E1-02AD6FD49E90}"/>
                    </a:ext>
                  </a:extLst>
                </p:cNvPr>
                <p:cNvSpPr/>
                <p:nvPr/>
              </p:nvSpPr>
              <p:spPr>
                <a:xfrm>
                  <a:off x="1074598" y="3262119"/>
                  <a:ext cx="65160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uk-UA" sz="2800" dirty="0"/>
                </a:p>
              </p:txBody>
            </p:sp>
          </mc:Choice>
          <mc:Fallback xmlns="">
            <p:sp>
              <p:nvSpPr>
                <p:cNvPr id="88" name="Прямокутник 87">
                  <a:extLst>
                    <a:ext uri="{FF2B5EF4-FFF2-40B4-BE49-F238E27FC236}">
                      <a16:creationId xmlns:a16="http://schemas.microsoft.com/office/drawing/2014/main" id="{54DB9235-B0EB-41B7-A9E1-02AD6FD49E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598" y="3262119"/>
                  <a:ext cx="651600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Прямая со стрелкой 12">
              <a:extLst>
                <a:ext uri="{FF2B5EF4-FFF2-40B4-BE49-F238E27FC236}">
                  <a16:creationId xmlns:a16="http://schemas.microsoft.com/office/drawing/2014/main" id="{122FF500-4CEC-422C-B367-29C858E63384}"/>
                </a:ext>
              </a:extLst>
            </p:cNvPr>
            <p:cNvCxnSpPr>
              <a:cxnSpLocks/>
            </p:cNvCxnSpPr>
            <p:nvPr/>
          </p:nvCxnSpPr>
          <p:spPr>
            <a:xfrm>
              <a:off x="5234963" y="3457984"/>
              <a:ext cx="0" cy="64432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12">
              <a:extLst>
                <a:ext uri="{FF2B5EF4-FFF2-40B4-BE49-F238E27FC236}">
                  <a16:creationId xmlns:a16="http://schemas.microsoft.com/office/drawing/2014/main" id="{DCEBF66E-3C7E-4003-844A-4CCA41F2A706}"/>
                </a:ext>
              </a:extLst>
            </p:cNvPr>
            <p:cNvCxnSpPr>
              <a:cxnSpLocks/>
            </p:cNvCxnSpPr>
            <p:nvPr/>
          </p:nvCxnSpPr>
          <p:spPr>
            <a:xfrm>
              <a:off x="5234963" y="4483712"/>
              <a:ext cx="0" cy="64432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33">
              <a:extLst>
                <a:ext uri="{FF2B5EF4-FFF2-40B4-BE49-F238E27FC236}">
                  <a16:creationId xmlns:a16="http://schemas.microsoft.com/office/drawing/2014/main" id="{FA33BFC4-CD0D-45B6-A585-A402D25B0D19}"/>
                </a:ext>
              </a:extLst>
            </p:cNvPr>
            <p:cNvCxnSpPr>
              <a:cxnSpLocks/>
            </p:cNvCxnSpPr>
            <p:nvPr/>
          </p:nvCxnSpPr>
          <p:spPr>
            <a:xfrm>
              <a:off x="2082821" y="4867207"/>
              <a:ext cx="154502" cy="255557"/>
            </a:xfrm>
            <a:prstGeom prst="line">
              <a:avLst/>
            </a:prstGeom>
            <a:ln w="38100">
              <a:solidFill>
                <a:srgbClr val="00838F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B154456-B24B-477E-A535-389B334A3F84}"/>
                  </a:ext>
                </a:extLst>
              </p:cNvPr>
              <p:cNvSpPr txBox="1"/>
              <p:nvPr/>
            </p:nvSpPr>
            <p:spPr>
              <a:xfrm>
                <a:off x="6569024" y="4241109"/>
                <a:ext cx="417540" cy="57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7987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ru-RU" sz="2800" baseline="-250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B154456-B24B-477E-A535-389B334A3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024" y="4241109"/>
                <a:ext cx="417540" cy="57547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Циліндр 72">
            <a:extLst>
              <a:ext uri="{FF2B5EF4-FFF2-40B4-BE49-F238E27FC236}">
                <a16:creationId xmlns:a16="http://schemas.microsoft.com/office/drawing/2014/main" id="{C9525B3E-F79D-4A77-8732-BC62E2476E11}"/>
              </a:ext>
            </a:extLst>
          </p:cNvPr>
          <p:cNvSpPr/>
          <p:nvPr/>
        </p:nvSpPr>
        <p:spPr>
          <a:xfrm rot="16200000" flipH="1">
            <a:off x="9865621" y="1734993"/>
            <a:ext cx="880432" cy="4738117"/>
          </a:xfrm>
          <a:prstGeom prst="can">
            <a:avLst>
              <a:gd name="adj" fmla="val 39294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80" name="Пряма зі стрілкою 79">
            <a:extLst>
              <a:ext uri="{FF2B5EF4-FFF2-40B4-BE49-F238E27FC236}">
                <a16:creationId xmlns:a16="http://schemas.microsoft.com/office/drawing/2014/main" id="{00F3E0DA-1CE1-4431-AC7C-919D17143479}"/>
              </a:ext>
            </a:extLst>
          </p:cNvPr>
          <p:cNvCxnSpPr>
            <a:cxnSpLocks/>
          </p:cNvCxnSpPr>
          <p:nvPr/>
        </p:nvCxnSpPr>
        <p:spPr>
          <a:xfrm flipH="1">
            <a:off x="7052057" y="4104051"/>
            <a:ext cx="627324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олілінія: фігура 80">
            <a:extLst>
              <a:ext uri="{FF2B5EF4-FFF2-40B4-BE49-F238E27FC236}">
                <a16:creationId xmlns:a16="http://schemas.microsoft.com/office/drawing/2014/main" id="{DD839EE7-5A1B-4525-A794-C653F00B914A}"/>
              </a:ext>
            </a:extLst>
          </p:cNvPr>
          <p:cNvSpPr/>
          <p:nvPr/>
        </p:nvSpPr>
        <p:spPr>
          <a:xfrm rot="5400000">
            <a:off x="10098836" y="1347417"/>
            <a:ext cx="180000" cy="6273559"/>
          </a:xfrm>
          <a:custGeom>
            <a:avLst/>
            <a:gdLst>
              <a:gd name="connsiteX0" fmla="*/ 754892 w 853952"/>
              <a:gd name="connsiteY0" fmla="*/ 0 h 5440680"/>
              <a:gd name="connsiteX1" fmla="*/ 512 w 853952"/>
              <a:gd name="connsiteY1" fmla="*/ 2788920 h 5440680"/>
              <a:gd name="connsiteX2" fmla="*/ 853952 w 853952"/>
              <a:gd name="connsiteY2" fmla="*/ 5440680 h 5440680"/>
              <a:gd name="connsiteX0" fmla="*/ 474057 w 573117"/>
              <a:gd name="connsiteY0" fmla="*/ 0 h 5440680"/>
              <a:gd name="connsiteX1" fmla="*/ 1655 w 573117"/>
              <a:gd name="connsiteY1" fmla="*/ 2788920 h 5440680"/>
              <a:gd name="connsiteX2" fmla="*/ 573117 w 573117"/>
              <a:gd name="connsiteY2" fmla="*/ 5440680 h 544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117" h="5440680">
                <a:moveTo>
                  <a:pt x="474057" y="0"/>
                </a:moveTo>
                <a:cubicBezTo>
                  <a:pt x="88612" y="941070"/>
                  <a:pt x="-14855" y="1882140"/>
                  <a:pt x="1655" y="2788920"/>
                </a:cubicBezTo>
                <a:cubicBezTo>
                  <a:pt x="18165" y="3695700"/>
                  <a:pt x="154652" y="4568190"/>
                  <a:pt x="573117" y="5440680"/>
                </a:cubicBezTo>
              </a:path>
            </a:pathLst>
          </a:custGeom>
          <a:noFill/>
          <a:ln w="38100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2" name="Полілінія: фігура 81">
            <a:extLst>
              <a:ext uri="{FF2B5EF4-FFF2-40B4-BE49-F238E27FC236}">
                <a16:creationId xmlns:a16="http://schemas.microsoft.com/office/drawing/2014/main" id="{BB549B99-741C-4E94-8177-CA5B6B7176EA}"/>
              </a:ext>
            </a:extLst>
          </p:cNvPr>
          <p:cNvSpPr/>
          <p:nvPr/>
        </p:nvSpPr>
        <p:spPr>
          <a:xfrm rot="5400000" flipH="1">
            <a:off x="10098835" y="591910"/>
            <a:ext cx="180000" cy="6273559"/>
          </a:xfrm>
          <a:custGeom>
            <a:avLst/>
            <a:gdLst>
              <a:gd name="connsiteX0" fmla="*/ 754892 w 853952"/>
              <a:gd name="connsiteY0" fmla="*/ 0 h 5440680"/>
              <a:gd name="connsiteX1" fmla="*/ 512 w 853952"/>
              <a:gd name="connsiteY1" fmla="*/ 2788920 h 5440680"/>
              <a:gd name="connsiteX2" fmla="*/ 853952 w 853952"/>
              <a:gd name="connsiteY2" fmla="*/ 5440680 h 5440680"/>
              <a:gd name="connsiteX0" fmla="*/ 474057 w 573117"/>
              <a:gd name="connsiteY0" fmla="*/ 0 h 5440680"/>
              <a:gd name="connsiteX1" fmla="*/ 1655 w 573117"/>
              <a:gd name="connsiteY1" fmla="*/ 2788920 h 5440680"/>
              <a:gd name="connsiteX2" fmla="*/ 573117 w 573117"/>
              <a:gd name="connsiteY2" fmla="*/ 5440680 h 544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117" h="5440680">
                <a:moveTo>
                  <a:pt x="474057" y="0"/>
                </a:moveTo>
                <a:cubicBezTo>
                  <a:pt x="88612" y="941070"/>
                  <a:pt x="-14855" y="1882140"/>
                  <a:pt x="1655" y="2788920"/>
                </a:cubicBezTo>
                <a:cubicBezTo>
                  <a:pt x="18165" y="3695700"/>
                  <a:pt x="154652" y="4568190"/>
                  <a:pt x="573117" y="5440680"/>
                </a:cubicBezTo>
              </a:path>
            </a:pathLst>
          </a:custGeom>
          <a:noFill/>
          <a:ln w="38100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B0B975D9-FFE9-4BAC-907A-0828B30A19CF}"/>
              </a:ext>
            </a:extLst>
          </p:cNvPr>
          <p:cNvGrpSpPr/>
          <p:nvPr/>
        </p:nvGrpSpPr>
        <p:grpSpPr>
          <a:xfrm>
            <a:off x="8660398" y="3648037"/>
            <a:ext cx="3868834" cy="2185269"/>
            <a:chOff x="8660398" y="3648037"/>
            <a:chExt cx="3868834" cy="2185269"/>
          </a:xfrm>
        </p:grpSpPr>
        <p:cxnSp>
          <p:nvCxnSpPr>
            <p:cNvPr id="76" name="Пряма зі стрілкою 75">
              <a:extLst>
                <a:ext uri="{FF2B5EF4-FFF2-40B4-BE49-F238E27FC236}">
                  <a16:creationId xmlns:a16="http://schemas.microsoft.com/office/drawing/2014/main" id="{21053080-CADA-4589-894A-AC10C70991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42395" y="4091108"/>
              <a:ext cx="0" cy="2053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Групувати 82">
              <a:extLst>
                <a:ext uri="{FF2B5EF4-FFF2-40B4-BE49-F238E27FC236}">
                  <a16:creationId xmlns:a16="http://schemas.microsoft.com/office/drawing/2014/main" id="{2C9A155C-2582-49D3-A6F2-5EA0B858740B}"/>
                </a:ext>
              </a:extLst>
            </p:cNvPr>
            <p:cNvGrpSpPr/>
            <p:nvPr/>
          </p:nvGrpSpPr>
          <p:grpSpPr>
            <a:xfrm>
              <a:off x="8660398" y="3648037"/>
              <a:ext cx="3868834" cy="2185269"/>
              <a:chOff x="6911861" y="3746299"/>
              <a:chExt cx="3868834" cy="21852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B83DEA76-9B52-4CC4-B16A-53DC4ADE342D}"/>
                      </a:ext>
                    </a:extLst>
                  </p:cNvPr>
                  <p:cNvSpPr txBox="1"/>
                  <p:nvPr/>
                </p:nvSpPr>
                <p:spPr>
                  <a:xfrm>
                    <a:off x="10393858" y="5091624"/>
                    <a:ext cx="386837" cy="5132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07987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ru-RU" sz="2800" baseline="-25000" dirty="0">
                      <a:solidFill>
                        <a:prstClr val="black"/>
                      </a:solidFill>
                      <a:latin typeface="Gerbera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B19AAA8-00A8-4E9C-8EBA-D5355DE040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93858" y="5091624"/>
                    <a:ext cx="386837" cy="51328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4" name="Пряма сполучна лінія 93">
                <a:extLst>
                  <a:ext uri="{FF2B5EF4-FFF2-40B4-BE49-F238E27FC236}">
                    <a16:creationId xmlns:a16="http://schemas.microsoft.com/office/drawing/2014/main" id="{E398120D-5C99-4C68-85B6-4D3CB4FC33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11861" y="4642525"/>
                <a:ext cx="0" cy="12890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" name="Групувати 94">
                <a:extLst>
                  <a:ext uri="{FF2B5EF4-FFF2-40B4-BE49-F238E27FC236}">
                    <a16:creationId xmlns:a16="http://schemas.microsoft.com/office/drawing/2014/main" id="{69FAAAFF-B007-41E4-8C12-B16FF6850EA6}"/>
                  </a:ext>
                </a:extLst>
              </p:cNvPr>
              <p:cNvGrpSpPr/>
              <p:nvPr/>
            </p:nvGrpSpPr>
            <p:grpSpPr>
              <a:xfrm>
                <a:off x="6911861" y="3756383"/>
                <a:ext cx="992615" cy="886142"/>
                <a:chOff x="7447469" y="4724472"/>
                <a:chExt cx="623091" cy="886142"/>
              </a:xfrm>
            </p:grpSpPr>
            <p:cxnSp>
              <p:nvCxnSpPr>
                <p:cNvPr id="107" name="Сполучна лінія: вигнута 106">
                  <a:extLst>
                    <a:ext uri="{FF2B5EF4-FFF2-40B4-BE49-F238E27FC236}">
                      <a16:creationId xmlns:a16="http://schemas.microsoft.com/office/drawing/2014/main" id="{4B9E2B85-3FDC-4932-B8D0-5AC069EA08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7618739" y="5158793"/>
                  <a:ext cx="597884" cy="305758"/>
                </a:xfrm>
                <a:prstGeom prst="curvedConnector3">
                  <a:avLst>
                    <a:gd name="adj1" fmla="val 179708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Сполучна лінія: вигнута 107">
                  <a:extLst>
                    <a:ext uri="{FF2B5EF4-FFF2-40B4-BE49-F238E27FC236}">
                      <a16:creationId xmlns:a16="http://schemas.microsoft.com/office/drawing/2014/main" id="{987B8CB4-7C65-474A-B5B1-AC294C4F2B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7419366" y="4752575"/>
                  <a:ext cx="373758" cy="317552"/>
                </a:xfrm>
                <a:prstGeom prst="curvedConnector3">
                  <a:avLst>
                    <a:gd name="adj1" fmla="val -138907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6" name="Пряма сполучна лінія 95">
                <a:extLst>
                  <a:ext uri="{FF2B5EF4-FFF2-40B4-BE49-F238E27FC236}">
                    <a16:creationId xmlns:a16="http://schemas.microsoft.com/office/drawing/2014/main" id="{7881F45E-F3AF-4211-AD87-E9A8761ED9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93858" y="4082730"/>
                <a:ext cx="0" cy="184883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7" name="Групувати 96">
                <a:extLst>
                  <a:ext uri="{FF2B5EF4-FFF2-40B4-BE49-F238E27FC236}">
                    <a16:creationId xmlns:a16="http://schemas.microsoft.com/office/drawing/2014/main" id="{1F03B0FE-D1E9-444E-BFBA-D2BA471FFB87}"/>
                  </a:ext>
                </a:extLst>
              </p:cNvPr>
              <p:cNvGrpSpPr/>
              <p:nvPr/>
            </p:nvGrpSpPr>
            <p:grpSpPr>
              <a:xfrm>
                <a:off x="7899348" y="3746299"/>
                <a:ext cx="992615" cy="886142"/>
                <a:chOff x="7447469" y="4724472"/>
                <a:chExt cx="623091" cy="886142"/>
              </a:xfrm>
            </p:grpSpPr>
            <p:cxnSp>
              <p:nvCxnSpPr>
                <p:cNvPr id="105" name="Сполучна лінія: вигнута 104">
                  <a:extLst>
                    <a:ext uri="{FF2B5EF4-FFF2-40B4-BE49-F238E27FC236}">
                      <a16:creationId xmlns:a16="http://schemas.microsoft.com/office/drawing/2014/main" id="{9E5B01EC-1195-4C54-AC1D-CA3C917AEC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7618739" y="5158793"/>
                  <a:ext cx="597884" cy="305758"/>
                </a:xfrm>
                <a:prstGeom prst="curvedConnector3">
                  <a:avLst>
                    <a:gd name="adj1" fmla="val 179708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Сполучна лінія: вигнута 105">
                  <a:extLst>
                    <a:ext uri="{FF2B5EF4-FFF2-40B4-BE49-F238E27FC236}">
                      <a16:creationId xmlns:a16="http://schemas.microsoft.com/office/drawing/2014/main" id="{9BF58896-D57A-43C4-8CCD-412D8FABF1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7419366" y="4752575"/>
                  <a:ext cx="373758" cy="317552"/>
                </a:xfrm>
                <a:prstGeom prst="curvedConnector3">
                  <a:avLst>
                    <a:gd name="adj1" fmla="val -138907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Групувати 97">
                <a:extLst>
                  <a:ext uri="{FF2B5EF4-FFF2-40B4-BE49-F238E27FC236}">
                    <a16:creationId xmlns:a16="http://schemas.microsoft.com/office/drawing/2014/main" id="{C2AAD769-753E-43CD-97CA-0A6B53C91A78}"/>
                  </a:ext>
                </a:extLst>
              </p:cNvPr>
              <p:cNvGrpSpPr/>
              <p:nvPr/>
            </p:nvGrpSpPr>
            <p:grpSpPr>
              <a:xfrm>
                <a:off x="8881839" y="3767747"/>
                <a:ext cx="992615" cy="886142"/>
                <a:chOff x="7447469" y="4724472"/>
                <a:chExt cx="623091" cy="886142"/>
              </a:xfrm>
            </p:grpSpPr>
            <p:cxnSp>
              <p:nvCxnSpPr>
                <p:cNvPr id="103" name="Сполучна лінія: вигнута 102">
                  <a:extLst>
                    <a:ext uri="{FF2B5EF4-FFF2-40B4-BE49-F238E27FC236}">
                      <a16:creationId xmlns:a16="http://schemas.microsoft.com/office/drawing/2014/main" id="{0A9C3B7F-4AE1-42CE-8F61-B0A9905C40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7618739" y="5158793"/>
                  <a:ext cx="597884" cy="305758"/>
                </a:xfrm>
                <a:prstGeom prst="curvedConnector3">
                  <a:avLst>
                    <a:gd name="adj1" fmla="val 179708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Сполучна лінія: вигнута 103">
                  <a:extLst>
                    <a:ext uri="{FF2B5EF4-FFF2-40B4-BE49-F238E27FC236}">
                      <a16:creationId xmlns:a16="http://schemas.microsoft.com/office/drawing/2014/main" id="{9F9945B6-E8B9-4494-AF2D-7798B8735E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7419366" y="4752575"/>
                  <a:ext cx="373758" cy="317552"/>
                </a:xfrm>
                <a:prstGeom prst="curvedConnector3">
                  <a:avLst>
                    <a:gd name="adj1" fmla="val -138907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9" name="Сполучна лінія: вигнута 98">
                <a:extLst>
                  <a:ext uri="{FF2B5EF4-FFF2-40B4-BE49-F238E27FC236}">
                    <a16:creationId xmlns:a16="http://schemas.microsoft.com/office/drawing/2014/main" id="{BEE2B193-E4B6-4CFA-90AC-93C2CC2EA82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9954933" y="3684742"/>
                <a:ext cx="373758" cy="505876"/>
              </a:xfrm>
              <a:prstGeom prst="curvedConnector3">
                <a:avLst>
                  <a:gd name="adj1" fmla="val -13890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Пряма зі стрілкою 99">
                <a:extLst>
                  <a:ext uri="{FF2B5EF4-FFF2-40B4-BE49-F238E27FC236}">
                    <a16:creationId xmlns:a16="http://schemas.microsoft.com/office/drawing/2014/main" id="{CCC24431-36BE-460F-A6D2-1C3090A892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389449" y="4180557"/>
                <a:ext cx="15536" cy="21415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 зі стрілкою 100">
                <a:extLst>
                  <a:ext uri="{FF2B5EF4-FFF2-40B4-BE49-F238E27FC236}">
                    <a16:creationId xmlns:a16="http://schemas.microsoft.com/office/drawing/2014/main" id="{02C77C92-E00F-4637-86F7-0BEA60B7C8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09461" y="4189370"/>
                <a:ext cx="15536" cy="21415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 зі стрілкою 101">
                <a:extLst>
                  <a:ext uri="{FF2B5EF4-FFF2-40B4-BE49-F238E27FC236}">
                    <a16:creationId xmlns:a16="http://schemas.microsoft.com/office/drawing/2014/main" id="{EC21247F-15C3-4B4C-9A84-7DEA3147E7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19077" y="4180557"/>
                <a:ext cx="15536" cy="21415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9" name="Групувати 108">
            <a:extLst>
              <a:ext uri="{FF2B5EF4-FFF2-40B4-BE49-F238E27FC236}">
                <a16:creationId xmlns:a16="http://schemas.microsoft.com/office/drawing/2014/main" id="{472246C8-B982-48E3-A03B-4930AA892D11}"/>
              </a:ext>
            </a:extLst>
          </p:cNvPr>
          <p:cNvGrpSpPr/>
          <p:nvPr/>
        </p:nvGrpSpPr>
        <p:grpSpPr>
          <a:xfrm>
            <a:off x="9869994" y="1985519"/>
            <a:ext cx="1177707" cy="4193551"/>
            <a:chOff x="8616341" y="2650771"/>
            <a:chExt cx="909736" cy="3121277"/>
          </a:xfrm>
        </p:grpSpPr>
        <p:sp>
          <p:nvSpPr>
            <p:cNvPr id="110" name="Дуга 109">
              <a:extLst>
                <a:ext uri="{FF2B5EF4-FFF2-40B4-BE49-F238E27FC236}">
                  <a16:creationId xmlns:a16="http://schemas.microsoft.com/office/drawing/2014/main" id="{8A89EBF2-91F2-4FE0-A39C-E2AE4D19018A}"/>
                </a:ext>
              </a:extLst>
            </p:cNvPr>
            <p:cNvSpPr/>
            <p:nvPr/>
          </p:nvSpPr>
          <p:spPr>
            <a:xfrm>
              <a:off x="8616341" y="2650771"/>
              <a:ext cx="909736" cy="3121277"/>
            </a:xfrm>
            <a:prstGeom prst="arc">
              <a:avLst>
                <a:gd name="adj1" fmla="val 13041651"/>
                <a:gd name="adj2" fmla="val 8454380"/>
              </a:avLst>
            </a:prstGeom>
            <a:noFill/>
            <a:ln w="38100">
              <a:solidFill>
                <a:srgbClr val="FF0000"/>
              </a:solidFill>
              <a:headEnd type="none" w="med" len="med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879"/>
              <a:endParaRPr lang="ru-RU" sz="2511" dirty="0">
                <a:solidFill>
                  <a:prstClr val="white"/>
                </a:solidFill>
                <a:latin typeface="Gerbera"/>
              </a:endParaRPr>
            </a:p>
          </p:txBody>
        </p:sp>
        <p:cxnSp>
          <p:nvCxnSpPr>
            <p:cNvPr id="111" name="Прямая со стрелкой 17">
              <a:extLst>
                <a:ext uri="{FF2B5EF4-FFF2-40B4-BE49-F238E27FC236}">
                  <a16:creationId xmlns:a16="http://schemas.microsoft.com/office/drawing/2014/main" id="{B6EBD5FE-1676-4281-BD1B-140290F22414}"/>
                </a:ext>
              </a:extLst>
            </p:cNvPr>
            <p:cNvCxnSpPr/>
            <p:nvPr/>
          </p:nvCxnSpPr>
          <p:spPr>
            <a:xfrm>
              <a:off x="9479303" y="3538935"/>
              <a:ext cx="8536" cy="9818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Групувати 111">
            <a:extLst>
              <a:ext uri="{FF2B5EF4-FFF2-40B4-BE49-F238E27FC236}">
                <a16:creationId xmlns:a16="http://schemas.microsoft.com/office/drawing/2014/main" id="{3493B908-3FBC-4B8A-B3C3-ABA717752910}"/>
              </a:ext>
            </a:extLst>
          </p:cNvPr>
          <p:cNvGrpSpPr/>
          <p:nvPr/>
        </p:nvGrpSpPr>
        <p:grpSpPr>
          <a:xfrm>
            <a:off x="10060215" y="2439582"/>
            <a:ext cx="767383" cy="3347197"/>
            <a:chOff x="8616341" y="2650771"/>
            <a:chExt cx="909736" cy="3121277"/>
          </a:xfrm>
        </p:grpSpPr>
        <p:sp>
          <p:nvSpPr>
            <p:cNvPr id="113" name="Дуга 112">
              <a:extLst>
                <a:ext uri="{FF2B5EF4-FFF2-40B4-BE49-F238E27FC236}">
                  <a16:creationId xmlns:a16="http://schemas.microsoft.com/office/drawing/2014/main" id="{20FB897C-E3A1-48F4-A6E5-BD5095209189}"/>
                </a:ext>
              </a:extLst>
            </p:cNvPr>
            <p:cNvSpPr/>
            <p:nvPr/>
          </p:nvSpPr>
          <p:spPr>
            <a:xfrm>
              <a:off x="8616341" y="2650771"/>
              <a:ext cx="909736" cy="3121277"/>
            </a:xfrm>
            <a:prstGeom prst="arc">
              <a:avLst>
                <a:gd name="adj1" fmla="val 13893002"/>
                <a:gd name="adj2" fmla="val 7847293"/>
              </a:avLst>
            </a:prstGeom>
            <a:noFill/>
            <a:ln w="38100">
              <a:solidFill>
                <a:srgbClr val="FF0000"/>
              </a:solidFill>
              <a:headEnd type="none" w="med" len="med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879"/>
              <a:endParaRPr lang="ru-RU" sz="2511" dirty="0">
                <a:solidFill>
                  <a:prstClr val="white"/>
                </a:solidFill>
                <a:latin typeface="Gerbera"/>
              </a:endParaRPr>
            </a:p>
          </p:txBody>
        </p:sp>
        <p:cxnSp>
          <p:nvCxnSpPr>
            <p:cNvPr id="114" name="Прямая со стрелкой 17">
              <a:extLst>
                <a:ext uri="{FF2B5EF4-FFF2-40B4-BE49-F238E27FC236}">
                  <a16:creationId xmlns:a16="http://schemas.microsoft.com/office/drawing/2014/main" id="{E6BE1DF9-AFB8-4DF4-89D7-E74FF555732D}"/>
                </a:ext>
              </a:extLst>
            </p:cNvPr>
            <p:cNvCxnSpPr/>
            <p:nvPr/>
          </p:nvCxnSpPr>
          <p:spPr>
            <a:xfrm>
              <a:off x="9479303" y="3538935"/>
              <a:ext cx="8536" cy="9818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3B272D4-62C8-4676-B9C7-52A443F4A28E}"/>
                  </a:ext>
                </a:extLst>
              </p:cNvPr>
              <p:cNvSpPr txBox="1"/>
              <p:nvPr/>
            </p:nvSpPr>
            <p:spPr>
              <a:xfrm>
                <a:off x="9642675" y="2018046"/>
                <a:ext cx="417540" cy="57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7987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ru-RU" sz="2800" baseline="-250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3B272D4-62C8-4676-B9C7-52A443F4A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675" y="2018046"/>
                <a:ext cx="417540" cy="57547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348B63A4-2F22-4F99-AB43-3050E86485F6}"/>
                  </a:ext>
                </a:extLst>
              </p:cNvPr>
              <p:cNvSpPr txBox="1"/>
              <p:nvPr/>
            </p:nvSpPr>
            <p:spPr>
              <a:xfrm>
                <a:off x="11237922" y="2299421"/>
                <a:ext cx="16552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7987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↑⇒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ru-RU" sz="2800" baseline="-250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348B63A4-2F22-4F99-AB43-3050E8648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922" y="2299421"/>
                <a:ext cx="1655283" cy="51328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Button Color - Down">
                <a:extLst>
                  <a:ext uri="{FF2B5EF4-FFF2-40B4-BE49-F238E27FC236}">
                    <a16:creationId xmlns:a16="http://schemas.microsoft.com/office/drawing/2014/main" id="{D922F5E0-E607-480B-B082-CBDF0EC6EA0A}"/>
                  </a:ext>
                </a:extLst>
              </p:cNvPr>
              <p:cNvSpPr/>
              <p:nvPr/>
            </p:nvSpPr>
            <p:spPr>
              <a:xfrm>
                <a:off x="1314785" y="6790811"/>
                <a:ext cx="11770642" cy="1103177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Змінне магнітне поле створює </a:t>
                </a:r>
                <a:r>
                  <a:rPr lang="uk-UA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вихрове електричне поле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яке </a:t>
                </a:r>
                <a:r>
                  <a:rPr lang="uk-UA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протидіє струму </a:t>
                </a:r>
                <a:r>
                  <a:rPr lang="uk-UA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котушці 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(за правилом Ленца)</a:t>
                </a:r>
                <a:endParaRPr lang="uk-UA" sz="40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7" name="Button Color - Down">
                <a:extLst>
                  <a:ext uri="{FF2B5EF4-FFF2-40B4-BE49-F238E27FC236}">
                    <a16:creationId xmlns:a16="http://schemas.microsoft.com/office/drawing/2014/main" id="{D922F5E0-E607-480B-B082-CBDF0EC6E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785" y="6790811"/>
                <a:ext cx="11770642" cy="1103177"/>
              </a:xfrm>
              <a:prstGeom prst="rect">
                <a:avLst/>
              </a:prstGeom>
              <a:blipFill>
                <a:blip r:embed="rId18"/>
                <a:stretch>
                  <a:fillRect l="-568" t="-6417" r="-1446" b="-17112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59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1" grpId="0"/>
      <p:bldP spid="73" grpId="0" animBg="1"/>
      <p:bldP spid="81" grpId="0" animBg="1"/>
      <p:bldP spid="82" grpId="0" animBg="1"/>
      <p:bldP spid="115" grpId="0"/>
      <p:bldP spid="116" grpId="0"/>
      <p:bldP spid="1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Явище самоіндукції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кутник 74">
                <a:extLst>
                  <a:ext uri="{FF2B5EF4-FFF2-40B4-BE49-F238E27FC236}">
                    <a16:creationId xmlns:a16="http://schemas.microsoft.com/office/drawing/2014/main" id="{7B86D2E0-D781-43B1-BDF7-C66E0912F9FF}"/>
                  </a:ext>
                </a:extLst>
              </p:cNvPr>
              <p:cNvSpPr/>
              <p:nvPr/>
            </p:nvSpPr>
            <p:spPr>
              <a:xfrm>
                <a:off x="3134709" y="2219535"/>
                <a:ext cx="651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75" name="Прямокутник 74">
                <a:extLst>
                  <a:ext uri="{FF2B5EF4-FFF2-40B4-BE49-F238E27FC236}">
                    <a16:creationId xmlns:a16="http://schemas.microsoft.com/office/drawing/2014/main" id="{7B86D2E0-D781-43B1-BDF7-C66E0912F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709" y="2219535"/>
                <a:ext cx="6516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Прямая со стрелкой 12">
            <a:extLst>
              <a:ext uri="{FF2B5EF4-FFF2-40B4-BE49-F238E27FC236}">
                <a16:creationId xmlns:a16="http://schemas.microsoft.com/office/drawing/2014/main" id="{C42EB8FD-11BF-4C20-95A3-D7A8DC35C77F}"/>
              </a:ext>
            </a:extLst>
          </p:cNvPr>
          <p:cNvCxnSpPr>
            <a:cxnSpLocks/>
          </p:cNvCxnSpPr>
          <p:nvPr/>
        </p:nvCxnSpPr>
        <p:spPr>
          <a:xfrm>
            <a:off x="3039324" y="2784795"/>
            <a:ext cx="867771" cy="0"/>
          </a:xfrm>
          <a:prstGeom prst="straightConnector1">
            <a:avLst/>
          </a:prstGeom>
          <a:ln w="38100">
            <a:solidFill>
              <a:srgbClr val="8EB76A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619940EE-E6A0-4135-BC8A-CD7A82543BD5}"/>
              </a:ext>
            </a:extLst>
          </p:cNvPr>
          <p:cNvGrpSpPr/>
          <p:nvPr/>
        </p:nvGrpSpPr>
        <p:grpSpPr>
          <a:xfrm>
            <a:off x="1026741" y="2687614"/>
            <a:ext cx="4078582" cy="3000605"/>
            <a:chOff x="1026741" y="2687614"/>
            <a:chExt cx="4078582" cy="3000605"/>
          </a:xfrm>
        </p:grpSpPr>
        <p:grpSp>
          <p:nvGrpSpPr>
            <p:cNvPr id="19" name="Групувати 18">
              <a:extLst>
                <a:ext uri="{FF2B5EF4-FFF2-40B4-BE49-F238E27FC236}">
                  <a16:creationId xmlns:a16="http://schemas.microsoft.com/office/drawing/2014/main" id="{893C97DF-AC85-4CCB-9F05-D1C59730FDAF}"/>
                </a:ext>
              </a:extLst>
            </p:cNvPr>
            <p:cNvGrpSpPr/>
            <p:nvPr/>
          </p:nvGrpSpPr>
          <p:grpSpPr>
            <a:xfrm>
              <a:off x="1026741" y="2687614"/>
              <a:ext cx="4078582" cy="3000605"/>
              <a:chOff x="1026741" y="1941654"/>
              <a:chExt cx="4078582" cy="3000605"/>
            </a:xfrm>
          </p:grpSpPr>
          <p:cxnSp>
            <p:nvCxnSpPr>
              <p:cNvPr id="134" name="Прямая соединительная линия 10">
                <a:extLst>
                  <a:ext uri="{FF2B5EF4-FFF2-40B4-BE49-F238E27FC236}">
                    <a16:creationId xmlns:a16="http://schemas.microsoft.com/office/drawing/2014/main" id="{908EA2F7-EA61-4600-BCD2-A867AE1D042E}"/>
                  </a:ext>
                </a:extLst>
              </p:cNvPr>
              <p:cNvCxnSpPr/>
              <p:nvPr/>
            </p:nvCxnSpPr>
            <p:spPr>
              <a:xfrm>
                <a:off x="3390743" y="4455827"/>
                <a:ext cx="17008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5">
                <a:extLst>
                  <a:ext uri="{FF2B5EF4-FFF2-40B4-BE49-F238E27FC236}">
                    <a16:creationId xmlns:a16="http://schemas.microsoft.com/office/drawing/2014/main" id="{864AD47E-1F98-466D-8655-CDB6D7F75B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8412" y="4455827"/>
                <a:ext cx="6623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единительная линия 16">
                <a:extLst>
                  <a:ext uri="{FF2B5EF4-FFF2-40B4-BE49-F238E27FC236}">
                    <a16:creationId xmlns:a16="http://schemas.microsoft.com/office/drawing/2014/main" id="{4B686E4D-F656-46F9-A01F-B87025C7BAB6}"/>
                  </a:ext>
                </a:extLst>
              </p:cNvPr>
              <p:cNvCxnSpPr/>
              <p:nvPr/>
            </p:nvCxnSpPr>
            <p:spPr>
              <a:xfrm>
                <a:off x="5083377" y="2432313"/>
                <a:ext cx="0" cy="20235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единительная линия 17">
                <a:extLst>
                  <a:ext uri="{FF2B5EF4-FFF2-40B4-BE49-F238E27FC236}">
                    <a16:creationId xmlns:a16="http://schemas.microsoft.com/office/drawing/2014/main" id="{8B6E600E-19BB-461D-ADC8-C60481616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0743" y="4369527"/>
                <a:ext cx="0" cy="1980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9">
                <a:extLst>
                  <a:ext uri="{FF2B5EF4-FFF2-40B4-BE49-F238E27FC236}">
                    <a16:creationId xmlns:a16="http://schemas.microsoft.com/office/drawing/2014/main" id="{6FAC273B-B273-48ED-A866-74ED433B74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6164" y="2420972"/>
                <a:ext cx="0" cy="202640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20">
                <a:extLst>
                  <a:ext uri="{FF2B5EF4-FFF2-40B4-BE49-F238E27FC236}">
                    <a16:creationId xmlns:a16="http://schemas.microsoft.com/office/drawing/2014/main" id="{8A1EC9BB-9B4F-48A7-B09C-87EF8B9A2E3B}"/>
                  </a:ext>
                </a:extLst>
              </p:cNvPr>
              <p:cNvCxnSpPr/>
              <p:nvPr/>
            </p:nvCxnSpPr>
            <p:spPr>
              <a:xfrm flipH="1">
                <a:off x="1058665" y="3633385"/>
                <a:ext cx="74889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Овал 139">
                <a:extLst>
                  <a:ext uri="{FF2B5EF4-FFF2-40B4-BE49-F238E27FC236}">
                    <a16:creationId xmlns:a16="http://schemas.microsoft.com/office/drawing/2014/main" id="{3FBCD01A-78A6-44C4-82EE-3CC0EB7C035F}"/>
                  </a:ext>
                </a:extLst>
              </p:cNvPr>
              <p:cNvSpPr/>
              <p:nvPr/>
            </p:nvSpPr>
            <p:spPr>
              <a:xfrm>
                <a:off x="1807556" y="3425111"/>
                <a:ext cx="412997" cy="412997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79879"/>
                <a:endParaRPr lang="ru-RU" sz="2511">
                  <a:solidFill>
                    <a:prstClr val="black"/>
                  </a:solidFill>
                  <a:latin typeface="Gerbera"/>
                </a:endParaRPr>
              </a:p>
            </p:txBody>
          </p:sp>
          <p:sp>
            <p:nvSpPr>
              <p:cNvPr id="141" name="Прямоугольник 23">
                <a:extLst>
                  <a:ext uri="{FF2B5EF4-FFF2-40B4-BE49-F238E27FC236}">
                    <a16:creationId xmlns:a16="http://schemas.microsoft.com/office/drawing/2014/main" id="{4C3D3F4F-8635-4FAD-A39B-9F537F0E8462}"/>
                  </a:ext>
                </a:extLst>
              </p:cNvPr>
              <p:cNvSpPr/>
              <p:nvPr/>
            </p:nvSpPr>
            <p:spPr>
              <a:xfrm>
                <a:off x="3039324" y="3483754"/>
                <a:ext cx="812651" cy="295711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79879"/>
                <a:endParaRPr lang="ru-RU" sz="2511">
                  <a:solidFill>
                    <a:prstClr val="black"/>
                  </a:solidFill>
                  <a:latin typeface="Gerbera"/>
                </a:endParaRPr>
              </a:p>
            </p:txBody>
          </p:sp>
          <p:cxnSp>
            <p:nvCxnSpPr>
              <p:cNvPr id="142" name="Прямая соединительная линия 24">
                <a:extLst>
                  <a:ext uri="{FF2B5EF4-FFF2-40B4-BE49-F238E27FC236}">
                    <a16:creationId xmlns:a16="http://schemas.microsoft.com/office/drawing/2014/main" id="{73AD1ACC-AD80-437C-8769-189C76AD811F}"/>
                  </a:ext>
                </a:extLst>
              </p:cNvPr>
              <p:cNvCxnSpPr/>
              <p:nvPr/>
            </p:nvCxnSpPr>
            <p:spPr>
              <a:xfrm flipH="1">
                <a:off x="2220554" y="3633385"/>
                <a:ext cx="81691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Прямая соединительная линия 26">
                <a:extLst>
                  <a:ext uri="{FF2B5EF4-FFF2-40B4-BE49-F238E27FC236}">
                    <a16:creationId xmlns:a16="http://schemas.microsoft.com/office/drawing/2014/main" id="{60275604-08BE-4A20-8514-C077FA26B1D0}"/>
                  </a:ext>
                </a:extLst>
              </p:cNvPr>
              <p:cNvCxnSpPr/>
              <p:nvPr/>
            </p:nvCxnSpPr>
            <p:spPr>
              <a:xfrm flipH="1">
                <a:off x="4207263" y="3633385"/>
                <a:ext cx="87381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Прямая соединительная линия 28">
                <a:extLst>
                  <a:ext uri="{FF2B5EF4-FFF2-40B4-BE49-F238E27FC236}">
                    <a16:creationId xmlns:a16="http://schemas.microsoft.com/office/drawing/2014/main" id="{29CCF17F-63CE-4309-94DE-2BE043CE99A0}"/>
                  </a:ext>
                </a:extLst>
              </p:cNvPr>
              <p:cNvCxnSpPr/>
              <p:nvPr/>
            </p:nvCxnSpPr>
            <p:spPr>
              <a:xfrm>
                <a:off x="4213440" y="3155919"/>
                <a:ext cx="0" cy="4762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Прямая соединительная линия 31">
                <a:extLst>
                  <a:ext uri="{FF2B5EF4-FFF2-40B4-BE49-F238E27FC236}">
                    <a16:creationId xmlns:a16="http://schemas.microsoft.com/office/drawing/2014/main" id="{ABAD90E6-D446-47E0-9EFE-E9B0E773769B}"/>
                  </a:ext>
                </a:extLst>
              </p:cNvPr>
              <p:cNvCxnSpPr/>
              <p:nvPr/>
            </p:nvCxnSpPr>
            <p:spPr>
              <a:xfrm flipH="1">
                <a:off x="3483686" y="3164667"/>
                <a:ext cx="73494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33">
                <a:extLst>
                  <a:ext uri="{FF2B5EF4-FFF2-40B4-BE49-F238E27FC236}">
                    <a16:creationId xmlns:a16="http://schemas.microsoft.com/office/drawing/2014/main" id="{E7696F10-61D5-4574-A001-8C1B35AEA0B0}"/>
                  </a:ext>
                </a:extLst>
              </p:cNvPr>
              <p:cNvCxnSpPr/>
              <p:nvPr/>
            </p:nvCxnSpPr>
            <p:spPr>
              <a:xfrm>
                <a:off x="3489742" y="3163420"/>
                <a:ext cx="0" cy="322476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Прямая соединительная линия 38">
                <a:extLst>
                  <a:ext uri="{FF2B5EF4-FFF2-40B4-BE49-F238E27FC236}">
                    <a16:creationId xmlns:a16="http://schemas.microsoft.com/office/drawing/2014/main" id="{58CB7981-5D27-49D1-907F-CFD4095628C0}"/>
                  </a:ext>
                </a:extLst>
              </p:cNvPr>
              <p:cNvCxnSpPr/>
              <p:nvPr/>
            </p:nvCxnSpPr>
            <p:spPr>
              <a:xfrm>
                <a:off x="3034870" y="2221504"/>
                <a:ext cx="81253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Овал 148">
                <a:extLst>
                  <a:ext uri="{FF2B5EF4-FFF2-40B4-BE49-F238E27FC236}">
                    <a16:creationId xmlns:a16="http://schemas.microsoft.com/office/drawing/2014/main" id="{C8E05ED0-9541-4423-AF5D-AA4314B210DD}"/>
                  </a:ext>
                </a:extLst>
              </p:cNvPr>
              <p:cNvSpPr/>
              <p:nvPr/>
            </p:nvSpPr>
            <p:spPr>
              <a:xfrm>
                <a:off x="1807556" y="2224990"/>
                <a:ext cx="412997" cy="412997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79879"/>
                <a:endParaRPr lang="ru-RU" sz="2511">
                  <a:solidFill>
                    <a:prstClr val="black"/>
                  </a:solidFill>
                  <a:latin typeface="Gerbera"/>
                </a:endParaRPr>
              </a:p>
            </p:txBody>
          </p:sp>
          <p:cxnSp>
            <p:nvCxnSpPr>
              <p:cNvPr id="150" name="Прямая соединительная линия 43">
                <a:extLst>
                  <a:ext uri="{FF2B5EF4-FFF2-40B4-BE49-F238E27FC236}">
                    <a16:creationId xmlns:a16="http://schemas.microsoft.com/office/drawing/2014/main" id="{6471C261-6000-46C9-8BBF-B67FF690CCFD}"/>
                  </a:ext>
                </a:extLst>
              </p:cNvPr>
              <p:cNvCxnSpPr/>
              <p:nvPr/>
            </p:nvCxnSpPr>
            <p:spPr>
              <a:xfrm flipH="1">
                <a:off x="2220555" y="2433470"/>
                <a:ext cx="81691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Прямая соединительная линия 45">
                <a:extLst>
                  <a:ext uri="{FF2B5EF4-FFF2-40B4-BE49-F238E27FC236}">
                    <a16:creationId xmlns:a16="http://schemas.microsoft.com/office/drawing/2014/main" id="{868D9D8D-76FA-499C-B316-843A021951F9}"/>
                  </a:ext>
                </a:extLst>
              </p:cNvPr>
              <p:cNvCxnSpPr/>
              <p:nvPr/>
            </p:nvCxnSpPr>
            <p:spPr>
              <a:xfrm flipH="1">
                <a:off x="3847411" y="2433470"/>
                <a:ext cx="124241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2" name="Группа 50">
                <a:extLst>
                  <a:ext uri="{FF2B5EF4-FFF2-40B4-BE49-F238E27FC236}">
                    <a16:creationId xmlns:a16="http://schemas.microsoft.com/office/drawing/2014/main" id="{ECC5F129-589A-403D-8A4B-E971199EC9F4}"/>
                  </a:ext>
                </a:extLst>
              </p:cNvPr>
              <p:cNvGrpSpPr/>
              <p:nvPr/>
            </p:nvGrpSpPr>
            <p:grpSpPr>
              <a:xfrm>
                <a:off x="3034870" y="2297979"/>
                <a:ext cx="816290" cy="271223"/>
                <a:chOff x="2060365" y="1341526"/>
                <a:chExt cx="549186" cy="182474"/>
              </a:xfrm>
            </p:grpSpPr>
            <p:sp>
              <p:nvSpPr>
                <p:cNvPr id="180" name="Дуга 179">
                  <a:extLst>
                    <a:ext uri="{FF2B5EF4-FFF2-40B4-BE49-F238E27FC236}">
                      <a16:creationId xmlns:a16="http://schemas.microsoft.com/office/drawing/2014/main" id="{5C313F38-0A5C-4A86-B117-F9856B50928B}"/>
                    </a:ext>
                  </a:extLst>
                </p:cNvPr>
                <p:cNvSpPr/>
                <p:nvPr/>
              </p:nvSpPr>
              <p:spPr>
                <a:xfrm>
                  <a:off x="2060365" y="1341526"/>
                  <a:ext cx="182474" cy="182474"/>
                </a:xfrm>
                <a:prstGeom prst="arc">
                  <a:avLst>
                    <a:gd name="adj1" fmla="val 10725491"/>
                    <a:gd name="adj2" fmla="val 21593105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079879"/>
                  <a:endParaRPr lang="ru-RU" sz="2511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  <p:sp>
              <p:nvSpPr>
                <p:cNvPr id="181" name="Дуга 180">
                  <a:extLst>
                    <a:ext uri="{FF2B5EF4-FFF2-40B4-BE49-F238E27FC236}">
                      <a16:creationId xmlns:a16="http://schemas.microsoft.com/office/drawing/2014/main" id="{20FB2E1B-C4BE-4D58-BB6D-6E437D7AB85D}"/>
                    </a:ext>
                  </a:extLst>
                </p:cNvPr>
                <p:cNvSpPr/>
                <p:nvPr/>
              </p:nvSpPr>
              <p:spPr>
                <a:xfrm>
                  <a:off x="2243721" y="1341526"/>
                  <a:ext cx="182474" cy="182474"/>
                </a:xfrm>
                <a:prstGeom prst="arc">
                  <a:avLst>
                    <a:gd name="adj1" fmla="val 10725491"/>
                    <a:gd name="adj2" fmla="val 21593105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079879"/>
                  <a:endParaRPr lang="ru-RU" sz="2511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  <p:sp>
              <p:nvSpPr>
                <p:cNvPr id="182" name="Дуга 181">
                  <a:extLst>
                    <a:ext uri="{FF2B5EF4-FFF2-40B4-BE49-F238E27FC236}">
                      <a16:creationId xmlns:a16="http://schemas.microsoft.com/office/drawing/2014/main" id="{092AE713-E5E4-42B3-9CB5-C6FD23A826D3}"/>
                    </a:ext>
                  </a:extLst>
                </p:cNvPr>
                <p:cNvSpPr/>
                <p:nvPr/>
              </p:nvSpPr>
              <p:spPr>
                <a:xfrm>
                  <a:off x="2427077" y="1341526"/>
                  <a:ext cx="182474" cy="182474"/>
                </a:xfrm>
                <a:prstGeom prst="arc">
                  <a:avLst>
                    <a:gd name="adj1" fmla="val 10725491"/>
                    <a:gd name="adj2" fmla="val 21593105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079879"/>
                  <a:endParaRPr lang="ru-RU" sz="2511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p:grpSp>
          <p:cxnSp>
            <p:nvCxnSpPr>
              <p:cNvPr id="153" name="Прямая соединительная линия 53">
                <a:extLst>
                  <a:ext uri="{FF2B5EF4-FFF2-40B4-BE49-F238E27FC236}">
                    <a16:creationId xmlns:a16="http://schemas.microsoft.com/office/drawing/2014/main" id="{D5B36644-822E-449F-BD2E-FFD01455D84C}"/>
                  </a:ext>
                </a:extLst>
              </p:cNvPr>
              <p:cNvCxnSpPr/>
              <p:nvPr/>
            </p:nvCxnSpPr>
            <p:spPr>
              <a:xfrm flipH="1">
                <a:off x="1058665" y="2431489"/>
                <a:ext cx="74889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60">
                <a:extLst>
                  <a:ext uri="{FF2B5EF4-FFF2-40B4-BE49-F238E27FC236}">
                    <a16:creationId xmlns:a16="http://schemas.microsoft.com/office/drawing/2014/main" id="{C63DE142-3FE2-40D2-B6B3-583DEEC827E9}"/>
                  </a:ext>
                </a:extLst>
              </p:cNvPr>
              <p:cNvCxnSpPr>
                <a:stCxn id="149" idx="1"/>
                <a:endCxn id="149" idx="5"/>
              </p:cNvCxnSpPr>
              <p:nvPr/>
            </p:nvCxnSpPr>
            <p:spPr>
              <a:xfrm>
                <a:off x="1868039" y="2285473"/>
                <a:ext cx="292033" cy="29203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61">
                <a:extLst>
                  <a:ext uri="{FF2B5EF4-FFF2-40B4-BE49-F238E27FC236}">
                    <a16:creationId xmlns:a16="http://schemas.microsoft.com/office/drawing/2014/main" id="{EEC82CDD-C439-495D-BFB3-D0618B2E2A5D}"/>
                  </a:ext>
                </a:extLst>
              </p:cNvPr>
              <p:cNvCxnSpPr>
                <a:stCxn id="149" idx="7"/>
                <a:endCxn id="149" idx="3"/>
              </p:cNvCxnSpPr>
              <p:nvPr/>
            </p:nvCxnSpPr>
            <p:spPr>
              <a:xfrm flipH="1">
                <a:off x="1868039" y="2285473"/>
                <a:ext cx="292033" cy="29203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64">
                <a:extLst>
                  <a:ext uri="{FF2B5EF4-FFF2-40B4-BE49-F238E27FC236}">
                    <a16:creationId xmlns:a16="http://schemas.microsoft.com/office/drawing/2014/main" id="{54B2F2D7-1B9F-400A-BB57-1A79AEDA9B50}"/>
                  </a:ext>
                </a:extLst>
              </p:cNvPr>
              <p:cNvCxnSpPr>
                <a:stCxn id="140" idx="1"/>
                <a:endCxn id="140" idx="5"/>
              </p:cNvCxnSpPr>
              <p:nvPr/>
            </p:nvCxnSpPr>
            <p:spPr>
              <a:xfrm>
                <a:off x="1868039" y="3485593"/>
                <a:ext cx="292033" cy="29203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65">
                <a:extLst>
                  <a:ext uri="{FF2B5EF4-FFF2-40B4-BE49-F238E27FC236}">
                    <a16:creationId xmlns:a16="http://schemas.microsoft.com/office/drawing/2014/main" id="{726C9ECB-9761-469A-B0A6-D033D9C26CDE}"/>
                  </a:ext>
                </a:extLst>
              </p:cNvPr>
              <p:cNvCxnSpPr>
                <a:stCxn id="140" idx="7"/>
                <a:endCxn id="140" idx="3"/>
              </p:cNvCxnSpPr>
              <p:nvPr/>
            </p:nvCxnSpPr>
            <p:spPr>
              <a:xfrm flipH="1">
                <a:off x="1868039" y="3485593"/>
                <a:ext cx="292033" cy="29203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Овал 157">
                <a:extLst>
                  <a:ext uri="{FF2B5EF4-FFF2-40B4-BE49-F238E27FC236}">
                    <a16:creationId xmlns:a16="http://schemas.microsoft.com/office/drawing/2014/main" id="{47E72105-2CAB-454A-AF79-E9D87A416B1D}"/>
                  </a:ext>
                </a:extLst>
              </p:cNvPr>
              <p:cNvSpPr/>
              <p:nvPr/>
            </p:nvSpPr>
            <p:spPr>
              <a:xfrm>
                <a:off x="5048634" y="3601979"/>
                <a:ext cx="56689" cy="56689"/>
              </a:xfrm>
              <a:prstGeom prst="ellipse">
                <a:avLst/>
              </a:prstGeom>
              <a:ln w="381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879"/>
                <a:endParaRPr lang="ru-RU" sz="2511">
                  <a:solidFill>
                    <a:prstClr val="white"/>
                  </a:solidFill>
                  <a:latin typeface="Gerbera"/>
                </a:endParaRPr>
              </a:p>
            </p:txBody>
          </p:sp>
          <p:sp>
            <p:nvSpPr>
              <p:cNvPr id="159" name="Овал 158">
                <a:extLst>
                  <a:ext uri="{FF2B5EF4-FFF2-40B4-BE49-F238E27FC236}">
                    <a16:creationId xmlns:a16="http://schemas.microsoft.com/office/drawing/2014/main" id="{788D8AEB-28BD-459E-84F9-6F4B9C6A30CF}"/>
                  </a:ext>
                </a:extLst>
              </p:cNvPr>
              <p:cNvSpPr/>
              <p:nvPr/>
            </p:nvSpPr>
            <p:spPr>
              <a:xfrm>
                <a:off x="1026741" y="3601979"/>
                <a:ext cx="56689" cy="56689"/>
              </a:xfrm>
              <a:prstGeom prst="ellipse">
                <a:avLst/>
              </a:prstGeom>
              <a:ln w="381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879"/>
                <a:endParaRPr lang="ru-RU" sz="2511">
                  <a:solidFill>
                    <a:prstClr val="white"/>
                  </a:solidFill>
                  <a:latin typeface="Gerbera"/>
                </a:endParaRP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2A524FE7-CD5F-4D41-9A0C-528BFF0F478C}"/>
                  </a:ext>
                </a:extLst>
              </p:cNvPr>
              <p:cNvSpPr txBox="1"/>
              <p:nvPr/>
            </p:nvSpPr>
            <p:spPr>
              <a:xfrm>
                <a:off x="2358071" y="4417450"/>
                <a:ext cx="394660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1079879"/>
                <a:r>
                  <a:rPr lang="ru-RU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E64AB65B-991A-46D9-8369-AECB97980EE2}"/>
                  </a:ext>
                </a:extLst>
              </p:cNvPr>
              <p:cNvSpPr txBox="1"/>
              <p:nvPr/>
            </p:nvSpPr>
            <p:spPr>
              <a:xfrm>
                <a:off x="3329152" y="4419039"/>
                <a:ext cx="394660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1079879"/>
                <a:r>
                  <a:rPr lang="ru-RU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−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id="{EEBBB658-1758-449C-9D03-1B0A1F583725}"/>
                      </a:ext>
                    </a:extLst>
                  </p:cNvPr>
                  <p:cNvSpPr txBox="1"/>
                  <p:nvPr/>
                </p:nvSpPr>
                <p:spPr>
                  <a:xfrm>
                    <a:off x="1455717" y="3601979"/>
                    <a:ext cx="465191" cy="523220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107987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ru-RU" sz="2800" dirty="0">
                      <a:solidFill>
                        <a:prstClr val="black"/>
                      </a:solidFill>
                      <a:latin typeface="Gerbera"/>
                    </a:endParaRPr>
                  </a:p>
                </p:txBody>
              </p:sp>
            </mc:Choice>
            <mc:Fallback xmlns=""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id="{EEBBB658-1758-449C-9D03-1B0A1F5837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5717" y="3601979"/>
                    <a:ext cx="465191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>
                    <a:noFill/>
                  </a:ln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TextBox 162">
                    <a:extLst>
                      <a:ext uri="{FF2B5EF4-FFF2-40B4-BE49-F238E27FC236}">
                        <a16:creationId xmlns:a16="http://schemas.microsoft.com/office/drawing/2014/main" id="{FBF2868A-C8D0-4881-B144-809FB4F04D9A}"/>
                      </a:ext>
                    </a:extLst>
                  </p:cNvPr>
                  <p:cNvSpPr txBox="1"/>
                  <p:nvPr/>
                </p:nvSpPr>
                <p:spPr>
                  <a:xfrm>
                    <a:off x="2107105" y="1941654"/>
                    <a:ext cx="465191" cy="523220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107987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ru-RU" sz="2800" dirty="0">
                      <a:solidFill>
                        <a:prstClr val="black"/>
                      </a:solidFill>
                      <a:latin typeface="Gerbera"/>
                    </a:endParaRPr>
                  </a:p>
                </p:txBody>
              </p:sp>
            </mc:Choice>
            <mc:Fallback xmlns="">
              <p:sp>
                <p:nvSpPr>
                  <p:cNvPr id="163" name="TextBox 162">
                    <a:extLst>
                      <a:ext uri="{FF2B5EF4-FFF2-40B4-BE49-F238E27FC236}">
                        <a16:creationId xmlns:a16="http://schemas.microsoft.com/office/drawing/2014/main" id="{FBF2868A-C8D0-4881-B144-809FB4F04D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7105" y="1941654"/>
                    <a:ext cx="46519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8100">
                    <a:noFill/>
                  </a:ln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24FD4759-D3B9-48BC-B643-E7F4B519EA34}"/>
                      </a:ext>
                    </a:extLst>
                  </p:cNvPr>
                  <p:cNvSpPr txBox="1"/>
                  <p:nvPr/>
                </p:nvSpPr>
                <p:spPr>
                  <a:xfrm>
                    <a:off x="3181610" y="2458834"/>
                    <a:ext cx="464551" cy="523219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107987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ru-RU" sz="2800" i="1" dirty="0">
                      <a:solidFill>
                        <a:prstClr val="black"/>
                      </a:solidFill>
                      <a:latin typeface="Gerbera"/>
                    </a:endParaRPr>
                  </a:p>
                </p:txBody>
              </p:sp>
            </mc:Choice>
            <mc:Fallback xmlns=""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24FD4759-D3B9-48BC-B643-E7F4B519EA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81610" y="2458834"/>
                    <a:ext cx="464551" cy="52321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38100">
                    <a:noFill/>
                  </a:ln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D5C606BE-0FBB-4F86-8473-9FB910365EF1}"/>
                      </a:ext>
                    </a:extLst>
                  </p:cNvPr>
                  <p:cNvSpPr txBox="1"/>
                  <p:nvPr/>
                </p:nvSpPr>
                <p:spPr>
                  <a:xfrm>
                    <a:off x="3181610" y="3798028"/>
                    <a:ext cx="506164" cy="523219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defTabSz="107987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ru-RU" sz="2800" dirty="0">
                      <a:solidFill>
                        <a:prstClr val="black"/>
                      </a:solidFill>
                      <a:latin typeface="Gerbera"/>
                    </a:endParaRPr>
                  </a:p>
                </p:txBody>
              </p:sp>
            </mc:Choice>
            <mc:Fallback xmlns=""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D5C606BE-0FBB-4F86-8473-9FB910365E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81610" y="3798028"/>
                    <a:ext cx="506164" cy="52321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8100">
                    <a:noFill/>
                  </a:ln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6" name="Прямая соединительная линия 17">
                <a:extLst>
                  <a:ext uri="{FF2B5EF4-FFF2-40B4-BE49-F238E27FC236}">
                    <a16:creationId xmlns:a16="http://schemas.microsoft.com/office/drawing/2014/main" id="{590BE29C-6EB4-48ED-A232-2BE0958565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6093" y="4259173"/>
                <a:ext cx="0" cy="3721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Прямая соединительная линия 15">
                <a:extLst>
                  <a:ext uri="{FF2B5EF4-FFF2-40B4-BE49-F238E27FC236}">
                    <a16:creationId xmlns:a16="http://schemas.microsoft.com/office/drawing/2014/main" id="{B78947AA-4F59-40BE-98CF-AA3F7850A3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8924" y="4454664"/>
                <a:ext cx="519274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Прямая соединительная линия 17">
                <a:extLst>
                  <a:ext uri="{FF2B5EF4-FFF2-40B4-BE49-F238E27FC236}">
                    <a16:creationId xmlns:a16="http://schemas.microsoft.com/office/drawing/2014/main" id="{63CC05A7-6162-4F17-8A29-5519CECA91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0827" y="4369526"/>
                <a:ext cx="0" cy="1980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Прямая соединительная линия 17">
                <a:extLst>
                  <a:ext uri="{FF2B5EF4-FFF2-40B4-BE49-F238E27FC236}">
                    <a16:creationId xmlns:a16="http://schemas.microsoft.com/office/drawing/2014/main" id="{504F4337-0A9C-48B2-8B14-297BDB22E4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6177" y="4259172"/>
                <a:ext cx="0" cy="3721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Прямая соединительная линия 15">
                <a:extLst>
                  <a:ext uri="{FF2B5EF4-FFF2-40B4-BE49-F238E27FC236}">
                    <a16:creationId xmlns:a16="http://schemas.microsoft.com/office/drawing/2014/main" id="{E1AA217C-6A07-420C-AD70-D1466C8E22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27477" y="4454664"/>
                <a:ext cx="6623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Прямая соединительная линия 33">
              <a:extLst>
                <a:ext uri="{FF2B5EF4-FFF2-40B4-BE49-F238E27FC236}">
                  <a16:creationId xmlns:a16="http://schemas.microsoft.com/office/drawing/2014/main" id="{6073343E-0265-40C1-A511-935BF3CC8C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56805" y="4877215"/>
              <a:ext cx="144099" cy="261385"/>
            </a:xfrm>
            <a:prstGeom prst="line">
              <a:avLst/>
            </a:prstGeom>
            <a:ln w="38100">
              <a:solidFill>
                <a:srgbClr val="00838F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12">
              <a:extLst>
                <a:ext uri="{FF2B5EF4-FFF2-40B4-BE49-F238E27FC236}">
                  <a16:creationId xmlns:a16="http://schemas.microsoft.com/office/drawing/2014/main" id="{A79F1986-E57E-47A4-B55E-8B94A655F0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6768" y="4243713"/>
              <a:ext cx="69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 стрелкой 12">
              <a:extLst>
                <a:ext uri="{FF2B5EF4-FFF2-40B4-BE49-F238E27FC236}">
                  <a16:creationId xmlns:a16="http://schemas.microsoft.com/office/drawing/2014/main" id="{D2A99F98-BF13-441D-A8C6-424217BD8FBC}"/>
                </a:ext>
              </a:extLst>
            </p:cNvPr>
            <p:cNvCxnSpPr>
              <a:cxnSpLocks/>
            </p:cNvCxnSpPr>
            <p:nvPr/>
          </p:nvCxnSpPr>
          <p:spPr>
            <a:xfrm>
              <a:off x="1118164" y="3320965"/>
              <a:ext cx="69353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Прямокутник 67">
                  <a:extLst>
                    <a:ext uri="{FF2B5EF4-FFF2-40B4-BE49-F238E27FC236}">
                      <a16:creationId xmlns:a16="http://schemas.microsoft.com/office/drawing/2014/main" id="{94CCAD88-1112-4B58-9A1B-350B71A1B348}"/>
                    </a:ext>
                  </a:extLst>
                </p:cNvPr>
                <p:cNvSpPr/>
                <p:nvPr/>
              </p:nvSpPr>
              <p:spPr>
                <a:xfrm>
                  <a:off x="1074598" y="3261840"/>
                  <a:ext cx="65160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uk-UA" sz="2800" dirty="0"/>
                </a:p>
              </p:txBody>
            </p:sp>
          </mc:Choice>
          <mc:Fallback xmlns="">
            <p:sp>
              <p:nvSpPr>
                <p:cNvPr id="68" name="Прямокутник 67">
                  <a:extLst>
                    <a:ext uri="{FF2B5EF4-FFF2-40B4-BE49-F238E27FC236}">
                      <a16:creationId xmlns:a16="http://schemas.microsoft.com/office/drawing/2014/main" id="{94CCAD88-1112-4B58-9A1B-350B71A1B3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598" y="3261840"/>
                  <a:ext cx="651600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Прямая со стрелкой 12">
              <a:extLst>
                <a:ext uri="{FF2B5EF4-FFF2-40B4-BE49-F238E27FC236}">
                  <a16:creationId xmlns:a16="http://schemas.microsoft.com/office/drawing/2014/main" id="{793ED887-742D-45D2-82F3-6E821B4ACD42}"/>
                </a:ext>
              </a:extLst>
            </p:cNvPr>
            <p:cNvCxnSpPr>
              <a:cxnSpLocks/>
            </p:cNvCxnSpPr>
            <p:nvPr/>
          </p:nvCxnSpPr>
          <p:spPr>
            <a:xfrm>
              <a:off x="4934702" y="3495659"/>
              <a:ext cx="0" cy="64432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12">
              <a:extLst>
                <a:ext uri="{FF2B5EF4-FFF2-40B4-BE49-F238E27FC236}">
                  <a16:creationId xmlns:a16="http://schemas.microsoft.com/office/drawing/2014/main" id="{6EAB6DBB-099F-491D-AB41-450C2B73A307}"/>
                </a:ext>
              </a:extLst>
            </p:cNvPr>
            <p:cNvCxnSpPr>
              <a:cxnSpLocks/>
            </p:cNvCxnSpPr>
            <p:nvPr/>
          </p:nvCxnSpPr>
          <p:spPr>
            <a:xfrm>
              <a:off x="2339411" y="3326111"/>
              <a:ext cx="69353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 стрелкой 12">
              <a:extLst>
                <a:ext uri="{FF2B5EF4-FFF2-40B4-BE49-F238E27FC236}">
                  <a16:creationId xmlns:a16="http://schemas.microsoft.com/office/drawing/2014/main" id="{E240B7C4-3710-4950-8D05-09DDE49822D3}"/>
                </a:ext>
              </a:extLst>
            </p:cNvPr>
            <p:cNvCxnSpPr>
              <a:cxnSpLocks/>
            </p:cNvCxnSpPr>
            <p:nvPr/>
          </p:nvCxnSpPr>
          <p:spPr>
            <a:xfrm>
              <a:off x="4241170" y="3323466"/>
              <a:ext cx="69353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12">
              <a:extLst>
                <a:ext uri="{FF2B5EF4-FFF2-40B4-BE49-F238E27FC236}">
                  <a16:creationId xmlns:a16="http://schemas.microsoft.com/office/drawing/2014/main" id="{451DFE39-534A-46CA-9F58-8EC3306697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4598" y="4256434"/>
              <a:ext cx="69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12">
              <a:extLst>
                <a:ext uri="{FF2B5EF4-FFF2-40B4-BE49-F238E27FC236}">
                  <a16:creationId xmlns:a16="http://schemas.microsoft.com/office/drawing/2014/main" id="{DFE2C3CE-3FC3-4C13-909B-02AE154BF3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6585" y="3434139"/>
              <a:ext cx="0" cy="68082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12">
              <a:extLst>
                <a:ext uri="{FF2B5EF4-FFF2-40B4-BE49-F238E27FC236}">
                  <a16:creationId xmlns:a16="http://schemas.microsoft.com/office/drawing/2014/main" id="{6F617EF2-9451-4E75-AA06-4CD9719D64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3931" y="4253797"/>
              <a:ext cx="69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36">
              <a:extLst>
                <a:ext uri="{FF2B5EF4-FFF2-40B4-BE49-F238E27FC236}">
                  <a16:creationId xmlns:a16="http://schemas.microsoft.com/office/drawing/2014/main" id="{E886C63E-0171-49E9-BB87-FF6F839CF1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97781" y="4931734"/>
              <a:ext cx="316274" cy="2594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3322715-0181-41ED-827B-540AEB07E823}"/>
                  </a:ext>
                </a:extLst>
              </p:cNvPr>
              <p:cNvSpPr txBox="1"/>
              <p:nvPr/>
            </p:nvSpPr>
            <p:spPr>
              <a:xfrm>
                <a:off x="6569024" y="4241109"/>
                <a:ext cx="417540" cy="57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7987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ru-RU" sz="2800" baseline="-250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3322715-0181-41ED-827B-540AEB07E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024" y="4241109"/>
                <a:ext cx="417540" cy="5754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Циліндр 80">
            <a:extLst>
              <a:ext uri="{FF2B5EF4-FFF2-40B4-BE49-F238E27FC236}">
                <a16:creationId xmlns:a16="http://schemas.microsoft.com/office/drawing/2014/main" id="{12D989BD-A07B-4D85-9918-09F3992FC498}"/>
              </a:ext>
            </a:extLst>
          </p:cNvPr>
          <p:cNvSpPr/>
          <p:nvPr/>
        </p:nvSpPr>
        <p:spPr>
          <a:xfrm rot="16200000" flipH="1">
            <a:off x="9865621" y="1734993"/>
            <a:ext cx="880432" cy="4738117"/>
          </a:xfrm>
          <a:prstGeom prst="can">
            <a:avLst>
              <a:gd name="adj" fmla="val 39294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82" name="Пряма зі стрілкою 81">
            <a:extLst>
              <a:ext uri="{FF2B5EF4-FFF2-40B4-BE49-F238E27FC236}">
                <a16:creationId xmlns:a16="http://schemas.microsoft.com/office/drawing/2014/main" id="{F056D0EA-2E83-40FC-A058-8D95F6C81E2B}"/>
              </a:ext>
            </a:extLst>
          </p:cNvPr>
          <p:cNvCxnSpPr>
            <a:cxnSpLocks/>
          </p:cNvCxnSpPr>
          <p:nvPr/>
        </p:nvCxnSpPr>
        <p:spPr>
          <a:xfrm flipH="1">
            <a:off x="7052057" y="4104051"/>
            <a:ext cx="627324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олілінія: фігура 82">
            <a:extLst>
              <a:ext uri="{FF2B5EF4-FFF2-40B4-BE49-F238E27FC236}">
                <a16:creationId xmlns:a16="http://schemas.microsoft.com/office/drawing/2014/main" id="{35823927-B278-49A9-9ECE-D110F108E88C}"/>
              </a:ext>
            </a:extLst>
          </p:cNvPr>
          <p:cNvSpPr/>
          <p:nvPr/>
        </p:nvSpPr>
        <p:spPr>
          <a:xfrm rot="5400000">
            <a:off x="10098836" y="1347417"/>
            <a:ext cx="180000" cy="6273559"/>
          </a:xfrm>
          <a:custGeom>
            <a:avLst/>
            <a:gdLst>
              <a:gd name="connsiteX0" fmla="*/ 754892 w 853952"/>
              <a:gd name="connsiteY0" fmla="*/ 0 h 5440680"/>
              <a:gd name="connsiteX1" fmla="*/ 512 w 853952"/>
              <a:gd name="connsiteY1" fmla="*/ 2788920 h 5440680"/>
              <a:gd name="connsiteX2" fmla="*/ 853952 w 853952"/>
              <a:gd name="connsiteY2" fmla="*/ 5440680 h 5440680"/>
              <a:gd name="connsiteX0" fmla="*/ 474057 w 573117"/>
              <a:gd name="connsiteY0" fmla="*/ 0 h 5440680"/>
              <a:gd name="connsiteX1" fmla="*/ 1655 w 573117"/>
              <a:gd name="connsiteY1" fmla="*/ 2788920 h 5440680"/>
              <a:gd name="connsiteX2" fmla="*/ 573117 w 573117"/>
              <a:gd name="connsiteY2" fmla="*/ 5440680 h 544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117" h="5440680">
                <a:moveTo>
                  <a:pt x="474057" y="0"/>
                </a:moveTo>
                <a:cubicBezTo>
                  <a:pt x="88612" y="941070"/>
                  <a:pt x="-14855" y="1882140"/>
                  <a:pt x="1655" y="2788920"/>
                </a:cubicBezTo>
                <a:cubicBezTo>
                  <a:pt x="18165" y="3695700"/>
                  <a:pt x="154652" y="4568190"/>
                  <a:pt x="573117" y="5440680"/>
                </a:cubicBezTo>
              </a:path>
            </a:pathLst>
          </a:custGeom>
          <a:noFill/>
          <a:ln w="38100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4" name="Полілінія: фігура 83">
            <a:extLst>
              <a:ext uri="{FF2B5EF4-FFF2-40B4-BE49-F238E27FC236}">
                <a16:creationId xmlns:a16="http://schemas.microsoft.com/office/drawing/2014/main" id="{7B427695-BB44-4D50-87C0-FF6F0112C7F5}"/>
              </a:ext>
            </a:extLst>
          </p:cNvPr>
          <p:cNvSpPr/>
          <p:nvPr/>
        </p:nvSpPr>
        <p:spPr>
          <a:xfrm rot="5400000" flipH="1">
            <a:off x="10098835" y="591910"/>
            <a:ext cx="180000" cy="6273559"/>
          </a:xfrm>
          <a:custGeom>
            <a:avLst/>
            <a:gdLst>
              <a:gd name="connsiteX0" fmla="*/ 754892 w 853952"/>
              <a:gd name="connsiteY0" fmla="*/ 0 h 5440680"/>
              <a:gd name="connsiteX1" fmla="*/ 512 w 853952"/>
              <a:gd name="connsiteY1" fmla="*/ 2788920 h 5440680"/>
              <a:gd name="connsiteX2" fmla="*/ 853952 w 853952"/>
              <a:gd name="connsiteY2" fmla="*/ 5440680 h 5440680"/>
              <a:gd name="connsiteX0" fmla="*/ 474057 w 573117"/>
              <a:gd name="connsiteY0" fmla="*/ 0 h 5440680"/>
              <a:gd name="connsiteX1" fmla="*/ 1655 w 573117"/>
              <a:gd name="connsiteY1" fmla="*/ 2788920 h 5440680"/>
              <a:gd name="connsiteX2" fmla="*/ 573117 w 573117"/>
              <a:gd name="connsiteY2" fmla="*/ 5440680 h 544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117" h="5440680">
                <a:moveTo>
                  <a:pt x="474057" y="0"/>
                </a:moveTo>
                <a:cubicBezTo>
                  <a:pt x="88612" y="941070"/>
                  <a:pt x="-14855" y="1882140"/>
                  <a:pt x="1655" y="2788920"/>
                </a:cubicBezTo>
                <a:cubicBezTo>
                  <a:pt x="18165" y="3695700"/>
                  <a:pt x="154652" y="4568190"/>
                  <a:pt x="573117" y="5440680"/>
                </a:cubicBezTo>
              </a:path>
            </a:pathLst>
          </a:custGeom>
          <a:noFill/>
          <a:ln w="38100">
            <a:solidFill>
              <a:srgbClr val="00B0F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47671059-3559-470C-A4AB-529C946D4845}"/>
              </a:ext>
            </a:extLst>
          </p:cNvPr>
          <p:cNvGrpSpPr/>
          <p:nvPr/>
        </p:nvGrpSpPr>
        <p:grpSpPr>
          <a:xfrm>
            <a:off x="8660398" y="3648037"/>
            <a:ext cx="3868834" cy="2185269"/>
            <a:chOff x="8660398" y="3648037"/>
            <a:chExt cx="3868834" cy="2185269"/>
          </a:xfrm>
        </p:grpSpPr>
        <p:cxnSp>
          <p:nvCxnSpPr>
            <p:cNvPr id="86" name="Пряма зі стрілкою 85">
              <a:extLst>
                <a:ext uri="{FF2B5EF4-FFF2-40B4-BE49-F238E27FC236}">
                  <a16:creationId xmlns:a16="http://schemas.microsoft.com/office/drawing/2014/main" id="{BC8DD9C7-3303-484A-8841-9188729AC4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42395" y="4091108"/>
              <a:ext cx="0" cy="2053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Групувати 86">
              <a:extLst>
                <a:ext uri="{FF2B5EF4-FFF2-40B4-BE49-F238E27FC236}">
                  <a16:creationId xmlns:a16="http://schemas.microsoft.com/office/drawing/2014/main" id="{0E3BD99E-4803-41C1-A60E-2CC122185DFE}"/>
                </a:ext>
              </a:extLst>
            </p:cNvPr>
            <p:cNvGrpSpPr/>
            <p:nvPr/>
          </p:nvGrpSpPr>
          <p:grpSpPr>
            <a:xfrm>
              <a:off x="8660398" y="3648037"/>
              <a:ext cx="3868834" cy="2185269"/>
              <a:chOff x="6911861" y="3746299"/>
              <a:chExt cx="3868834" cy="21852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B1E253B3-AE97-4065-9C8E-78A6E4C09A54}"/>
                      </a:ext>
                    </a:extLst>
                  </p:cNvPr>
                  <p:cNvSpPr txBox="1"/>
                  <p:nvPr/>
                </p:nvSpPr>
                <p:spPr>
                  <a:xfrm>
                    <a:off x="10393858" y="5091624"/>
                    <a:ext cx="386837" cy="5132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079879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ru-RU" sz="2800" baseline="-25000" dirty="0">
                      <a:solidFill>
                        <a:prstClr val="black"/>
                      </a:solidFill>
                      <a:latin typeface="Gerbera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B19AAA8-00A8-4E9C-8EBA-D5355DE040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93858" y="5091624"/>
                    <a:ext cx="386837" cy="51328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9" name="Пряма сполучна лінія 88">
                <a:extLst>
                  <a:ext uri="{FF2B5EF4-FFF2-40B4-BE49-F238E27FC236}">
                    <a16:creationId xmlns:a16="http://schemas.microsoft.com/office/drawing/2014/main" id="{A64A5E2B-09BD-4C4C-9353-0E8667DF3B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11861" y="4642525"/>
                <a:ext cx="0" cy="12890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Групувати 89">
                <a:extLst>
                  <a:ext uri="{FF2B5EF4-FFF2-40B4-BE49-F238E27FC236}">
                    <a16:creationId xmlns:a16="http://schemas.microsoft.com/office/drawing/2014/main" id="{2DFD78B8-75F3-4B42-939B-CA9886B6217A}"/>
                  </a:ext>
                </a:extLst>
              </p:cNvPr>
              <p:cNvGrpSpPr/>
              <p:nvPr/>
            </p:nvGrpSpPr>
            <p:grpSpPr>
              <a:xfrm>
                <a:off x="6911861" y="3756383"/>
                <a:ext cx="992615" cy="886142"/>
                <a:chOff x="7447469" y="4724472"/>
                <a:chExt cx="623091" cy="886142"/>
              </a:xfrm>
            </p:grpSpPr>
            <p:cxnSp>
              <p:nvCxnSpPr>
                <p:cNvPr id="102" name="Сполучна лінія: вигнута 101">
                  <a:extLst>
                    <a:ext uri="{FF2B5EF4-FFF2-40B4-BE49-F238E27FC236}">
                      <a16:creationId xmlns:a16="http://schemas.microsoft.com/office/drawing/2014/main" id="{572A0A58-E312-45D1-9124-0C511D9A49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7618739" y="5158793"/>
                  <a:ext cx="597884" cy="305758"/>
                </a:xfrm>
                <a:prstGeom prst="curvedConnector3">
                  <a:avLst>
                    <a:gd name="adj1" fmla="val 179708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Сполучна лінія: вигнута 102">
                  <a:extLst>
                    <a:ext uri="{FF2B5EF4-FFF2-40B4-BE49-F238E27FC236}">
                      <a16:creationId xmlns:a16="http://schemas.microsoft.com/office/drawing/2014/main" id="{64497F99-4DE9-4EF9-BBBB-A1FA7D9652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7419366" y="4752575"/>
                  <a:ext cx="373758" cy="317552"/>
                </a:xfrm>
                <a:prstGeom prst="curvedConnector3">
                  <a:avLst>
                    <a:gd name="adj1" fmla="val -138907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Пряма сполучна лінія 90">
                <a:extLst>
                  <a:ext uri="{FF2B5EF4-FFF2-40B4-BE49-F238E27FC236}">
                    <a16:creationId xmlns:a16="http://schemas.microsoft.com/office/drawing/2014/main" id="{879F16EA-1CA7-4466-8C9C-4987CB810E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93858" y="4082730"/>
                <a:ext cx="0" cy="184883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Групувати 91">
                <a:extLst>
                  <a:ext uri="{FF2B5EF4-FFF2-40B4-BE49-F238E27FC236}">
                    <a16:creationId xmlns:a16="http://schemas.microsoft.com/office/drawing/2014/main" id="{D00B8F44-3A48-4679-AFE0-1B9544FC7AAB}"/>
                  </a:ext>
                </a:extLst>
              </p:cNvPr>
              <p:cNvGrpSpPr/>
              <p:nvPr/>
            </p:nvGrpSpPr>
            <p:grpSpPr>
              <a:xfrm>
                <a:off x="7899348" y="3746299"/>
                <a:ext cx="992615" cy="886142"/>
                <a:chOff x="7447469" y="4724472"/>
                <a:chExt cx="623091" cy="886142"/>
              </a:xfrm>
            </p:grpSpPr>
            <p:cxnSp>
              <p:nvCxnSpPr>
                <p:cNvPr id="100" name="Сполучна лінія: вигнута 99">
                  <a:extLst>
                    <a:ext uri="{FF2B5EF4-FFF2-40B4-BE49-F238E27FC236}">
                      <a16:creationId xmlns:a16="http://schemas.microsoft.com/office/drawing/2014/main" id="{37D1FD17-552A-4EB3-BC20-1DDDCD508F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7618739" y="5158793"/>
                  <a:ext cx="597884" cy="305758"/>
                </a:xfrm>
                <a:prstGeom prst="curvedConnector3">
                  <a:avLst>
                    <a:gd name="adj1" fmla="val 179708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Сполучна лінія: вигнута 100">
                  <a:extLst>
                    <a:ext uri="{FF2B5EF4-FFF2-40B4-BE49-F238E27FC236}">
                      <a16:creationId xmlns:a16="http://schemas.microsoft.com/office/drawing/2014/main" id="{1CFBA123-F352-438F-A579-AD14D4B94B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7419366" y="4752575"/>
                  <a:ext cx="373758" cy="317552"/>
                </a:xfrm>
                <a:prstGeom prst="curvedConnector3">
                  <a:avLst>
                    <a:gd name="adj1" fmla="val -138907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Групувати 92">
                <a:extLst>
                  <a:ext uri="{FF2B5EF4-FFF2-40B4-BE49-F238E27FC236}">
                    <a16:creationId xmlns:a16="http://schemas.microsoft.com/office/drawing/2014/main" id="{4919BF4E-B544-4747-A0AC-29EFC8F113E9}"/>
                  </a:ext>
                </a:extLst>
              </p:cNvPr>
              <p:cNvGrpSpPr/>
              <p:nvPr/>
            </p:nvGrpSpPr>
            <p:grpSpPr>
              <a:xfrm>
                <a:off x="8881839" y="3767747"/>
                <a:ext cx="992615" cy="886142"/>
                <a:chOff x="7447469" y="4724472"/>
                <a:chExt cx="623091" cy="886142"/>
              </a:xfrm>
            </p:grpSpPr>
            <p:cxnSp>
              <p:nvCxnSpPr>
                <p:cNvPr id="98" name="Сполучна лінія: вигнута 97">
                  <a:extLst>
                    <a:ext uri="{FF2B5EF4-FFF2-40B4-BE49-F238E27FC236}">
                      <a16:creationId xmlns:a16="http://schemas.microsoft.com/office/drawing/2014/main" id="{5CDA47B3-A4FF-4BAB-BF35-A73F7FC5E0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7618739" y="5158793"/>
                  <a:ext cx="597884" cy="305758"/>
                </a:xfrm>
                <a:prstGeom prst="curvedConnector3">
                  <a:avLst>
                    <a:gd name="adj1" fmla="val 179708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Сполучна лінія: вигнута 98">
                  <a:extLst>
                    <a:ext uri="{FF2B5EF4-FFF2-40B4-BE49-F238E27FC236}">
                      <a16:creationId xmlns:a16="http://schemas.microsoft.com/office/drawing/2014/main" id="{88BE1FE1-704C-4E30-8D4A-9AEA4614DA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7419366" y="4752575"/>
                  <a:ext cx="373758" cy="317552"/>
                </a:xfrm>
                <a:prstGeom prst="curvedConnector3">
                  <a:avLst>
                    <a:gd name="adj1" fmla="val -138907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4" name="Сполучна лінія: вигнута 93">
                <a:extLst>
                  <a:ext uri="{FF2B5EF4-FFF2-40B4-BE49-F238E27FC236}">
                    <a16:creationId xmlns:a16="http://schemas.microsoft.com/office/drawing/2014/main" id="{79A4A8BF-89C1-4B68-BD31-CFE018C4915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9954933" y="3684742"/>
                <a:ext cx="373758" cy="505876"/>
              </a:xfrm>
              <a:prstGeom prst="curvedConnector3">
                <a:avLst>
                  <a:gd name="adj1" fmla="val -13890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 зі стрілкою 94">
                <a:extLst>
                  <a:ext uri="{FF2B5EF4-FFF2-40B4-BE49-F238E27FC236}">
                    <a16:creationId xmlns:a16="http://schemas.microsoft.com/office/drawing/2014/main" id="{D1EFE4D7-E5C0-4415-8CC2-3E2B645F7C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389449" y="4180557"/>
                <a:ext cx="15536" cy="21415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 зі стрілкою 95">
                <a:extLst>
                  <a:ext uri="{FF2B5EF4-FFF2-40B4-BE49-F238E27FC236}">
                    <a16:creationId xmlns:a16="http://schemas.microsoft.com/office/drawing/2014/main" id="{A5A680C7-DD13-499E-86BD-43D8F45C6A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09461" y="4189370"/>
                <a:ext cx="15536" cy="21415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 зі стрілкою 96">
                <a:extLst>
                  <a:ext uri="{FF2B5EF4-FFF2-40B4-BE49-F238E27FC236}">
                    <a16:creationId xmlns:a16="http://schemas.microsoft.com/office/drawing/2014/main" id="{81B19546-70AF-4D3F-AA11-2EE14A9B86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19077" y="4180557"/>
                <a:ext cx="15536" cy="21415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Групувати 103">
            <a:extLst>
              <a:ext uri="{FF2B5EF4-FFF2-40B4-BE49-F238E27FC236}">
                <a16:creationId xmlns:a16="http://schemas.microsoft.com/office/drawing/2014/main" id="{42D4E312-DD6C-4D5A-A63B-161F6AAE8692}"/>
              </a:ext>
            </a:extLst>
          </p:cNvPr>
          <p:cNvGrpSpPr/>
          <p:nvPr/>
        </p:nvGrpSpPr>
        <p:grpSpPr>
          <a:xfrm>
            <a:off x="9869994" y="1985519"/>
            <a:ext cx="1177707" cy="4193551"/>
            <a:chOff x="8616341" y="2650771"/>
            <a:chExt cx="909736" cy="3121277"/>
          </a:xfrm>
        </p:grpSpPr>
        <p:sp>
          <p:nvSpPr>
            <p:cNvPr id="105" name="Дуга 104">
              <a:extLst>
                <a:ext uri="{FF2B5EF4-FFF2-40B4-BE49-F238E27FC236}">
                  <a16:creationId xmlns:a16="http://schemas.microsoft.com/office/drawing/2014/main" id="{08B94243-803A-41D2-874E-AE246F06727E}"/>
                </a:ext>
              </a:extLst>
            </p:cNvPr>
            <p:cNvSpPr/>
            <p:nvPr/>
          </p:nvSpPr>
          <p:spPr>
            <a:xfrm>
              <a:off x="8616341" y="2650771"/>
              <a:ext cx="909736" cy="3121277"/>
            </a:xfrm>
            <a:prstGeom prst="arc">
              <a:avLst>
                <a:gd name="adj1" fmla="val 13041651"/>
                <a:gd name="adj2" fmla="val 8454380"/>
              </a:avLst>
            </a:prstGeom>
            <a:noFill/>
            <a:ln w="38100">
              <a:solidFill>
                <a:srgbClr val="FF0000"/>
              </a:solidFill>
              <a:headEnd type="none" w="med" len="med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879"/>
              <a:endParaRPr lang="ru-RU" sz="2511" dirty="0">
                <a:solidFill>
                  <a:prstClr val="white"/>
                </a:solidFill>
                <a:latin typeface="Gerbera"/>
              </a:endParaRPr>
            </a:p>
          </p:txBody>
        </p:sp>
        <p:cxnSp>
          <p:nvCxnSpPr>
            <p:cNvPr id="106" name="Прямая со стрелкой 17">
              <a:extLst>
                <a:ext uri="{FF2B5EF4-FFF2-40B4-BE49-F238E27FC236}">
                  <a16:creationId xmlns:a16="http://schemas.microsoft.com/office/drawing/2014/main" id="{F0B91F46-16E0-43C5-9673-7427EFB6BA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68219" y="3478446"/>
              <a:ext cx="27959" cy="1446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Групувати 106">
            <a:extLst>
              <a:ext uri="{FF2B5EF4-FFF2-40B4-BE49-F238E27FC236}">
                <a16:creationId xmlns:a16="http://schemas.microsoft.com/office/drawing/2014/main" id="{A94E4ADE-E197-4276-8991-55C205ABEDDE}"/>
              </a:ext>
            </a:extLst>
          </p:cNvPr>
          <p:cNvGrpSpPr/>
          <p:nvPr/>
        </p:nvGrpSpPr>
        <p:grpSpPr>
          <a:xfrm>
            <a:off x="10060215" y="2441361"/>
            <a:ext cx="767383" cy="3347197"/>
            <a:chOff x="8616341" y="2652430"/>
            <a:chExt cx="909736" cy="3121277"/>
          </a:xfrm>
        </p:grpSpPr>
        <p:sp>
          <p:nvSpPr>
            <p:cNvPr id="108" name="Дуга 107">
              <a:extLst>
                <a:ext uri="{FF2B5EF4-FFF2-40B4-BE49-F238E27FC236}">
                  <a16:creationId xmlns:a16="http://schemas.microsoft.com/office/drawing/2014/main" id="{C2010932-990E-42C8-9A13-AE59605A04F5}"/>
                </a:ext>
              </a:extLst>
            </p:cNvPr>
            <p:cNvSpPr/>
            <p:nvPr/>
          </p:nvSpPr>
          <p:spPr>
            <a:xfrm>
              <a:off x="8616341" y="2652430"/>
              <a:ext cx="909736" cy="3121277"/>
            </a:xfrm>
            <a:prstGeom prst="arc">
              <a:avLst>
                <a:gd name="adj1" fmla="val 13893002"/>
                <a:gd name="adj2" fmla="val 7847293"/>
              </a:avLst>
            </a:prstGeom>
            <a:noFill/>
            <a:ln w="38100">
              <a:solidFill>
                <a:srgbClr val="FF0000"/>
              </a:solidFill>
              <a:headEnd type="none" w="med" len="med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879"/>
              <a:endParaRPr lang="ru-RU" sz="2511" dirty="0">
                <a:solidFill>
                  <a:prstClr val="white"/>
                </a:solidFill>
                <a:latin typeface="Gerbera"/>
              </a:endParaRPr>
            </a:p>
          </p:txBody>
        </p:sp>
        <p:cxnSp>
          <p:nvCxnSpPr>
            <p:cNvPr id="109" name="Прямая со стрелкой 17">
              <a:extLst>
                <a:ext uri="{FF2B5EF4-FFF2-40B4-BE49-F238E27FC236}">
                  <a16:creationId xmlns:a16="http://schemas.microsoft.com/office/drawing/2014/main" id="{824B7318-A3B5-4C1A-9CF9-B7EAF02683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58826" y="3354908"/>
              <a:ext cx="20477" cy="18402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4A8C183-3C8E-4623-B0A8-C91D7E0556A9}"/>
                  </a:ext>
                </a:extLst>
              </p:cNvPr>
              <p:cNvSpPr txBox="1"/>
              <p:nvPr/>
            </p:nvSpPr>
            <p:spPr>
              <a:xfrm>
                <a:off x="9642675" y="2018046"/>
                <a:ext cx="417540" cy="57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7987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ru-RU" sz="2800" baseline="-250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4A8C183-3C8E-4623-B0A8-C91D7E055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675" y="2018046"/>
                <a:ext cx="417540" cy="5754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5E365F4-4536-47AD-96E8-E0BE5A25C7E9}"/>
                  </a:ext>
                </a:extLst>
              </p:cNvPr>
              <p:cNvSpPr txBox="1"/>
              <p:nvPr/>
            </p:nvSpPr>
            <p:spPr>
              <a:xfrm>
                <a:off x="11237922" y="2299421"/>
                <a:ext cx="1655283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7987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ru-RU" sz="2800" baseline="-25000" dirty="0">
                  <a:solidFill>
                    <a:prstClr val="black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5E365F4-4536-47AD-96E8-E0BE5A25C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922" y="2299421"/>
                <a:ext cx="1655283" cy="51328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Button Color - Down">
                <a:extLst>
                  <a:ext uri="{FF2B5EF4-FFF2-40B4-BE49-F238E27FC236}">
                    <a16:creationId xmlns:a16="http://schemas.microsoft.com/office/drawing/2014/main" id="{E1FB1501-56A6-4601-83EC-2C6B8F41E50F}"/>
                  </a:ext>
                </a:extLst>
              </p:cNvPr>
              <p:cNvSpPr/>
              <p:nvPr/>
            </p:nvSpPr>
            <p:spPr>
              <a:xfrm>
                <a:off x="1069821" y="6790532"/>
                <a:ext cx="12257959" cy="1103177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Змінне магнітне поле створює </a:t>
                </a:r>
                <a:r>
                  <a:rPr lang="uk-UA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вихрове електричне поле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яке </a:t>
                </a:r>
                <a:r>
                  <a:rPr lang="uk-UA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підтримуватиме струму </a:t>
                </a:r>
                <a:r>
                  <a:rPr lang="uk-UA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котушці 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(за правилом Ленца)</a:t>
                </a:r>
                <a:endParaRPr lang="uk-UA" sz="40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3" name="Button Color - Down">
                <a:extLst>
                  <a:ext uri="{FF2B5EF4-FFF2-40B4-BE49-F238E27FC236}">
                    <a16:creationId xmlns:a16="http://schemas.microsoft.com/office/drawing/2014/main" id="{E1FB1501-56A6-4601-83EC-2C6B8F41E5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21" y="6790532"/>
                <a:ext cx="12257959" cy="1103177"/>
              </a:xfrm>
              <a:prstGeom prst="rect">
                <a:avLst/>
              </a:prstGeom>
              <a:blipFill>
                <a:blip r:embed="rId14"/>
                <a:stretch>
                  <a:fillRect l="-545" t="-1070" r="-1438" b="-17112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31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9" grpId="0"/>
      <p:bldP spid="81" grpId="0" animBg="1"/>
      <p:bldP spid="83" grpId="0" animBg="1"/>
      <p:bldP spid="84" grpId="0" animBg="1"/>
      <p:bldP spid="110" grpId="0"/>
      <p:bldP spid="111" grpId="0"/>
      <p:bldP spid="1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Явище самоіндукції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F5524918-A1BD-4B78-9BEA-FA015651CA8E}"/>
              </a:ext>
            </a:extLst>
          </p:cNvPr>
          <p:cNvGrpSpPr/>
          <p:nvPr/>
        </p:nvGrpSpPr>
        <p:grpSpPr>
          <a:xfrm>
            <a:off x="9692416" y="2862783"/>
            <a:ext cx="4459101" cy="2767589"/>
            <a:chOff x="6569024" y="1985519"/>
            <a:chExt cx="6756591" cy="41935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3322715-0181-41ED-827B-540AEB07E823}"/>
                    </a:ext>
                  </a:extLst>
                </p:cNvPr>
                <p:cNvSpPr txBox="1"/>
                <p:nvPr/>
              </p:nvSpPr>
              <p:spPr>
                <a:xfrm>
                  <a:off x="6569024" y="4241109"/>
                  <a:ext cx="417540" cy="7673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7987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ru-RU" sz="2400" baseline="-250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3322715-0181-41ED-827B-540AEB07E8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9024" y="4241109"/>
                  <a:ext cx="417540" cy="767347"/>
                </a:xfrm>
                <a:prstGeom prst="rect">
                  <a:avLst/>
                </a:prstGeom>
                <a:blipFill>
                  <a:blip r:embed="rId4"/>
                  <a:stretch>
                    <a:fillRect r="-8889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Циліндр 80">
              <a:extLst>
                <a:ext uri="{FF2B5EF4-FFF2-40B4-BE49-F238E27FC236}">
                  <a16:creationId xmlns:a16="http://schemas.microsoft.com/office/drawing/2014/main" id="{12D989BD-A07B-4D85-9918-09F3992FC498}"/>
                </a:ext>
              </a:extLst>
            </p:cNvPr>
            <p:cNvSpPr/>
            <p:nvPr/>
          </p:nvSpPr>
          <p:spPr>
            <a:xfrm rot="16200000" flipH="1">
              <a:off x="9865621" y="1734993"/>
              <a:ext cx="880432" cy="4738117"/>
            </a:xfrm>
            <a:prstGeom prst="can">
              <a:avLst>
                <a:gd name="adj" fmla="val 39294"/>
              </a:avLst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000" dirty="0"/>
            </a:p>
          </p:txBody>
        </p:sp>
        <p:cxnSp>
          <p:nvCxnSpPr>
            <p:cNvPr id="82" name="Пряма зі стрілкою 81">
              <a:extLst>
                <a:ext uri="{FF2B5EF4-FFF2-40B4-BE49-F238E27FC236}">
                  <a16:creationId xmlns:a16="http://schemas.microsoft.com/office/drawing/2014/main" id="{F056D0EA-2E83-40FC-A058-8D95F6C81E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2057" y="4104051"/>
              <a:ext cx="6273242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Полілінія: фігура 82">
              <a:extLst>
                <a:ext uri="{FF2B5EF4-FFF2-40B4-BE49-F238E27FC236}">
                  <a16:creationId xmlns:a16="http://schemas.microsoft.com/office/drawing/2014/main" id="{35823927-B278-49A9-9ECE-D110F108E88C}"/>
                </a:ext>
              </a:extLst>
            </p:cNvPr>
            <p:cNvSpPr/>
            <p:nvPr/>
          </p:nvSpPr>
          <p:spPr>
            <a:xfrm rot="5400000">
              <a:off x="10098836" y="1347417"/>
              <a:ext cx="180000" cy="6273559"/>
            </a:xfrm>
            <a:custGeom>
              <a:avLst/>
              <a:gdLst>
                <a:gd name="connsiteX0" fmla="*/ 754892 w 853952"/>
                <a:gd name="connsiteY0" fmla="*/ 0 h 5440680"/>
                <a:gd name="connsiteX1" fmla="*/ 512 w 853952"/>
                <a:gd name="connsiteY1" fmla="*/ 2788920 h 5440680"/>
                <a:gd name="connsiteX2" fmla="*/ 853952 w 853952"/>
                <a:gd name="connsiteY2" fmla="*/ 5440680 h 5440680"/>
                <a:gd name="connsiteX0" fmla="*/ 474057 w 573117"/>
                <a:gd name="connsiteY0" fmla="*/ 0 h 5440680"/>
                <a:gd name="connsiteX1" fmla="*/ 1655 w 573117"/>
                <a:gd name="connsiteY1" fmla="*/ 2788920 h 5440680"/>
                <a:gd name="connsiteX2" fmla="*/ 573117 w 573117"/>
                <a:gd name="connsiteY2" fmla="*/ 5440680 h 544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3117" h="5440680">
                  <a:moveTo>
                    <a:pt x="474057" y="0"/>
                  </a:moveTo>
                  <a:cubicBezTo>
                    <a:pt x="88612" y="941070"/>
                    <a:pt x="-14855" y="1882140"/>
                    <a:pt x="1655" y="2788920"/>
                  </a:cubicBezTo>
                  <a:cubicBezTo>
                    <a:pt x="18165" y="3695700"/>
                    <a:pt x="154652" y="4568190"/>
                    <a:pt x="573117" y="5440680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000" dirty="0"/>
            </a:p>
          </p:txBody>
        </p:sp>
        <p:sp>
          <p:nvSpPr>
            <p:cNvPr id="84" name="Полілінія: фігура 83">
              <a:extLst>
                <a:ext uri="{FF2B5EF4-FFF2-40B4-BE49-F238E27FC236}">
                  <a16:creationId xmlns:a16="http://schemas.microsoft.com/office/drawing/2014/main" id="{7B427695-BB44-4D50-87C0-FF6F0112C7F5}"/>
                </a:ext>
              </a:extLst>
            </p:cNvPr>
            <p:cNvSpPr/>
            <p:nvPr/>
          </p:nvSpPr>
          <p:spPr>
            <a:xfrm rot="5400000" flipH="1">
              <a:off x="10098835" y="591910"/>
              <a:ext cx="180000" cy="6273559"/>
            </a:xfrm>
            <a:custGeom>
              <a:avLst/>
              <a:gdLst>
                <a:gd name="connsiteX0" fmla="*/ 754892 w 853952"/>
                <a:gd name="connsiteY0" fmla="*/ 0 h 5440680"/>
                <a:gd name="connsiteX1" fmla="*/ 512 w 853952"/>
                <a:gd name="connsiteY1" fmla="*/ 2788920 h 5440680"/>
                <a:gd name="connsiteX2" fmla="*/ 853952 w 853952"/>
                <a:gd name="connsiteY2" fmla="*/ 5440680 h 5440680"/>
                <a:gd name="connsiteX0" fmla="*/ 474057 w 573117"/>
                <a:gd name="connsiteY0" fmla="*/ 0 h 5440680"/>
                <a:gd name="connsiteX1" fmla="*/ 1655 w 573117"/>
                <a:gd name="connsiteY1" fmla="*/ 2788920 h 5440680"/>
                <a:gd name="connsiteX2" fmla="*/ 573117 w 573117"/>
                <a:gd name="connsiteY2" fmla="*/ 5440680 h 544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3117" h="5440680">
                  <a:moveTo>
                    <a:pt x="474057" y="0"/>
                  </a:moveTo>
                  <a:cubicBezTo>
                    <a:pt x="88612" y="941070"/>
                    <a:pt x="-14855" y="1882140"/>
                    <a:pt x="1655" y="2788920"/>
                  </a:cubicBezTo>
                  <a:cubicBezTo>
                    <a:pt x="18165" y="3695700"/>
                    <a:pt x="154652" y="4568190"/>
                    <a:pt x="573117" y="5440680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000" dirty="0"/>
            </a:p>
          </p:txBody>
        </p:sp>
        <p:grpSp>
          <p:nvGrpSpPr>
            <p:cNvPr id="85" name="Групувати 84">
              <a:extLst>
                <a:ext uri="{FF2B5EF4-FFF2-40B4-BE49-F238E27FC236}">
                  <a16:creationId xmlns:a16="http://schemas.microsoft.com/office/drawing/2014/main" id="{47671059-3559-470C-A4AB-529C946D4845}"/>
                </a:ext>
              </a:extLst>
            </p:cNvPr>
            <p:cNvGrpSpPr/>
            <p:nvPr/>
          </p:nvGrpSpPr>
          <p:grpSpPr>
            <a:xfrm>
              <a:off x="8660398" y="3648037"/>
              <a:ext cx="4024327" cy="2185269"/>
              <a:chOff x="8660398" y="3648037"/>
              <a:chExt cx="4024327" cy="2185269"/>
            </a:xfrm>
          </p:grpSpPr>
          <p:cxnSp>
            <p:nvCxnSpPr>
              <p:cNvPr id="86" name="Пряма зі стрілкою 85">
                <a:extLst>
                  <a:ext uri="{FF2B5EF4-FFF2-40B4-BE49-F238E27FC236}">
                    <a16:creationId xmlns:a16="http://schemas.microsoft.com/office/drawing/2014/main" id="{BC8DD9C7-3303-484A-8841-9188729AC4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142395" y="4091108"/>
                <a:ext cx="0" cy="20533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Групувати 86">
                <a:extLst>
                  <a:ext uri="{FF2B5EF4-FFF2-40B4-BE49-F238E27FC236}">
                    <a16:creationId xmlns:a16="http://schemas.microsoft.com/office/drawing/2014/main" id="{0E3BD99E-4803-41C1-A60E-2CC122185DFE}"/>
                  </a:ext>
                </a:extLst>
              </p:cNvPr>
              <p:cNvGrpSpPr/>
              <p:nvPr/>
            </p:nvGrpSpPr>
            <p:grpSpPr>
              <a:xfrm>
                <a:off x="8660398" y="3648037"/>
                <a:ext cx="4024327" cy="2185269"/>
                <a:chOff x="6911861" y="3746299"/>
                <a:chExt cx="4024327" cy="218526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B1E253B3-AE97-4065-9C8E-78A6E4C09A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93858" y="5091624"/>
                      <a:ext cx="542330" cy="686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1079879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oMath>
                        </m:oMathPara>
                      </a14:m>
                      <a:endParaRPr lang="ru-RU" sz="2400" baseline="-25000" dirty="0">
                        <a:solidFill>
                          <a:prstClr val="black"/>
                        </a:solidFill>
                        <a:latin typeface="Gerbera"/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B1E253B3-AE97-4065-9C8E-78A6E4C09A5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93858" y="5091624"/>
                      <a:ext cx="542330" cy="68661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9" name="Пряма сполучна лінія 88">
                  <a:extLst>
                    <a:ext uri="{FF2B5EF4-FFF2-40B4-BE49-F238E27FC236}">
                      <a16:creationId xmlns:a16="http://schemas.microsoft.com/office/drawing/2014/main" id="{A64A5E2B-09BD-4C4C-9353-0E8667DF3B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11861" y="4642525"/>
                  <a:ext cx="0" cy="128904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0" name="Групувати 89">
                  <a:extLst>
                    <a:ext uri="{FF2B5EF4-FFF2-40B4-BE49-F238E27FC236}">
                      <a16:creationId xmlns:a16="http://schemas.microsoft.com/office/drawing/2014/main" id="{2DFD78B8-75F3-4B42-939B-CA9886B6217A}"/>
                    </a:ext>
                  </a:extLst>
                </p:cNvPr>
                <p:cNvGrpSpPr/>
                <p:nvPr/>
              </p:nvGrpSpPr>
              <p:grpSpPr>
                <a:xfrm>
                  <a:off x="6911861" y="3756383"/>
                  <a:ext cx="992615" cy="886142"/>
                  <a:chOff x="7447469" y="4724472"/>
                  <a:chExt cx="623091" cy="886142"/>
                </a:xfrm>
              </p:grpSpPr>
              <p:cxnSp>
                <p:nvCxnSpPr>
                  <p:cNvPr id="102" name="Сполучна лінія: вигнута 101">
                    <a:extLst>
                      <a:ext uri="{FF2B5EF4-FFF2-40B4-BE49-F238E27FC236}">
                        <a16:creationId xmlns:a16="http://schemas.microsoft.com/office/drawing/2014/main" id="{572A0A58-E312-45D1-9124-0C511D9A49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7618739" y="5158793"/>
                    <a:ext cx="597884" cy="305758"/>
                  </a:xfrm>
                  <a:prstGeom prst="curvedConnector3">
                    <a:avLst>
                      <a:gd name="adj1" fmla="val 179708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Сполучна лінія: вигнута 102">
                    <a:extLst>
                      <a:ext uri="{FF2B5EF4-FFF2-40B4-BE49-F238E27FC236}">
                        <a16:creationId xmlns:a16="http://schemas.microsoft.com/office/drawing/2014/main" id="{64497F99-4DE9-4EF9-BBBB-A1FA7D9652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7419366" y="4752575"/>
                    <a:ext cx="373758" cy="317552"/>
                  </a:xfrm>
                  <a:prstGeom prst="curvedConnector3">
                    <a:avLst>
                      <a:gd name="adj1" fmla="val -138907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1" name="Пряма сполучна лінія 90">
                  <a:extLst>
                    <a:ext uri="{FF2B5EF4-FFF2-40B4-BE49-F238E27FC236}">
                      <a16:creationId xmlns:a16="http://schemas.microsoft.com/office/drawing/2014/main" id="{879F16EA-1CA7-4466-8C9C-4987CB810E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93858" y="4082730"/>
                  <a:ext cx="0" cy="184883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2" name="Групувати 91">
                  <a:extLst>
                    <a:ext uri="{FF2B5EF4-FFF2-40B4-BE49-F238E27FC236}">
                      <a16:creationId xmlns:a16="http://schemas.microsoft.com/office/drawing/2014/main" id="{D00B8F44-3A48-4679-AFE0-1B9544FC7AAB}"/>
                    </a:ext>
                  </a:extLst>
                </p:cNvPr>
                <p:cNvGrpSpPr/>
                <p:nvPr/>
              </p:nvGrpSpPr>
              <p:grpSpPr>
                <a:xfrm>
                  <a:off x="7899348" y="3746299"/>
                  <a:ext cx="992615" cy="886142"/>
                  <a:chOff x="7447469" y="4724472"/>
                  <a:chExt cx="623091" cy="886142"/>
                </a:xfrm>
              </p:grpSpPr>
              <p:cxnSp>
                <p:nvCxnSpPr>
                  <p:cNvPr id="100" name="Сполучна лінія: вигнута 99">
                    <a:extLst>
                      <a:ext uri="{FF2B5EF4-FFF2-40B4-BE49-F238E27FC236}">
                        <a16:creationId xmlns:a16="http://schemas.microsoft.com/office/drawing/2014/main" id="{37D1FD17-552A-4EB3-BC20-1DDDCD508F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7618739" y="5158793"/>
                    <a:ext cx="597884" cy="305758"/>
                  </a:xfrm>
                  <a:prstGeom prst="curvedConnector3">
                    <a:avLst>
                      <a:gd name="adj1" fmla="val 179708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Сполучна лінія: вигнута 100">
                    <a:extLst>
                      <a:ext uri="{FF2B5EF4-FFF2-40B4-BE49-F238E27FC236}">
                        <a16:creationId xmlns:a16="http://schemas.microsoft.com/office/drawing/2014/main" id="{1CFBA123-F352-438F-A579-AD14D4B94B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7419366" y="4752575"/>
                    <a:ext cx="373758" cy="317552"/>
                  </a:xfrm>
                  <a:prstGeom prst="curvedConnector3">
                    <a:avLst>
                      <a:gd name="adj1" fmla="val -138907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3" name="Групувати 92">
                  <a:extLst>
                    <a:ext uri="{FF2B5EF4-FFF2-40B4-BE49-F238E27FC236}">
                      <a16:creationId xmlns:a16="http://schemas.microsoft.com/office/drawing/2014/main" id="{4919BF4E-B544-4747-A0AC-29EFC8F113E9}"/>
                    </a:ext>
                  </a:extLst>
                </p:cNvPr>
                <p:cNvGrpSpPr/>
                <p:nvPr/>
              </p:nvGrpSpPr>
              <p:grpSpPr>
                <a:xfrm>
                  <a:off x="8881839" y="3767747"/>
                  <a:ext cx="992615" cy="886142"/>
                  <a:chOff x="7447469" y="4724472"/>
                  <a:chExt cx="623091" cy="886142"/>
                </a:xfrm>
              </p:grpSpPr>
              <p:cxnSp>
                <p:nvCxnSpPr>
                  <p:cNvPr id="98" name="Сполучна лінія: вигнута 97">
                    <a:extLst>
                      <a:ext uri="{FF2B5EF4-FFF2-40B4-BE49-F238E27FC236}">
                        <a16:creationId xmlns:a16="http://schemas.microsoft.com/office/drawing/2014/main" id="{5CDA47B3-A4FF-4BAB-BF35-A73F7FC5E0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7618739" y="5158793"/>
                    <a:ext cx="597884" cy="305758"/>
                  </a:xfrm>
                  <a:prstGeom prst="curvedConnector3">
                    <a:avLst>
                      <a:gd name="adj1" fmla="val 179708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Сполучна лінія: вигнута 98">
                    <a:extLst>
                      <a:ext uri="{FF2B5EF4-FFF2-40B4-BE49-F238E27FC236}">
                        <a16:creationId xmlns:a16="http://schemas.microsoft.com/office/drawing/2014/main" id="{88BE1FE1-704C-4E30-8D4A-9AEA4614DA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7419366" y="4752575"/>
                    <a:ext cx="373758" cy="317552"/>
                  </a:xfrm>
                  <a:prstGeom prst="curvedConnector3">
                    <a:avLst>
                      <a:gd name="adj1" fmla="val -138907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4" name="Сполучна лінія: вигнута 93">
                  <a:extLst>
                    <a:ext uri="{FF2B5EF4-FFF2-40B4-BE49-F238E27FC236}">
                      <a16:creationId xmlns:a16="http://schemas.microsoft.com/office/drawing/2014/main" id="{79A4A8BF-89C1-4B68-BD31-CFE018C491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9954933" y="3684742"/>
                  <a:ext cx="373758" cy="505876"/>
                </a:xfrm>
                <a:prstGeom prst="curvedConnector3">
                  <a:avLst>
                    <a:gd name="adj1" fmla="val -138907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Пряма зі стрілкою 94">
                  <a:extLst>
                    <a:ext uri="{FF2B5EF4-FFF2-40B4-BE49-F238E27FC236}">
                      <a16:creationId xmlns:a16="http://schemas.microsoft.com/office/drawing/2014/main" id="{D1EFE4D7-E5C0-4415-8CC2-3E2B645F7C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389449" y="4180557"/>
                  <a:ext cx="15536" cy="21415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Пряма зі стрілкою 95">
                  <a:extLst>
                    <a:ext uri="{FF2B5EF4-FFF2-40B4-BE49-F238E27FC236}">
                      <a16:creationId xmlns:a16="http://schemas.microsoft.com/office/drawing/2014/main" id="{A5A680C7-DD13-499E-86BD-43D8F45C6A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409461" y="4189370"/>
                  <a:ext cx="15536" cy="21415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Пряма зі стрілкою 96">
                  <a:extLst>
                    <a:ext uri="{FF2B5EF4-FFF2-40B4-BE49-F238E27FC236}">
                      <a16:creationId xmlns:a16="http://schemas.microsoft.com/office/drawing/2014/main" id="{81B19546-70AF-4D3F-AA11-2EE14A9B86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419077" y="4180557"/>
                  <a:ext cx="15536" cy="21415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4" name="Групувати 103">
              <a:extLst>
                <a:ext uri="{FF2B5EF4-FFF2-40B4-BE49-F238E27FC236}">
                  <a16:creationId xmlns:a16="http://schemas.microsoft.com/office/drawing/2014/main" id="{42D4E312-DD6C-4D5A-A63B-161F6AAE8692}"/>
                </a:ext>
              </a:extLst>
            </p:cNvPr>
            <p:cNvGrpSpPr/>
            <p:nvPr/>
          </p:nvGrpSpPr>
          <p:grpSpPr>
            <a:xfrm>
              <a:off x="9869994" y="1985519"/>
              <a:ext cx="1177707" cy="4193551"/>
              <a:chOff x="8616341" y="2650771"/>
              <a:chExt cx="909736" cy="3121277"/>
            </a:xfrm>
          </p:grpSpPr>
          <p:sp>
            <p:nvSpPr>
              <p:cNvPr id="105" name="Дуга 104">
                <a:extLst>
                  <a:ext uri="{FF2B5EF4-FFF2-40B4-BE49-F238E27FC236}">
                    <a16:creationId xmlns:a16="http://schemas.microsoft.com/office/drawing/2014/main" id="{08B94243-803A-41D2-874E-AE246F06727E}"/>
                  </a:ext>
                </a:extLst>
              </p:cNvPr>
              <p:cNvSpPr/>
              <p:nvPr/>
            </p:nvSpPr>
            <p:spPr>
              <a:xfrm>
                <a:off x="8616341" y="2650771"/>
                <a:ext cx="909736" cy="3121277"/>
              </a:xfrm>
              <a:prstGeom prst="arc">
                <a:avLst>
                  <a:gd name="adj1" fmla="val 13041651"/>
                  <a:gd name="adj2" fmla="val 8454380"/>
                </a:avLst>
              </a:prstGeom>
              <a:noFill/>
              <a:ln w="38100">
                <a:solidFill>
                  <a:srgbClr val="FF0000"/>
                </a:solidFill>
                <a:headEnd type="none" w="med" len="med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879"/>
                <a:endParaRPr lang="ru-RU" sz="2400" dirty="0">
                  <a:solidFill>
                    <a:prstClr val="white"/>
                  </a:solidFill>
                  <a:latin typeface="Gerbera"/>
                </a:endParaRPr>
              </a:p>
            </p:txBody>
          </p:sp>
          <p:cxnSp>
            <p:nvCxnSpPr>
              <p:cNvPr id="106" name="Прямая со стрелкой 17">
                <a:extLst>
                  <a:ext uri="{FF2B5EF4-FFF2-40B4-BE49-F238E27FC236}">
                    <a16:creationId xmlns:a16="http://schemas.microsoft.com/office/drawing/2014/main" id="{F0B91F46-16E0-43C5-9673-7427EFB6BA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468219" y="3478446"/>
                <a:ext cx="27959" cy="14462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Групувати 106">
              <a:extLst>
                <a:ext uri="{FF2B5EF4-FFF2-40B4-BE49-F238E27FC236}">
                  <a16:creationId xmlns:a16="http://schemas.microsoft.com/office/drawing/2014/main" id="{A94E4ADE-E197-4276-8991-55C205ABEDDE}"/>
                </a:ext>
              </a:extLst>
            </p:cNvPr>
            <p:cNvGrpSpPr/>
            <p:nvPr/>
          </p:nvGrpSpPr>
          <p:grpSpPr>
            <a:xfrm>
              <a:off x="10060215" y="2441361"/>
              <a:ext cx="767383" cy="3347197"/>
              <a:chOff x="8616341" y="2652430"/>
              <a:chExt cx="909736" cy="3121277"/>
            </a:xfrm>
          </p:grpSpPr>
          <p:sp>
            <p:nvSpPr>
              <p:cNvPr id="108" name="Дуга 107">
                <a:extLst>
                  <a:ext uri="{FF2B5EF4-FFF2-40B4-BE49-F238E27FC236}">
                    <a16:creationId xmlns:a16="http://schemas.microsoft.com/office/drawing/2014/main" id="{C2010932-990E-42C8-9A13-AE59605A04F5}"/>
                  </a:ext>
                </a:extLst>
              </p:cNvPr>
              <p:cNvSpPr/>
              <p:nvPr/>
            </p:nvSpPr>
            <p:spPr>
              <a:xfrm>
                <a:off x="8616341" y="2652430"/>
                <a:ext cx="909736" cy="3121277"/>
              </a:xfrm>
              <a:prstGeom prst="arc">
                <a:avLst>
                  <a:gd name="adj1" fmla="val 13893002"/>
                  <a:gd name="adj2" fmla="val 7847293"/>
                </a:avLst>
              </a:prstGeom>
              <a:noFill/>
              <a:ln w="38100">
                <a:solidFill>
                  <a:srgbClr val="FF0000"/>
                </a:solidFill>
                <a:headEnd type="none" w="med" len="med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879"/>
                <a:endParaRPr lang="ru-RU" sz="2400" dirty="0">
                  <a:solidFill>
                    <a:prstClr val="white"/>
                  </a:solidFill>
                  <a:latin typeface="Gerbera"/>
                </a:endParaRPr>
              </a:p>
            </p:txBody>
          </p:sp>
          <p:cxnSp>
            <p:nvCxnSpPr>
              <p:cNvPr id="109" name="Прямая со стрелкой 17">
                <a:extLst>
                  <a:ext uri="{FF2B5EF4-FFF2-40B4-BE49-F238E27FC236}">
                    <a16:creationId xmlns:a16="http://schemas.microsoft.com/office/drawing/2014/main" id="{824B7318-A3B5-4C1A-9CF9-B7EAF02683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458826" y="3354908"/>
                <a:ext cx="20477" cy="18402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A4A8C183-3C8E-4623-B0A8-C91D7E0556A9}"/>
                    </a:ext>
                  </a:extLst>
                </p:cNvPr>
                <p:cNvSpPr txBox="1"/>
                <p:nvPr/>
              </p:nvSpPr>
              <p:spPr>
                <a:xfrm>
                  <a:off x="9642674" y="2018047"/>
                  <a:ext cx="417540" cy="7673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7987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ru-RU" sz="2400" baseline="-250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A4A8C183-3C8E-4623-B0A8-C91D7E0556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2674" y="2018047"/>
                  <a:ext cx="417540" cy="767347"/>
                </a:xfrm>
                <a:prstGeom prst="rect">
                  <a:avLst/>
                </a:prstGeom>
                <a:blipFill>
                  <a:blip r:embed="rId6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A5E365F4-4536-47AD-96E8-E0BE5A25C7E9}"/>
                    </a:ext>
                  </a:extLst>
                </p:cNvPr>
                <p:cNvSpPr txBox="1"/>
                <p:nvPr/>
              </p:nvSpPr>
              <p:spPr>
                <a:xfrm>
                  <a:off x="11237921" y="2299421"/>
                  <a:ext cx="2087376" cy="686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7987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oMath>
                    </m:oMathPara>
                  </a14:m>
                  <a:endParaRPr lang="ru-RU" sz="2400" baseline="-250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A5E365F4-4536-47AD-96E8-E0BE5A25C7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37921" y="2299421"/>
                  <a:ext cx="2087376" cy="6866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C001550A-B442-41CF-8317-96BA1598A011}"/>
              </a:ext>
            </a:extLst>
          </p:cNvPr>
          <p:cNvGrpSpPr/>
          <p:nvPr/>
        </p:nvGrpSpPr>
        <p:grpSpPr>
          <a:xfrm>
            <a:off x="5634527" y="1213748"/>
            <a:ext cx="4459101" cy="2767589"/>
            <a:chOff x="591882" y="1985518"/>
            <a:chExt cx="6756591" cy="41935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52CF6E7E-79BE-43D3-8D90-315095A5EDD3}"/>
                    </a:ext>
                  </a:extLst>
                </p:cNvPr>
                <p:cNvSpPr txBox="1"/>
                <p:nvPr/>
              </p:nvSpPr>
              <p:spPr>
                <a:xfrm>
                  <a:off x="591882" y="4241108"/>
                  <a:ext cx="417540" cy="7673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7987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ru-RU" sz="2400" baseline="-250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52CF6E7E-79BE-43D3-8D90-315095A5ED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882" y="4241108"/>
                  <a:ext cx="417540" cy="767347"/>
                </a:xfrm>
                <a:prstGeom prst="rect">
                  <a:avLst/>
                </a:prstGeom>
                <a:blipFill>
                  <a:blip r:embed="rId8"/>
                  <a:stretch>
                    <a:fillRect r="-652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Циліндр 113">
              <a:extLst>
                <a:ext uri="{FF2B5EF4-FFF2-40B4-BE49-F238E27FC236}">
                  <a16:creationId xmlns:a16="http://schemas.microsoft.com/office/drawing/2014/main" id="{31EC3DD4-0CF4-4421-A72E-55E4BA6873F9}"/>
                </a:ext>
              </a:extLst>
            </p:cNvPr>
            <p:cNvSpPr/>
            <p:nvPr/>
          </p:nvSpPr>
          <p:spPr>
            <a:xfrm rot="16200000" flipH="1">
              <a:off x="3888479" y="1734992"/>
              <a:ext cx="880432" cy="4738117"/>
            </a:xfrm>
            <a:prstGeom prst="can">
              <a:avLst>
                <a:gd name="adj" fmla="val 39294"/>
              </a:avLst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000" dirty="0"/>
            </a:p>
          </p:txBody>
        </p:sp>
        <p:cxnSp>
          <p:nvCxnSpPr>
            <p:cNvPr id="115" name="Пряма зі стрілкою 114">
              <a:extLst>
                <a:ext uri="{FF2B5EF4-FFF2-40B4-BE49-F238E27FC236}">
                  <a16:creationId xmlns:a16="http://schemas.microsoft.com/office/drawing/2014/main" id="{A8188298-6EDD-4249-AC82-B91A34C472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4915" y="4104050"/>
              <a:ext cx="6273242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Полілінія: фігура 115">
              <a:extLst>
                <a:ext uri="{FF2B5EF4-FFF2-40B4-BE49-F238E27FC236}">
                  <a16:creationId xmlns:a16="http://schemas.microsoft.com/office/drawing/2014/main" id="{5737DE99-9DC3-4B3B-A115-183FADA0A7FE}"/>
                </a:ext>
              </a:extLst>
            </p:cNvPr>
            <p:cNvSpPr/>
            <p:nvPr/>
          </p:nvSpPr>
          <p:spPr>
            <a:xfrm rot="5400000">
              <a:off x="4121694" y="1347416"/>
              <a:ext cx="180000" cy="6273559"/>
            </a:xfrm>
            <a:custGeom>
              <a:avLst/>
              <a:gdLst>
                <a:gd name="connsiteX0" fmla="*/ 754892 w 853952"/>
                <a:gd name="connsiteY0" fmla="*/ 0 h 5440680"/>
                <a:gd name="connsiteX1" fmla="*/ 512 w 853952"/>
                <a:gd name="connsiteY1" fmla="*/ 2788920 h 5440680"/>
                <a:gd name="connsiteX2" fmla="*/ 853952 w 853952"/>
                <a:gd name="connsiteY2" fmla="*/ 5440680 h 5440680"/>
                <a:gd name="connsiteX0" fmla="*/ 474057 w 573117"/>
                <a:gd name="connsiteY0" fmla="*/ 0 h 5440680"/>
                <a:gd name="connsiteX1" fmla="*/ 1655 w 573117"/>
                <a:gd name="connsiteY1" fmla="*/ 2788920 h 5440680"/>
                <a:gd name="connsiteX2" fmla="*/ 573117 w 573117"/>
                <a:gd name="connsiteY2" fmla="*/ 5440680 h 544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3117" h="5440680">
                  <a:moveTo>
                    <a:pt x="474057" y="0"/>
                  </a:moveTo>
                  <a:cubicBezTo>
                    <a:pt x="88612" y="941070"/>
                    <a:pt x="-14855" y="1882140"/>
                    <a:pt x="1655" y="2788920"/>
                  </a:cubicBezTo>
                  <a:cubicBezTo>
                    <a:pt x="18165" y="3695700"/>
                    <a:pt x="154652" y="4568190"/>
                    <a:pt x="573117" y="5440680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000" dirty="0"/>
            </a:p>
          </p:txBody>
        </p:sp>
        <p:sp>
          <p:nvSpPr>
            <p:cNvPr id="117" name="Полілінія: фігура 116">
              <a:extLst>
                <a:ext uri="{FF2B5EF4-FFF2-40B4-BE49-F238E27FC236}">
                  <a16:creationId xmlns:a16="http://schemas.microsoft.com/office/drawing/2014/main" id="{5D250452-4B07-49E8-9467-51ECB749DD3E}"/>
                </a:ext>
              </a:extLst>
            </p:cNvPr>
            <p:cNvSpPr/>
            <p:nvPr/>
          </p:nvSpPr>
          <p:spPr>
            <a:xfrm rot="5400000" flipH="1">
              <a:off x="4121693" y="591909"/>
              <a:ext cx="180000" cy="6273559"/>
            </a:xfrm>
            <a:custGeom>
              <a:avLst/>
              <a:gdLst>
                <a:gd name="connsiteX0" fmla="*/ 754892 w 853952"/>
                <a:gd name="connsiteY0" fmla="*/ 0 h 5440680"/>
                <a:gd name="connsiteX1" fmla="*/ 512 w 853952"/>
                <a:gd name="connsiteY1" fmla="*/ 2788920 h 5440680"/>
                <a:gd name="connsiteX2" fmla="*/ 853952 w 853952"/>
                <a:gd name="connsiteY2" fmla="*/ 5440680 h 5440680"/>
                <a:gd name="connsiteX0" fmla="*/ 474057 w 573117"/>
                <a:gd name="connsiteY0" fmla="*/ 0 h 5440680"/>
                <a:gd name="connsiteX1" fmla="*/ 1655 w 573117"/>
                <a:gd name="connsiteY1" fmla="*/ 2788920 h 5440680"/>
                <a:gd name="connsiteX2" fmla="*/ 573117 w 573117"/>
                <a:gd name="connsiteY2" fmla="*/ 5440680 h 544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3117" h="5440680">
                  <a:moveTo>
                    <a:pt x="474057" y="0"/>
                  </a:moveTo>
                  <a:cubicBezTo>
                    <a:pt x="88612" y="941070"/>
                    <a:pt x="-14855" y="1882140"/>
                    <a:pt x="1655" y="2788920"/>
                  </a:cubicBezTo>
                  <a:cubicBezTo>
                    <a:pt x="18165" y="3695700"/>
                    <a:pt x="154652" y="4568190"/>
                    <a:pt x="573117" y="5440680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000" dirty="0"/>
            </a:p>
          </p:txBody>
        </p:sp>
        <p:grpSp>
          <p:nvGrpSpPr>
            <p:cNvPr id="118" name="Групувати 117">
              <a:extLst>
                <a:ext uri="{FF2B5EF4-FFF2-40B4-BE49-F238E27FC236}">
                  <a16:creationId xmlns:a16="http://schemas.microsoft.com/office/drawing/2014/main" id="{DDED8110-0516-46AE-B123-2C7DC0A533EC}"/>
                </a:ext>
              </a:extLst>
            </p:cNvPr>
            <p:cNvGrpSpPr/>
            <p:nvPr/>
          </p:nvGrpSpPr>
          <p:grpSpPr>
            <a:xfrm>
              <a:off x="2683256" y="3648036"/>
              <a:ext cx="4024327" cy="2185269"/>
              <a:chOff x="8660398" y="3648037"/>
              <a:chExt cx="4024327" cy="2185269"/>
            </a:xfrm>
          </p:grpSpPr>
          <p:cxnSp>
            <p:nvCxnSpPr>
              <p:cNvPr id="119" name="Пряма зі стрілкою 118">
                <a:extLst>
                  <a:ext uri="{FF2B5EF4-FFF2-40B4-BE49-F238E27FC236}">
                    <a16:creationId xmlns:a16="http://schemas.microsoft.com/office/drawing/2014/main" id="{D8C00DDF-FDE4-47D9-859D-AEFCC20995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142395" y="4091108"/>
                <a:ext cx="0" cy="20533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Групувати 119">
                <a:extLst>
                  <a:ext uri="{FF2B5EF4-FFF2-40B4-BE49-F238E27FC236}">
                    <a16:creationId xmlns:a16="http://schemas.microsoft.com/office/drawing/2014/main" id="{A9064F1E-7F8A-4D11-93D3-3C3C9599537C}"/>
                  </a:ext>
                </a:extLst>
              </p:cNvPr>
              <p:cNvGrpSpPr/>
              <p:nvPr/>
            </p:nvGrpSpPr>
            <p:grpSpPr>
              <a:xfrm>
                <a:off x="8660398" y="3648037"/>
                <a:ext cx="4024327" cy="2185269"/>
                <a:chOff x="6911861" y="3746299"/>
                <a:chExt cx="4024327" cy="218526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C0DE4184-86F6-4569-A7A9-A00BF2933F4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93858" y="5091624"/>
                      <a:ext cx="542330" cy="686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1079879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oMath>
                        </m:oMathPara>
                      </a14:m>
                      <a:endParaRPr lang="ru-RU" sz="2400" baseline="-25000" dirty="0">
                        <a:solidFill>
                          <a:prstClr val="black"/>
                        </a:solidFill>
                        <a:latin typeface="Gerbera"/>
                      </a:endParaRPr>
                    </a:p>
                  </p:txBody>
                </p:sp>
              </mc:Choice>
              <mc:Fallback xmlns=""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C0DE4184-86F6-4569-A7A9-A00BF2933F4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93858" y="5091624"/>
                      <a:ext cx="542330" cy="68661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2" name="Пряма сполучна лінія 121">
                  <a:extLst>
                    <a:ext uri="{FF2B5EF4-FFF2-40B4-BE49-F238E27FC236}">
                      <a16:creationId xmlns:a16="http://schemas.microsoft.com/office/drawing/2014/main" id="{28A55E16-4718-4BF5-A9E2-AAD9769619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11861" y="4642525"/>
                  <a:ext cx="0" cy="128904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3" name="Групувати 122">
                  <a:extLst>
                    <a:ext uri="{FF2B5EF4-FFF2-40B4-BE49-F238E27FC236}">
                      <a16:creationId xmlns:a16="http://schemas.microsoft.com/office/drawing/2014/main" id="{D15F623A-96AD-4847-973A-A92EEFA55296}"/>
                    </a:ext>
                  </a:extLst>
                </p:cNvPr>
                <p:cNvGrpSpPr/>
                <p:nvPr/>
              </p:nvGrpSpPr>
              <p:grpSpPr>
                <a:xfrm>
                  <a:off x="6911861" y="3756383"/>
                  <a:ext cx="992615" cy="886142"/>
                  <a:chOff x="7447469" y="4724472"/>
                  <a:chExt cx="623091" cy="886142"/>
                </a:xfrm>
              </p:grpSpPr>
              <p:cxnSp>
                <p:nvCxnSpPr>
                  <p:cNvPr id="171" name="Сполучна лінія: вигнута 170">
                    <a:extLst>
                      <a:ext uri="{FF2B5EF4-FFF2-40B4-BE49-F238E27FC236}">
                        <a16:creationId xmlns:a16="http://schemas.microsoft.com/office/drawing/2014/main" id="{C591FB39-BA22-47A4-947A-6937F59FAB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7618739" y="5158793"/>
                    <a:ext cx="597884" cy="305758"/>
                  </a:xfrm>
                  <a:prstGeom prst="curvedConnector3">
                    <a:avLst>
                      <a:gd name="adj1" fmla="val 179708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Сполучна лінія: вигнута 171">
                    <a:extLst>
                      <a:ext uri="{FF2B5EF4-FFF2-40B4-BE49-F238E27FC236}">
                        <a16:creationId xmlns:a16="http://schemas.microsoft.com/office/drawing/2014/main" id="{B8296F54-F648-4D52-88CE-4B4FEC553E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7419366" y="4752575"/>
                    <a:ext cx="373758" cy="317552"/>
                  </a:xfrm>
                  <a:prstGeom prst="curvedConnector3">
                    <a:avLst>
                      <a:gd name="adj1" fmla="val -138907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4" name="Пряма сполучна лінія 123">
                  <a:extLst>
                    <a:ext uri="{FF2B5EF4-FFF2-40B4-BE49-F238E27FC236}">
                      <a16:creationId xmlns:a16="http://schemas.microsoft.com/office/drawing/2014/main" id="{1ABA18FB-C779-4505-9B18-2C488AD5C3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93858" y="4082730"/>
                  <a:ext cx="0" cy="184883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5" name="Групувати 124">
                  <a:extLst>
                    <a:ext uri="{FF2B5EF4-FFF2-40B4-BE49-F238E27FC236}">
                      <a16:creationId xmlns:a16="http://schemas.microsoft.com/office/drawing/2014/main" id="{C4118CE3-C449-499D-BAEE-1A45150DDEE4}"/>
                    </a:ext>
                  </a:extLst>
                </p:cNvPr>
                <p:cNvGrpSpPr/>
                <p:nvPr/>
              </p:nvGrpSpPr>
              <p:grpSpPr>
                <a:xfrm>
                  <a:off x="7899348" y="3746299"/>
                  <a:ext cx="992615" cy="886142"/>
                  <a:chOff x="7447469" y="4724472"/>
                  <a:chExt cx="623091" cy="886142"/>
                </a:xfrm>
              </p:grpSpPr>
              <p:cxnSp>
                <p:nvCxnSpPr>
                  <p:cNvPr id="133" name="Сполучна лінія: вигнута 132">
                    <a:extLst>
                      <a:ext uri="{FF2B5EF4-FFF2-40B4-BE49-F238E27FC236}">
                        <a16:creationId xmlns:a16="http://schemas.microsoft.com/office/drawing/2014/main" id="{D10EA38F-0E47-42A2-A1E4-617EEB6707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7618739" y="5158793"/>
                    <a:ext cx="597884" cy="305758"/>
                  </a:xfrm>
                  <a:prstGeom prst="curvedConnector3">
                    <a:avLst>
                      <a:gd name="adj1" fmla="val 179708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Сполучна лінія: вигнута 146">
                    <a:extLst>
                      <a:ext uri="{FF2B5EF4-FFF2-40B4-BE49-F238E27FC236}">
                        <a16:creationId xmlns:a16="http://schemas.microsoft.com/office/drawing/2014/main" id="{F7AD9D0E-3F0E-4BA6-AB45-80623185A0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7419366" y="4752575"/>
                    <a:ext cx="373758" cy="317552"/>
                  </a:xfrm>
                  <a:prstGeom prst="curvedConnector3">
                    <a:avLst>
                      <a:gd name="adj1" fmla="val -138907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6" name="Групувати 125">
                  <a:extLst>
                    <a:ext uri="{FF2B5EF4-FFF2-40B4-BE49-F238E27FC236}">
                      <a16:creationId xmlns:a16="http://schemas.microsoft.com/office/drawing/2014/main" id="{914E49E7-01E5-4FD1-8529-69D1AFE6B076}"/>
                    </a:ext>
                  </a:extLst>
                </p:cNvPr>
                <p:cNvGrpSpPr/>
                <p:nvPr/>
              </p:nvGrpSpPr>
              <p:grpSpPr>
                <a:xfrm>
                  <a:off x="8881839" y="3767747"/>
                  <a:ext cx="992615" cy="886142"/>
                  <a:chOff x="7447469" y="4724472"/>
                  <a:chExt cx="623091" cy="886142"/>
                </a:xfrm>
              </p:grpSpPr>
              <p:cxnSp>
                <p:nvCxnSpPr>
                  <p:cNvPr id="131" name="Сполучна лінія: вигнута 130">
                    <a:extLst>
                      <a:ext uri="{FF2B5EF4-FFF2-40B4-BE49-F238E27FC236}">
                        <a16:creationId xmlns:a16="http://schemas.microsoft.com/office/drawing/2014/main" id="{00D03FC4-E73B-4460-AC2B-1776536510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7618739" y="5158793"/>
                    <a:ext cx="597884" cy="305758"/>
                  </a:xfrm>
                  <a:prstGeom prst="curvedConnector3">
                    <a:avLst>
                      <a:gd name="adj1" fmla="val 179708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Сполучна лінія: вигнута 131">
                    <a:extLst>
                      <a:ext uri="{FF2B5EF4-FFF2-40B4-BE49-F238E27FC236}">
                        <a16:creationId xmlns:a16="http://schemas.microsoft.com/office/drawing/2014/main" id="{86FF2B33-3A94-47A3-98C4-CECD6F2B0B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7419366" y="4752575"/>
                    <a:ext cx="373758" cy="317552"/>
                  </a:xfrm>
                  <a:prstGeom prst="curvedConnector3">
                    <a:avLst>
                      <a:gd name="adj1" fmla="val -138907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7" name="Сполучна лінія: вигнута 126">
                  <a:extLst>
                    <a:ext uri="{FF2B5EF4-FFF2-40B4-BE49-F238E27FC236}">
                      <a16:creationId xmlns:a16="http://schemas.microsoft.com/office/drawing/2014/main" id="{07BF9132-D23C-47CA-B53D-8C69AC42D0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9954933" y="3684742"/>
                  <a:ext cx="373758" cy="505876"/>
                </a:xfrm>
                <a:prstGeom prst="curvedConnector3">
                  <a:avLst>
                    <a:gd name="adj1" fmla="val -138907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Пряма зі стрілкою 127">
                  <a:extLst>
                    <a:ext uri="{FF2B5EF4-FFF2-40B4-BE49-F238E27FC236}">
                      <a16:creationId xmlns:a16="http://schemas.microsoft.com/office/drawing/2014/main" id="{2AF9FDAF-4838-4C93-A973-E3EFE127DC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389449" y="4180557"/>
                  <a:ext cx="15536" cy="21415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Пряма зі стрілкою 128">
                  <a:extLst>
                    <a:ext uri="{FF2B5EF4-FFF2-40B4-BE49-F238E27FC236}">
                      <a16:creationId xmlns:a16="http://schemas.microsoft.com/office/drawing/2014/main" id="{44A0E126-CD7F-4638-A0F5-69FA44A62C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409461" y="4189370"/>
                  <a:ext cx="15536" cy="21415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Пряма зі стрілкою 129">
                  <a:extLst>
                    <a:ext uri="{FF2B5EF4-FFF2-40B4-BE49-F238E27FC236}">
                      <a16:creationId xmlns:a16="http://schemas.microsoft.com/office/drawing/2014/main" id="{AEF94825-3A52-4DAF-BA5D-11FD551951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419077" y="4180557"/>
                  <a:ext cx="15536" cy="21415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3" name="Групувати 172">
              <a:extLst>
                <a:ext uri="{FF2B5EF4-FFF2-40B4-BE49-F238E27FC236}">
                  <a16:creationId xmlns:a16="http://schemas.microsoft.com/office/drawing/2014/main" id="{C7E28DAE-F6CE-4C01-AD5E-29A9ED112925}"/>
                </a:ext>
              </a:extLst>
            </p:cNvPr>
            <p:cNvGrpSpPr/>
            <p:nvPr/>
          </p:nvGrpSpPr>
          <p:grpSpPr>
            <a:xfrm>
              <a:off x="3892852" y="1985518"/>
              <a:ext cx="1177707" cy="4193551"/>
              <a:chOff x="8616341" y="2650771"/>
              <a:chExt cx="909736" cy="3121277"/>
            </a:xfrm>
          </p:grpSpPr>
          <p:sp>
            <p:nvSpPr>
              <p:cNvPr id="174" name="Дуга 173">
                <a:extLst>
                  <a:ext uri="{FF2B5EF4-FFF2-40B4-BE49-F238E27FC236}">
                    <a16:creationId xmlns:a16="http://schemas.microsoft.com/office/drawing/2014/main" id="{9D930452-3FE3-4641-A3DC-C3B38F2D70F0}"/>
                  </a:ext>
                </a:extLst>
              </p:cNvPr>
              <p:cNvSpPr/>
              <p:nvPr/>
            </p:nvSpPr>
            <p:spPr>
              <a:xfrm>
                <a:off x="8616341" y="2650771"/>
                <a:ext cx="909736" cy="3121277"/>
              </a:xfrm>
              <a:prstGeom prst="arc">
                <a:avLst>
                  <a:gd name="adj1" fmla="val 13041651"/>
                  <a:gd name="adj2" fmla="val 8454380"/>
                </a:avLst>
              </a:prstGeom>
              <a:noFill/>
              <a:ln w="38100">
                <a:solidFill>
                  <a:srgbClr val="FF0000"/>
                </a:solidFill>
                <a:headEnd type="none" w="med" len="med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879"/>
                <a:endParaRPr lang="ru-RU" sz="2400" dirty="0">
                  <a:solidFill>
                    <a:prstClr val="white"/>
                  </a:solidFill>
                  <a:latin typeface="Gerbera"/>
                </a:endParaRPr>
              </a:p>
            </p:txBody>
          </p:sp>
          <p:cxnSp>
            <p:nvCxnSpPr>
              <p:cNvPr id="175" name="Прямая со стрелкой 17">
                <a:extLst>
                  <a:ext uri="{FF2B5EF4-FFF2-40B4-BE49-F238E27FC236}">
                    <a16:creationId xmlns:a16="http://schemas.microsoft.com/office/drawing/2014/main" id="{91519418-7DB1-4E6E-826C-0C57958E21E7}"/>
                  </a:ext>
                </a:extLst>
              </p:cNvPr>
              <p:cNvCxnSpPr/>
              <p:nvPr/>
            </p:nvCxnSpPr>
            <p:spPr>
              <a:xfrm>
                <a:off x="9479303" y="3538935"/>
                <a:ext cx="8536" cy="9818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Групувати 175">
              <a:extLst>
                <a:ext uri="{FF2B5EF4-FFF2-40B4-BE49-F238E27FC236}">
                  <a16:creationId xmlns:a16="http://schemas.microsoft.com/office/drawing/2014/main" id="{B70ED106-58B6-476F-86D7-47AD73A2430E}"/>
                </a:ext>
              </a:extLst>
            </p:cNvPr>
            <p:cNvGrpSpPr/>
            <p:nvPr/>
          </p:nvGrpSpPr>
          <p:grpSpPr>
            <a:xfrm>
              <a:off x="4083073" y="2439581"/>
              <a:ext cx="767383" cy="3347197"/>
              <a:chOff x="8616341" y="2650771"/>
              <a:chExt cx="909736" cy="3121277"/>
            </a:xfrm>
          </p:grpSpPr>
          <p:sp>
            <p:nvSpPr>
              <p:cNvPr id="177" name="Дуга 176">
                <a:extLst>
                  <a:ext uri="{FF2B5EF4-FFF2-40B4-BE49-F238E27FC236}">
                    <a16:creationId xmlns:a16="http://schemas.microsoft.com/office/drawing/2014/main" id="{05D21A2C-7451-499A-94D6-625AF3D4F63C}"/>
                  </a:ext>
                </a:extLst>
              </p:cNvPr>
              <p:cNvSpPr/>
              <p:nvPr/>
            </p:nvSpPr>
            <p:spPr>
              <a:xfrm>
                <a:off x="8616341" y="2650771"/>
                <a:ext cx="909736" cy="3121277"/>
              </a:xfrm>
              <a:prstGeom prst="arc">
                <a:avLst>
                  <a:gd name="adj1" fmla="val 13893002"/>
                  <a:gd name="adj2" fmla="val 7847293"/>
                </a:avLst>
              </a:prstGeom>
              <a:noFill/>
              <a:ln w="38100">
                <a:solidFill>
                  <a:srgbClr val="FF0000"/>
                </a:solidFill>
                <a:headEnd type="none" w="med" len="med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879"/>
                <a:endParaRPr lang="ru-RU" sz="2400" dirty="0">
                  <a:solidFill>
                    <a:prstClr val="white"/>
                  </a:solidFill>
                  <a:latin typeface="Gerbera"/>
                </a:endParaRPr>
              </a:p>
            </p:txBody>
          </p:sp>
          <p:cxnSp>
            <p:nvCxnSpPr>
              <p:cNvPr id="178" name="Прямая со стрелкой 17">
                <a:extLst>
                  <a:ext uri="{FF2B5EF4-FFF2-40B4-BE49-F238E27FC236}">
                    <a16:creationId xmlns:a16="http://schemas.microsoft.com/office/drawing/2014/main" id="{4DF68F71-02BB-4853-B170-CFABDD24A102}"/>
                  </a:ext>
                </a:extLst>
              </p:cNvPr>
              <p:cNvCxnSpPr/>
              <p:nvPr/>
            </p:nvCxnSpPr>
            <p:spPr>
              <a:xfrm>
                <a:off x="9479303" y="3538935"/>
                <a:ext cx="8536" cy="9818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5F7BAC07-BFAA-4190-9A38-0E8935BD79F7}"/>
                    </a:ext>
                  </a:extLst>
                </p:cNvPr>
                <p:cNvSpPr txBox="1"/>
                <p:nvPr/>
              </p:nvSpPr>
              <p:spPr>
                <a:xfrm>
                  <a:off x="3665532" y="2018046"/>
                  <a:ext cx="417540" cy="7673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7987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ru-RU" sz="2400" baseline="-250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5F7BAC07-BFAA-4190-9A38-0E8935BD79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5532" y="2018046"/>
                  <a:ext cx="417540" cy="767347"/>
                </a:xfrm>
                <a:prstGeom prst="rect">
                  <a:avLst/>
                </a:prstGeom>
                <a:blipFill>
                  <a:blip r:embed="rId10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235F02E1-215C-462E-BBAE-8153F3C06766}"/>
                    </a:ext>
                  </a:extLst>
                </p:cNvPr>
                <p:cNvSpPr txBox="1"/>
                <p:nvPr/>
              </p:nvSpPr>
              <p:spPr>
                <a:xfrm>
                  <a:off x="5260781" y="2299420"/>
                  <a:ext cx="2087376" cy="686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7987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↑⇒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oMath>
                    </m:oMathPara>
                  </a14:m>
                  <a:endParaRPr lang="ru-RU" sz="2400" baseline="-25000" dirty="0">
                    <a:solidFill>
                      <a:prstClr val="black"/>
                    </a:solidFill>
                    <a:latin typeface="Gerbera"/>
                  </a:endParaRPr>
                </a:p>
              </p:txBody>
            </p:sp>
          </mc:Choice>
          <mc:Fallback xmlns="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235F02E1-215C-462E-BBAE-8153F3C067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0781" y="2299420"/>
                  <a:ext cx="2087376" cy="6866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4" name="Рисунок 183">
            <a:extLst>
              <a:ext uri="{FF2B5EF4-FFF2-40B4-BE49-F238E27FC236}">
                <a16:creationId xmlns:a16="http://schemas.microsoft.com/office/drawing/2014/main" id="{6673CE62-D98B-4B7A-A534-B973444A5A8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t="357" r="13512" b="3777"/>
          <a:stretch/>
        </p:blipFill>
        <p:spPr>
          <a:xfrm>
            <a:off x="430943" y="1553484"/>
            <a:ext cx="5560649" cy="4044226"/>
          </a:xfrm>
          <a:prstGeom prst="rect">
            <a:avLst/>
          </a:prstGeom>
        </p:spPr>
      </p:pic>
      <p:sp>
        <p:nvSpPr>
          <p:cNvPr id="185" name="Button Color - Down">
            <a:extLst>
              <a:ext uri="{FF2B5EF4-FFF2-40B4-BE49-F238E27FC236}">
                <a16:creationId xmlns:a16="http://schemas.microsoft.com/office/drawing/2014/main" id="{5591A640-3CE7-4F12-99FA-E34BEF122B0B}"/>
              </a:ext>
            </a:extLst>
          </p:cNvPr>
          <p:cNvSpPr/>
          <p:nvPr/>
        </p:nvSpPr>
        <p:spPr>
          <a:xfrm>
            <a:off x="1853481" y="6287019"/>
            <a:ext cx="10693249" cy="157910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D32F2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Явище самоіндукції </a:t>
            </a:r>
            <a: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це явище виникнення вихрового електричного поля в провіднику, в якому тече змінний електричний струм</a:t>
            </a:r>
          </a:p>
        </p:txBody>
      </p:sp>
    </p:spTree>
    <p:extLst>
      <p:ext uri="{BB962C8B-B14F-4D97-AF65-F5344CB8AC3E}">
        <p14:creationId xmlns:p14="http://schemas.microsoft.com/office/powerpoint/2010/main" val="12744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Button Color - Down">
                <a:extLst>
                  <a:ext uri="{FF2B5EF4-FFF2-40B4-BE49-F238E27FC236}">
                    <a16:creationId xmlns:a16="http://schemas.microsoft.com/office/drawing/2014/main" id="{66255A6C-7944-4796-9206-A852B113F942}"/>
                  </a:ext>
                </a:extLst>
              </p:cNvPr>
              <p:cNvSpPr/>
              <p:nvPr/>
            </p:nvSpPr>
            <p:spPr>
              <a:xfrm>
                <a:off x="7221458" y="7137534"/>
                <a:ext cx="6459723" cy="49695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 xmlns:m="http://schemas.openxmlformats.org/officeDocument/2006/math">
                    <m:r>
                      <a:rPr lang="uk-UA" sz="32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uk-UA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коефіцієнт пропорційності</a:t>
                </a:r>
                <a:endParaRPr lang="uk-UA" sz="32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7" name="Button Color - Down">
                <a:extLst>
                  <a:ext uri="{FF2B5EF4-FFF2-40B4-BE49-F238E27FC236}">
                    <a16:creationId xmlns:a16="http://schemas.microsoft.com/office/drawing/2014/main" id="{66255A6C-7944-4796-9206-A852B113F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458" y="7137534"/>
                <a:ext cx="6459723" cy="496959"/>
              </a:xfrm>
              <a:prstGeom prst="rect">
                <a:avLst/>
              </a:prstGeom>
              <a:blipFill>
                <a:blip r:embed="rId3"/>
                <a:stretch>
                  <a:fillRect t="-19540" r="-563" b="-42529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ЕРС самоіндукції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5" name="Button Color - Down">
                <a:extLst>
                  <a:ext uri="{FF2B5EF4-FFF2-40B4-BE49-F238E27FC236}">
                    <a16:creationId xmlns:a16="http://schemas.microsoft.com/office/drawing/2014/main" id="{5591A640-3CE7-4F12-99FA-E34BEF122B0B}"/>
                  </a:ext>
                </a:extLst>
              </p:cNvPr>
              <p:cNvSpPr/>
              <p:nvPr/>
            </p:nvSpPr>
            <p:spPr>
              <a:xfrm>
                <a:off x="691067" y="1432629"/>
                <a:ext cx="6048857" cy="3973054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38100">
                <a:solidFill>
                  <a:srgbClr val="D32F2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:r>
                  <a:rPr lang="uk-UA" sz="3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Електрорушійна сила самоіндукції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uk-UA" sz="3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𝒊𝒔</m:t>
                        </m:r>
                      </m:sub>
                    </m:sSub>
                  </m:oMath>
                </a14:m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це електрорушійна силу індукції, що створюється в провіднику внаслідок зміни його власного магнітного поля</a:t>
                </a:r>
                <a:endParaRPr lang="uk-UA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5" name="Button Color - Down">
                <a:extLst>
                  <a:ext uri="{FF2B5EF4-FFF2-40B4-BE49-F238E27FC236}">
                    <a16:creationId xmlns:a16="http://schemas.microsoft.com/office/drawing/2014/main" id="{5591A640-3CE7-4F12-99FA-E34BEF122B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7" y="1432629"/>
                <a:ext cx="6048857" cy="3973054"/>
              </a:xfrm>
              <a:prstGeom prst="rect">
                <a:avLst/>
              </a:prstGeom>
              <a:blipFill>
                <a:blip r:embed="rId5"/>
                <a:stretch>
                  <a:fillRect l="-1502" t="-1368" r="-3904" b="-4711"/>
                </a:stretch>
              </a:blipFill>
              <a:ln w="38100">
                <a:solidFill>
                  <a:srgbClr val="D32F2F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Button Color - Down">
                <a:extLst>
                  <a:ext uri="{FF2B5EF4-FFF2-40B4-BE49-F238E27FC236}">
                    <a16:creationId xmlns:a16="http://schemas.microsoft.com/office/drawing/2014/main" id="{E6BB7009-ED98-486C-8867-07E2D60124B8}"/>
                  </a:ext>
                </a:extLst>
              </p:cNvPr>
              <p:cNvSpPr/>
              <p:nvPr/>
            </p:nvSpPr>
            <p:spPr>
              <a:xfrm>
                <a:off x="691067" y="5591356"/>
                <a:ext cx="6048857" cy="158911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𝑖𝑠</m:t>
                          </m:r>
                        </m:sub>
                      </m:sSub>
                      <m:r>
                        <a:rPr lang="uk-UA" sz="4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8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uk-UA" sz="4800"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uk-UA" sz="48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uk-UA" sz="4800" dirty="0"/>
              </a:p>
            </p:txBody>
          </p:sp>
        </mc:Choice>
        <mc:Fallback>
          <p:sp>
            <p:nvSpPr>
              <p:cNvPr id="78" name="Button Color - Down">
                <a:extLst>
                  <a:ext uri="{FF2B5EF4-FFF2-40B4-BE49-F238E27FC236}">
                    <a16:creationId xmlns:a16="http://schemas.microsoft.com/office/drawing/2014/main" id="{E6BB7009-ED98-486C-8867-07E2D6012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7" y="5591356"/>
                <a:ext cx="6048857" cy="1589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Button Color - Down">
                <a:extLst>
                  <a:ext uri="{FF2B5EF4-FFF2-40B4-BE49-F238E27FC236}">
                    <a16:creationId xmlns:a16="http://schemas.microsoft.com/office/drawing/2014/main" id="{E0AD2D99-4E6B-4CCC-959D-D7480CF5498A}"/>
                  </a:ext>
                </a:extLst>
              </p:cNvPr>
              <p:cNvSpPr/>
              <p:nvPr/>
            </p:nvSpPr>
            <p:spPr>
              <a:xfrm>
                <a:off x="7221458" y="5628678"/>
                <a:ext cx="1963980" cy="49695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k-UA" sz="440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uk-UA" sz="440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uk-UA" sz="4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0" name="Button Color - Down">
                <a:extLst>
                  <a:ext uri="{FF2B5EF4-FFF2-40B4-BE49-F238E27FC236}">
                    <a16:creationId xmlns:a16="http://schemas.microsoft.com/office/drawing/2014/main" id="{E0AD2D99-4E6B-4CCC-959D-D7480CF54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458" y="5628678"/>
                <a:ext cx="1963980" cy="4969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Button Color - Down">
                <a:extLst>
                  <a:ext uri="{FF2B5EF4-FFF2-40B4-BE49-F238E27FC236}">
                    <a16:creationId xmlns:a16="http://schemas.microsoft.com/office/drawing/2014/main" id="{97CB9AF9-D3D6-44F6-A196-AB45E791A31C}"/>
                  </a:ext>
                </a:extLst>
              </p:cNvPr>
              <p:cNvSpPr/>
              <p:nvPr/>
            </p:nvSpPr>
            <p:spPr>
              <a:xfrm>
                <a:off x="7221458" y="6423471"/>
                <a:ext cx="1963980" cy="49695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k-UA" sz="440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uk-UA" sz="440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uk-UA" sz="4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3" name="Button Color - Down">
                <a:extLst>
                  <a:ext uri="{FF2B5EF4-FFF2-40B4-BE49-F238E27FC236}">
                    <a16:creationId xmlns:a16="http://schemas.microsoft.com/office/drawing/2014/main" id="{97CB9AF9-D3D6-44F6-A196-AB45E791A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458" y="6423471"/>
                <a:ext cx="1963980" cy="4969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Стрілка: униз 133">
            <a:extLst>
              <a:ext uri="{FF2B5EF4-FFF2-40B4-BE49-F238E27FC236}">
                <a16:creationId xmlns:a16="http://schemas.microsoft.com/office/drawing/2014/main" id="{63D18608-3A27-44C5-A305-EA4E5C279CCA}"/>
              </a:ext>
            </a:extLst>
          </p:cNvPr>
          <p:cNvSpPr/>
          <p:nvPr/>
        </p:nvSpPr>
        <p:spPr>
          <a:xfrm rot="16200000">
            <a:off x="9461748" y="5990226"/>
            <a:ext cx="959703" cy="597960"/>
          </a:xfrm>
          <a:prstGeom prst="downArrow">
            <a:avLst/>
          </a:prstGeom>
          <a:solidFill>
            <a:srgbClr val="689F38"/>
          </a:solidFill>
          <a:ln>
            <a:solidFill>
              <a:srgbClr val="689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5" name="Button Color - Down">
                <a:extLst>
                  <a:ext uri="{FF2B5EF4-FFF2-40B4-BE49-F238E27FC236}">
                    <a16:creationId xmlns:a16="http://schemas.microsoft.com/office/drawing/2014/main" id="{A3C94AA6-334A-4370-B888-F6BEF01F00CE}"/>
                  </a:ext>
                </a:extLst>
              </p:cNvPr>
              <p:cNvSpPr/>
              <p:nvPr/>
            </p:nvSpPr>
            <p:spPr>
              <a:xfrm>
                <a:off x="10763467" y="5591356"/>
                <a:ext cx="2917714" cy="55598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k-UA" sz="480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uk-UA" sz="4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𝐿𝐼</m:t>
                      </m:r>
                    </m:oMath>
                  </m:oMathPara>
                </a14:m>
                <a:endParaRPr lang="uk-UA" sz="4800" dirty="0"/>
              </a:p>
            </p:txBody>
          </p:sp>
        </mc:Choice>
        <mc:Fallback>
          <p:sp>
            <p:nvSpPr>
              <p:cNvPr id="135" name="Button Color - Down">
                <a:extLst>
                  <a:ext uri="{FF2B5EF4-FFF2-40B4-BE49-F238E27FC236}">
                    <a16:creationId xmlns:a16="http://schemas.microsoft.com/office/drawing/2014/main" id="{A3C94AA6-334A-4370-B888-F6BEF01F00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467" y="5591356"/>
                <a:ext cx="2917714" cy="5559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6" name="Button Color - Down">
                <a:extLst>
                  <a:ext uri="{FF2B5EF4-FFF2-40B4-BE49-F238E27FC236}">
                    <a16:creationId xmlns:a16="http://schemas.microsoft.com/office/drawing/2014/main" id="{1FFD6390-3C8A-4AF3-8E30-262E54D1158F}"/>
                  </a:ext>
                </a:extLst>
              </p:cNvPr>
              <p:cNvSpPr/>
              <p:nvPr/>
            </p:nvSpPr>
            <p:spPr>
              <a:xfrm>
                <a:off x="10763467" y="6364445"/>
                <a:ext cx="2917714" cy="55598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8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uk-UA" sz="480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uk-UA" sz="4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uk-UA" sz="4800" dirty="0"/>
              </a:p>
            </p:txBody>
          </p:sp>
        </mc:Choice>
        <mc:Fallback>
          <p:sp>
            <p:nvSpPr>
              <p:cNvPr id="136" name="Button Color - Down">
                <a:extLst>
                  <a:ext uri="{FF2B5EF4-FFF2-40B4-BE49-F238E27FC236}">
                    <a16:creationId xmlns:a16="http://schemas.microsoft.com/office/drawing/2014/main" id="{1FFD6390-3C8A-4AF3-8E30-262E54D11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467" y="6364445"/>
                <a:ext cx="2917714" cy="5559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8" name="Рисунок 137">
            <a:extLst>
              <a:ext uri="{FF2B5EF4-FFF2-40B4-BE49-F238E27FC236}">
                <a16:creationId xmlns:a16="http://schemas.microsoft.com/office/drawing/2014/main" id="{29486127-3E8A-41B6-B224-37D3502E8CC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t="357" r="13512" b="3777"/>
          <a:stretch/>
        </p:blipFill>
        <p:spPr>
          <a:xfrm>
            <a:off x="7687985" y="494203"/>
            <a:ext cx="6534899" cy="47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1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85" grpId="0" animBg="1"/>
      <p:bldP spid="78" grpId="0" animBg="1"/>
      <p:bldP spid="80" grpId="0" animBg="1"/>
      <p:bldP spid="113" grpId="0" animBg="1"/>
      <p:bldP spid="134" grpId="0" animBg="1"/>
      <p:bldP spid="135" grpId="0" animBg="1"/>
      <p:bldP spid="1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" name="Button Color - Down">
                <a:extLst>
                  <a:ext uri="{FF2B5EF4-FFF2-40B4-BE49-F238E27FC236}">
                    <a16:creationId xmlns:a16="http://schemas.microsoft.com/office/drawing/2014/main" id="{392E49C2-6869-488D-AC89-F73D4EB20339}"/>
                  </a:ext>
                </a:extLst>
              </p:cNvPr>
              <p:cNvSpPr/>
              <p:nvPr/>
            </p:nvSpPr>
            <p:spPr>
              <a:xfrm>
                <a:off x="451537" y="3865580"/>
                <a:ext cx="6211381" cy="3800642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38100">
                <a:solidFill>
                  <a:srgbClr val="D32F2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Індуктивність </a:t>
                </a:r>
                <a14:m>
                  <m:oMath xmlns:m="http://schemas.openxmlformats.org/officeDocument/2006/math">
                    <m:r>
                      <a:rPr lang="uk-UA" sz="36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uk-UA" sz="3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фізична величина, яка характеризує провідник і </a:t>
                </a:r>
                <a:r>
                  <a:rPr lang="uk-UA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чисельно</a:t>
                </a:r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дорівнює ЕРС самоіндукції, що виникає в провіднику в разі зміни сили струму на 1 А за 1 с</a:t>
                </a:r>
                <a:endParaRPr lang="uk-UA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Button Color - Down">
                <a:extLst>
                  <a:ext uri="{FF2B5EF4-FFF2-40B4-BE49-F238E27FC236}">
                    <a16:creationId xmlns:a16="http://schemas.microsoft.com/office/drawing/2014/main" id="{392E49C2-6869-488D-AC89-F73D4EB203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37" y="3865580"/>
                <a:ext cx="6211381" cy="3800642"/>
              </a:xfrm>
              <a:prstGeom prst="rect">
                <a:avLst/>
              </a:prstGeom>
              <a:blipFill>
                <a:blip r:embed="rId3"/>
                <a:stretch>
                  <a:fillRect l="-1268" t="-3651" r="-3317" b="-7143"/>
                </a:stretch>
              </a:blipFill>
              <a:ln w="38100">
                <a:solidFill>
                  <a:srgbClr val="D32F2F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ЕРС самоіндукції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85" name="Button Color - Down">
            <a:extLst>
              <a:ext uri="{FF2B5EF4-FFF2-40B4-BE49-F238E27FC236}">
                <a16:creationId xmlns:a16="http://schemas.microsoft.com/office/drawing/2014/main" id="{5591A640-3CE7-4F12-99FA-E34BEF122B0B}"/>
              </a:ext>
            </a:extLst>
          </p:cNvPr>
          <p:cNvSpPr/>
          <p:nvPr/>
        </p:nvSpPr>
        <p:spPr>
          <a:xfrm>
            <a:off x="423129" y="1324298"/>
            <a:ext cx="7410719" cy="219241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D32F2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самоіндукції:</a:t>
            </a:r>
            <a:endParaRPr lang="uk-UA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EPC самоіндукції прямо пропорційна швидкості зміни сили струму в провіднику</a:t>
            </a:r>
            <a:endParaRPr lang="uk-UA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Button Color - Down">
                <a:extLst>
                  <a:ext uri="{FF2B5EF4-FFF2-40B4-BE49-F238E27FC236}">
                    <a16:creationId xmlns:a16="http://schemas.microsoft.com/office/drawing/2014/main" id="{E6BB7009-ED98-486C-8867-07E2D60124B8}"/>
                  </a:ext>
                </a:extLst>
              </p:cNvPr>
              <p:cNvSpPr/>
              <p:nvPr/>
            </p:nvSpPr>
            <p:spPr>
              <a:xfrm>
                <a:off x="8924770" y="1927599"/>
                <a:ext cx="3698936" cy="158911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𝑖𝑠</m:t>
                          </m:r>
                        </m:sub>
                      </m:sSub>
                      <m:r>
                        <a:rPr lang="uk-UA" sz="4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8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uk-UA" sz="48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uk-UA" sz="4800" dirty="0"/>
              </a:p>
            </p:txBody>
          </p:sp>
        </mc:Choice>
        <mc:Fallback>
          <p:sp>
            <p:nvSpPr>
              <p:cNvPr id="78" name="Button Color - Down">
                <a:extLst>
                  <a:ext uri="{FF2B5EF4-FFF2-40B4-BE49-F238E27FC236}">
                    <a16:creationId xmlns:a16="http://schemas.microsoft.com/office/drawing/2014/main" id="{E6BB7009-ED98-486C-8867-07E2D6012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4770" y="1927599"/>
                <a:ext cx="3698936" cy="1589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Button Color - Down">
                <a:extLst>
                  <a:ext uri="{FF2B5EF4-FFF2-40B4-BE49-F238E27FC236}">
                    <a16:creationId xmlns:a16="http://schemas.microsoft.com/office/drawing/2014/main" id="{6CC50CB3-EDE8-472C-A464-E134FA6D225E}"/>
                  </a:ext>
                </a:extLst>
              </p:cNvPr>
              <p:cNvSpPr/>
              <p:nvPr/>
            </p:nvSpPr>
            <p:spPr>
              <a:xfrm>
                <a:off x="8192924" y="4113541"/>
                <a:ext cx="5162628" cy="158911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uk-UA" sz="48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uk-UA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uk-UA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uk-UA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48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uk-UA" sz="4800" i="1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uk-UA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48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uk-UA" sz="4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lang="uk-UA" sz="48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uk-UA" sz="480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uk-UA" sz="48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uk-UA" sz="4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uk-UA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uk-UA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48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uk-UA" sz="4800" i="1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</m:sub>
                            </m:sSub>
                          </m:e>
                        </m:d>
                        <m:r>
                          <a:rPr lang="uk-UA" sz="480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uk-UA" sz="4800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uk-UA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48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uk-UA" sz="48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den>
                    </m:f>
                  </m:oMath>
                </a14:m>
                <a:endParaRPr lang="uk-UA" sz="4800" dirty="0"/>
              </a:p>
            </p:txBody>
          </p:sp>
        </mc:Choice>
        <mc:Fallback>
          <p:sp>
            <p:nvSpPr>
              <p:cNvPr id="23" name="Button Color - Down">
                <a:extLst>
                  <a:ext uri="{FF2B5EF4-FFF2-40B4-BE49-F238E27FC236}">
                    <a16:creationId xmlns:a16="http://schemas.microsoft.com/office/drawing/2014/main" id="{6CC50CB3-EDE8-472C-A464-E134FA6D22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924" y="4113541"/>
                <a:ext cx="5162628" cy="1589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Button Color - Down">
                <a:extLst>
                  <a:ext uri="{FF2B5EF4-FFF2-40B4-BE49-F238E27FC236}">
                    <a16:creationId xmlns:a16="http://schemas.microsoft.com/office/drawing/2014/main" id="{2C46BC83-35E8-4B21-AB36-27C3EEB6B4A8}"/>
                  </a:ext>
                </a:extLst>
              </p:cNvPr>
              <p:cNvSpPr/>
              <p:nvPr/>
            </p:nvSpPr>
            <p:spPr>
              <a:xfrm>
                <a:off x="10298100" y="5879061"/>
                <a:ext cx="3721494" cy="158911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800" i="1">
                          <a:latin typeface="Cambria Math" panose="02040503050406030204" pitchFamily="18" charset="0"/>
                        </a:rPr>
                        <m:t>1 Гн=</m:t>
                      </m:r>
                      <m:f>
                        <m:f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1 В</m:t>
                          </m:r>
                        </m:num>
                        <m:den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1 А/</m:t>
                          </m:r>
                          <m:r>
                            <a:rPr lang="uk-UA" sz="4800"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uk-UA" sz="4800" dirty="0"/>
              </a:p>
            </p:txBody>
          </p:sp>
        </mc:Choice>
        <mc:Fallback>
          <p:sp>
            <p:nvSpPr>
              <p:cNvPr id="24" name="Button Color - Down">
                <a:extLst>
                  <a:ext uri="{FF2B5EF4-FFF2-40B4-BE49-F238E27FC236}">
                    <a16:creationId xmlns:a16="http://schemas.microsoft.com/office/drawing/2014/main" id="{2C46BC83-35E8-4B21-AB36-27C3EEB6B4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100" y="5879061"/>
                <a:ext cx="3721494" cy="1589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Button Color - Down">
                <a:extLst>
                  <a:ext uri="{FF2B5EF4-FFF2-40B4-BE49-F238E27FC236}">
                    <a16:creationId xmlns:a16="http://schemas.microsoft.com/office/drawing/2014/main" id="{CD77C56E-F8A8-4955-B8BA-0A258BF8D795}"/>
                  </a:ext>
                </a:extLst>
              </p:cNvPr>
              <p:cNvSpPr/>
              <p:nvPr/>
            </p:nvSpPr>
            <p:spPr>
              <a:xfrm>
                <a:off x="7042561" y="5879061"/>
                <a:ext cx="3070042" cy="158911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uk-UA" sz="4800" i="1">
                          <a:latin typeface="Cambria Math" panose="02040503050406030204" pitchFamily="18" charset="0"/>
                        </a:rPr>
                        <m:t>=1 Гн</m:t>
                      </m:r>
                    </m:oMath>
                  </m:oMathPara>
                </a14:m>
                <a:endParaRPr lang="uk-UA" sz="4800" dirty="0"/>
              </a:p>
              <a:p>
                <a:pPr algn="ctr"/>
                <a:r>
                  <a:rPr lang="uk-UA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генрі</a:t>
                </a:r>
                <a:endParaRPr lang="uk-UA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Button Color - Down">
                <a:extLst>
                  <a:ext uri="{FF2B5EF4-FFF2-40B4-BE49-F238E27FC236}">
                    <a16:creationId xmlns:a16="http://schemas.microsoft.com/office/drawing/2014/main" id="{CD77C56E-F8A8-4955-B8BA-0A258BF8D7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561" y="5879061"/>
                <a:ext cx="3070042" cy="1589110"/>
              </a:xfrm>
              <a:prstGeom prst="rect">
                <a:avLst/>
              </a:prstGeom>
              <a:blipFill>
                <a:blip r:embed="rId8"/>
                <a:stretch>
                  <a:fillRect b="-6367"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87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5" grpId="0" animBg="1"/>
      <p:bldP spid="78" grpId="0" animBg="1"/>
      <p:bldP spid="23" grpId="0" animBg="1"/>
      <p:bldP spid="24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ЕРС самоіндукції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7" name="Button Color - Down">
            <a:extLst>
              <a:ext uri="{FF2B5EF4-FFF2-40B4-BE49-F238E27FC236}">
                <a16:creationId xmlns:a16="http://schemas.microsoft.com/office/drawing/2014/main" id="{49DA1948-6665-4733-A4F7-A8650B1E07C8}"/>
              </a:ext>
            </a:extLst>
          </p:cNvPr>
          <p:cNvSpPr/>
          <p:nvPr/>
        </p:nvSpPr>
        <p:spPr>
          <a:xfrm>
            <a:off x="2401132" y="1521171"/>
            <a:ext cx="9597948" cy="534823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Індуктивність котушки залежить від</a:t>
            </a:r>
          </a:p>
        </p:txBody>
      </p:sp>
      <p:sp>
        <p:nvSpPr>
          <p:cNvPr id="22" name="Button Color - Down">
            <a:extLst>
              <a:ext uri="{FF2B5EF4-FFF2-40B4-BE49-F238E27FC236}">
                <a16:creationId xmlns:a16="http://schemas.microsoft.com/office/drawing/2014/main" id="{A683D10A-37B9-4AD1-B79C-6AC69D97E900}"/>
              </a:ext>
            </a:extLst>
          </p:cNvPr>
          <p:cNvSpPr/>
          <p:nvPr/>
        </p:nvSpPr>
        <p:spPr>
          <a:xfrm>
            <a:off x="1252726" y="6143731"/>
            <a:ext cx="2296811" cy="10554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Її розмірів і форми</a:t>
            </a:r>
            <a:endParaRPr lang="uk-UA" sz="3200" b="1" i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Button Color - Down">
            <a:extLst>
              <a:ext uri="{FF2B5EF4-FFF2-40B4-BE49-F238E27FC236}">
                <a16:creationId xmlns:a16="http://schemas.microsoft.com/office/drawing/2014/main" id="{52A7541E-16FC-4AC0-9D8B-FEA52C100CDE}"/>
              </a:ext>
            </a:extLst>
          </p:cNvPr>
          <p:cNvSpPr/>
          <p:nvPr/>
        </p:nvSpPr>
        <p:spPr>
          <a:xfrm>
            <a:off x="6051700" y="6143731"/>
            <a:ext cx="2296811" cy="10554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Кількості витків</a:t>
            </a:r>
            <a:endParaRPr lang="uk-UA" sz="3200" b="1" i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Button Color - Down">
            <a:extLst>
              <a:ext uri="{FF2B5EF4-FFF2-40B4-BE49-F238E27FC236}">
                <a16:creationId xmlns:a16="http://schemas.microsoft.com/office/drawing/2014/main" id="{74480C31-E9E6-4652-9F14-BB379427F06A}"/>
              </a:ext>
            </a:extLst>
          </p:cNvPr>
          <p:cNvSpPr/>
          <p:nvPr/>
        </p:nvSpPr>
        <p:spPr>
          <a:xfrm>
            <a:off x="10436058" y="5952783"/>
            <a:ext cx="3126044" cy="143731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Наявності або відсутності сердечника</a:t>
            </a:r>
            <a:endParaRPr lang="uk-UA" sz="3200" b="1" i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4697BF3-76AE-48EF-BDF2-0AE2860B56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5200" r="22700" b="6601"/>
          <a:stretch/>
        </p:blipFill>
        <p:spPr>
          <a:xfrm>
            <a:off x="570397" y="2589003"/>
            <a:ext cx="2060109" cy="298360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CC1E62D-2602-4809-827A-363F44879D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18797" y="3022104"/>
            <a:ext cx="2980047" cy="223834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C67588-67A1-4C2B-95D4-FABD3485FA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37298" y="3157058"/>
            <a:ext cx="2675205" cy="18276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801EEC2-CA64-4511-80D3-B9A26EF9AC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03193" y="2965956"/>
            <a:ext cx="2974037" cy="223383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DC957B3-DB3E-43B0-87F2-1BADE7CDF3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78746" y="2948925"/>
            <a:ext cx="2971939" cy="223225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A428921-2D16-47BC-B452-5B0A1EA783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36949" y="2932856"/>
            <a:ext cx="2973877" cy="223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0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Енергія магнітного поля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1" name="Полілінія: фігура 10">
            <a:extLst>
              <a:ext uri="{FF2B5EF4-FFF2-40B4-BE49-F238E27FC236}">
                <a16:creationId xmlns:a16="http://schemas.microsoft.com/office/drawing/2014/main" id="{9367D106-F8AF-4BFE-B53C-4018B2E1A728}"/>
              </a:ext>
            </a:extLst>
          </p:cNvPr>
          <p:cNvSpPr/>
          <p:nvPr/>
        </p:nvSpPr>
        <p:spPr>
          <a:xfrm>
            <a:off x="7737859" y="2997026"/>
            <a:ext cx="1629793" cy="2531788"/>
          </a:xfrm>
          <a:custGeom>
            <a:avLst/>
            <a:gdLst>
              <a:gd name="connsiteX0" fmla="*/ 0 w 1794076"/>
              <a:gd name="connsiteY0" fmla="*/ 2525003 h 2525003"/>
              <a:gd name="connsiteX1" fmla="*/ 1122745 w 1794076"/>
              <a:gd name="connsiteY1" fmla="*/ 221641 h 2525003"/>
              <a:gd name="connsiteX2" fmla="*/ 1794076 w 1794076"/>
              <a:gd name="connsiteY2" fmla="*/ 221641 h 2525003"/>
              <a:gd name="connsiteX0" fmla="*/ 0 w 1620456"/>
              <a:gd name="connsiteY0" fmla="*/ 2683450 h 2683450"/>
              <a:gd name="connsiteX1" fmla="*/ 1122745 w 1620456"/>
              <a:gd name="connsiteY1" fmla="*/ 380088 h 2683450"/>
              <a:gd name="connsiteX2" fmla="*/ 1620456 w 1620456"/>
              <a:gd name="connsiteY2" fmla="*/ 112728 h 2683450"/>
              <a:gd name="connsiteX0" fmla="*/ 0 w 1620456"/>
              <a:gd name="connsiteY0" fmla="*/ 2570722 h 2570722"/>
              <a:gd name="connsiteX1" fmla="*/ 1122745 w 1620456"/>
              <a:gd name="connsiteY1" fmla="*/ 267360 h 2570722"/>
              <a:gd name="connsiteX2" fmla="*/ 1620456 w 1620456"/>
              <a:gd name="connsiteY2" fmla="*/ 0 h 2570722"/>
              <a:gd name="connsiteX0" fmla="*/ 0 w 1620456"/>
              <a:gd name="connsiteY0" fmla="*/ 2619802 h 2619802"/>
              <a:gd name="connsiteX1" fmla="*/ 1122745 w 1620456"/>
              <a:gd name="connsiteY1" fmla="*/ 316440 h 2619802"/>
              <a:gd name="connsiteX2" fmla="*/ 1620456 w 1620456"/>
              <a:gd name="connsiteY2" fmla="*/ 49080 h 2619802"/>
              <a:gd name="connsiteX0" fmla="*/ 0 w 1620456"/>
              <a:gd name="connsiteY0" fmla="*/ 2576215 h 2576215"/>
              <a:gd name="connsiteX1" fmla="*/ 855601 w 1620456"/>
              <a:gd name="connsiteY1" fmla="*/ 630665 h 2576215"/>
              <a:gd name="connsiteX2" fmla="*/ 1620456 w 1620456"/>
              <a:gd name="connsiteY2" fmla="*/ 5493 h 2576215"/>
              <a:gd name="connsiteX0" fmla="*/ 0 w 1620456"/>
              <a:gd name="connsiteY0" fmla="*/ 2576834 h 2576834"/>
              <a:gd name="connsiteX1" fmla="*/ 898273 w 1620456"/>
              <a:gd name="connsiteY1" fmla="*/ 600804 h 2576834"/>
              <a:gd name="connsiteX2" fmla="*/ 1620456 w 1620456"/>
              <a:gd name="connsiteY2" fmla="*/ 6112 h 2576834"/>
              <a:gd name="connsiteX0" fmla="*/ 0 w 1629793"/>
              <a:gd name="connsiteY0" fmla="*/ 2531788 h 2531788"/>
              <a:gd name="connsiteX1" fmla="*/ 898273 w 1629793"/>
              <a:gd name="connsiteY1" fmla="*/ 555758 h 2531788"/>
              <a:gd name="connsiteX2" fmla="*/ 1629793 w 1629793"/>
              <a:gd name="connsiteY2" fmla="*/ 7118 h 25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9793" h="2531788">
                <a:moveTo>
                  <a:pt x="0" y="2531788"/>
                </a:moveTo>
                <a:cubicBezTo>
                  <a:pt x="411866" y="1572054"/>
                  <a:pt x="626641" y="976536"/>
                  <a:pt x="898273" y="555758"/>
                </a:cubicBezTo>
                <a:cubicBezTo>
                  <a:pt x="1169905" y="134980"/>
                  <a:pt x="1624906" y="-38601"/>
                  <a:pt x="1629793" y="7118"/>
                </a:cubicBezTo>
              </a:path>
            </a:pathLst>
          </a:custGeom>
          <a:noFill/>
          <a:ln w="38100">
            <a:solidFill>
              <a:srgbClr val="008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B631653E-1974-4622-91EA-2F9681C04C65}"/>
              </a:ext>
            </a:extLst>
          </p:cNvPr>
          <p:cNvCxnSpPr>
            <a:stCxn id="11" idx="2"/>
          </p:cNvCxnSpPr>
          <p:nvPr/>
        </p:nvCxnSpPr>
        <p:spPr>
          <a:xfrm>
            <a:off x="9367652" y="3004144"/>
            <a:ext cx="0" cy="254825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A486EBB-D96E-45AF-AD7B-E813E5E43ACE}"/>
                  </a:ext>
                </a:extLst>
              </p:cNvPr>
              <p:cNvSpPr txBox="1"/>
              <p:nvPr/>
            </p:nvSpPr>
            <p:spPr>
              <a:xfrm>
                <a:off x="9045042" y="5496517"/>
                <a:ext cx="66890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k-UA" sz="3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A486EBB-D96E-45AF-AD7B-E813E5E43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5042" y="5496517"/>
                <a:ext cx="668901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Бульбашка прямої мови: прямокутна 43">
            <a:extLst>
              <a:ext uri="{FF2B5EF4-FFF2-40B4-BE49-F238E27FC236}">
                <a16:creationId xmlns:a16="http://schemas.microsoft.com/office/drawing/2014/main" id="{2D3CB28D-2E67-4F40-A419-F73BE4590387}"/>
              </a:ext>
            </a:extLst>
          </p:cNvPr>
          <p:cNvSpPr/>
          <p:nvPr/>
        </p:nvSpPr>
        <p:spPr>
          <a:xfrm>
            <a:off x="7844772" y="1259916"/>
            <a:ext cx="2570476" cy="1333712"/>
          </a:xfrm>
          <a:prstGeom prst="wedgeRectCallout">
            <a:avLst>
              <a:gd name="adj1" fmla="val -32534"/>
              <a:gd name="adj2" fmla="val 171051"/>
            </a:avLst>
          </a:prstGeom>
          <a:solidFill>
            <a:srgbClr val="00838F"/>
          </a:solidFill>
          <a:ln>
            <a:solidFill>
              <a:srgbClr val="008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Магнітне поле накопичує енергію</a:t>
            </a:r>
          </a:p>
        </p:txBody>
      </p:sp>
      <p:cxnSp>
        <p:nvCxnSpPr>
          <p:cNvPr id="46" name="Пряма сполучна лінія 45">
            <a:extLst>
              <a:ext uri="{FF2B5EF4-FFF2-40B4-BE49-F238E27FC236}">
                <a16:creationId xmlns:a16="http://schemas.microsoft.com/office/drawing/2014/main" id="{2AF3FADF-6AA0-4BFF-A0EF-4CDF4F7DBF0F}"/>
              </a:ext>
            </a:extLst>
          </p:cNvPr>
          <p:cNvCxnSpPr>
            <a:cxnSpLocks/>
          </p:cNvCxnSpPr>
          <p:nvPr/>
        </p:nvCxnSpPr>
        <p:spPr>
          <a:xfrm flipV="1">
            <a:off x="9367652" y="2984834"/>
            <a:ext cx="1550416" cy="7118"/>
          </a:xfrm>
          <a:prstGeom prst="line">
            <a:avLst/>
          </a:prstGeom>
          <a:ln w="38100">
            <a:solidFill>
              <a:srgbClr val="008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CAD5F858-570E-4A6D-89E5-11991B33A111}"/>
              </a:ext>
            </a:extLst>
          </p:cNvPr>
          <p:cNvCxnSpPr/>
          <p:nvPr/>
        </p:nvCxnSpPr>
        <p:spPr>
          <a:xfrm>
            <a:off x="10906227" y="3004144"/>
            <a:ext cx="0" cy="254825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0835B18-C646-491C-8A9A-DC745F8FABFA}"/>
                  </a:ext>
                </a:extLst>
              </p:cNvPr>
              <p:cNvSpPr txBox="1"/>
              <p:nvPr/>
            </p:nvSpPr>
            <p:spPr>
              <a:xfrm>
                <a:off x="10583617" y="5496517"/>
                <a:ext cx="67960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uk-UA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uk-UA" sz="36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0835B18-C646-491C-8A9A-DC745F8FA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617" y="5496517"/>
                <a:ext cx="67960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Полілінія: фігура 48">
            <a:extLst>
              <a:ext uri="{FF2B5EF4-FFF2-40B4-BE49-F238E27FC236}">
                <a16:creationId xmlns:a16="http://schemas.microsoft.com/office/drawing/2014/main" id="{25C033D0-B66C-4F2C-916A-844C5285CBB7}"/>
              </a:ext>
            </a:extLst>
          </p:cNvPr>
          <p:cNvSpPr/>
          <p:nvPr/>
        </p:nvSpPr>
        <p:spPr>
          <a:xfrm>
            <a:off x="10897748" y="3006176"/>
            <a:ext cx="1635760" cy="2550160"/>
          </a:xfrm>
          <a:custGeom>
            <a:avLst/>
            <a:gdLst>
              <a:gd name="connsiteX0" fmla="*/ 0 w 1635760"/>
              <a:gd name="connsiteY0" fmla="*/ 0 h 2550160"/>
              <a:gd name="connsiteX1" fmla="*/ 568960 w 1635760"/>
              <a:gd name="connsiteY1" fmla="*/ 1564640 h 2550160"/>
              <a:gd name="connsiteX2" fmla="*/ 1635760 w 1635760"/>
              <a:gd name="connsiteY2" fmla="*/ 2550160 h 255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5760" h="2550160">
                <a:moveTo>
                  <a:pt x="0" y="0"/>
                </a:moveTo>
                <a:cubicBezTo>
                  <a:pt x="148166" y="569806"/>
                  <a:pt x="296333" y="1139613"/>
                  <a:pt x="568960" y="1564640"/>
                </a:cubicBezTo>
                <a:cubicBezTo>
                  <a:pt x="841587" y="1989667"/>
                  <a:pt x="1238673" y="2269913"/>
                  <a:pt x="1635760" y="2550160"/>
                </a:cubicBezTo>
              </a:path>
            </a:pathLst>
          </a:custGeom>
          <a:noFill/>
          <a:ln w="38100">
            <a:solidFill>
              <a:srgbClr val="008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Бульбашка прямої мови: прямокутна 49">
            <a:extLst>
              <a:ext uri="{FF2B5EF4-FFF2-40B4-BE49-F238E27FC236}">
                <a16:creationId xmlns:a16="http://schemas.microsoft.com/office/drawing/2014/main" id="{DFF5667C-8840-41C5-ABDF-266BAB79D772}"/>
              </a:ext>
            </a:extLst>
          </p:cNvPr>
          <p:cNvSpPr/>
          <p:nvPr/>
        </p:nvSpPr>
        <p:spPr>
          <a:xfrm>
            <a:off x="11061927" y="1659461"/>
            <a:ext cx="2570476" cy="1333712"/>
          </a:xfrm>
          <a:prstGeom prst="wedgeRectCallout">
            <a:avLst>
              <a:gd name="adj1" fmla="val -32534"/>
              <a:gd name="adj2" fmla="val 171051"/>
            </a:avLst>
          </a:prstGeom>
          <a:solidFill>
            <a:srgbClr val="00838F"/>
          </a:solidFill>
          <a:ln>
            <a:solidFill>
              <a:srgbClr val="008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Магнітне поле витрачає енергію</a:t>
            </a: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C7EED9D6-24BF-49F0-B8EE-22D10D55F9B6}"/>
              </a:ext>
            </a:extLst>
          </p:cNvPr>
          <p:cNvGrpSpPr/>
          <p:nvPr/>
        </p:nvGrpSpPr>
        <p:grpSpPr>
          <a:xfrm>
            <a:off x="7200106" y="2160581"/>
            <a:ext cx="6325748" cy="4038145"/>
            <a:chOff x="874358" y="2558005"/>
            <a:chExt cx="6325748" cy="4038145"/>
          </a:xfrm>
        </p:grpSpPr>
        <p:cxnSp>
          <p:nvCxnSpPr>
            <p:cNvPr id="29" name="Пряма зі стрілкою 28">
              <a:extLst>
                <a:ext uri="{FF2B5EF4-FFF2-40B4-BE49-F238E27FC236}">
                  <a16:creationId xmlns:a16="http://schemas.microsoft.com/office/drawing/2014/main" id="{4B823B07-B3B6-469D-83A4-574A9596EA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00269" y="2558005"/>
              <a:ext cx="0" cy="33918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 зі стрілкою 29">
              <a:extLst>
                <a:ext uri="{FF2B5EF4-FFF2-40B4-BE49-F238E27FC236}">
                  <a16:creationId xmlns:a16="http://schemas.microsoft.com/office/drawing/2014/main" id="{CF1B5002-0E66-47DF-988E-EF060B2229B5}"/>
                </a:ext>
              </a:extLst>
            </p:cNvPr>
            <p:cNvCxnSpPr>
              <a:cxnSpLocks/>
            </p:cNvCxnSpPr>
            <p:nvPr/>
          </p:nvCxnSpPr>
          <p:spPr>
            <a:xfrm>
              <a:off x="1400269" y="5949819"/>
              <a:ext cx="57998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450004A-944B-4DAF-AC49-00F2FD5B0F93}"/>
                    </a:ext>
                  </a:extLst>
                </p:cNvPr>
                <p:cNvSpPr txBox="1"/>
                <p:nvPr/>
              </p:nvSpPr>
              <p:spPr>
                <a:xfrm>
                  <a:off x="874359" y="2723741"/>
                  <a:ext cx="478271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uk-UA" sz="36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450004A-944B-4DAF-AC49-00F2FD5B0F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359" y="2723741"/>
                  <a:ext cx="478271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90FE7A7-ED8D-49A0-9560-A99C5D0F8170}"/>
                    </a:ext>
                  </a:extLst>
                </p:cNvPr>
                <p:cNvSpPr txBox="1"/>
                <p:nvPr/>
              </p:nvSpPr>
              <p:spPr>
                <a:xfrm>
                  <a:off x="874358" y="5735088"/>
                  <a:ext cx="543739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uk-UA" sz="36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90FE7A7-ED8D-49A0-9560-A99C5D0F81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358" y="5735088"/>
                  <a:ext cx="543739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13E672A-71C5-42CC-8D3B-D6AF21E03825}"/>
                    </a:ext>
                  </a:extLst>
                </p:cNvPr>
                <p:cNvSpPr txBox="1"/>
                <p:nvPr/>
              </p:nvSpPr>
              <p:spPr>
                <a:xfrm>
                  <a:off x="6632688" y="5949819"/>
                  <a:ext cx="482888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uk-UA" sz="36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13E672A-71C5-42CC-8D3B-D6AF21E03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2688" y="5949819"/>
                  <a:ext cx="482888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F14E544-8221-4AFA-B825-2D877E3F10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t="357" r="13512" b="3777"/>
          <a:stretch/>
        </p:blipFill>
        <p:spPr>
          <a:xfrm>
            <a:off x="591303" y="701859"/>
            <a:ext cx="6061889" cy="4408775"/>
          </a:xfrm>
          <a:prstGeom prst="rect">
            <a:avLst/>
          </a:prstGeom>
        </p:spPr>
      </p:pic>
      <p:sp>
        <p:nvSpPr>
          <p:cNvPr id="26" name="Button Color - Down">
            <a:extLst>
              <a:ext uri="{FF2B5EF4-FFF2-40B4-BE49-F238E27FC236}">
                <a16:creationId xmlns:a16="http://schemas.microsoft.com/office/drawing/2014/main" id="{D006D70D-422D-4A89-ADE3-C8A3761C492D}"/>
              </a:ext>
            </a:extLst>
          </p:cNvPr>
          <p:cNvSpPr/>
          <p:nvPr/>
        </p:nvSpPr>
        <p:spPr>
          <a:xfrm>
            <a:off x="749923" y="5118921"/>
            <a:ext cx="6103893" cy="2159610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Звідки</a:t>
            </a:r>
            <a:r>
              <a:rPr lang="ru-RU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береться енергія, за рахунок якої протягом певного часу після відключення джерела живлення підтримується електричний струм у колі?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Button Color - Down">
                <a:extLst>
                  <a:ext uri="{FF2B5EF4-FFF2-40B4-BE49-F238E27FC236}">
                    <a16:creationId xmlns:a16="http://schemas.microsoft.com/office/drawing/2014/main" id="{61FEFC00-7B79-4924-97CC-04639ACF0FC6}"/>
                  </a:ext>
                </a:extLst>
              </p:cNvPr>
              <p:cNvSpPr/>
              <p:nvPr/>
            </p:nvSpPr>
            <p:spPr>
              <a:xfrm>
                <a:off x="8721166" y="6261804"/>
                <a:ext cx="2843387" cy="1589110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4800" i="1">
                              <a:latin typeface="Cambria Math" panose="02040503050406030204" pitchFamily="18" charset="0"/>
                            </a:rPr>
                            <m:t>м</m:t>
                          </m:r>
                        </m:sub>
                      </m:sSub>
                      <m:r>
                        <a:rPr lang="uk-UA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uk-UA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 sz="4800" dirty="0"/>
              </a:p>
            </p:txBody>
          </p:sp>
        </mc:Choice>
        <mc:Fallback xmlns="">
          <p:sp>
            <p:nvSpPr>
              <p:cNvPr id="27" name="Button Color - Down">
                <a:extLst>
                  <a:ext uri="{FF2B5EF4-FFF2-40B4-BE49-F238E27FC236}">
                    <a16:creationId xmlns:a16="http://schemas.microsoft.com/office/drawing/2014/main" id="{61FEFC00-7B79-4924-97CC-04639ACF0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166" y="6261804"/>
                <a:ext cx="2843387" cy="1589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02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9" grpId="0"/>
      <p:bldP spid="44" grpId="0" animBg="1"/>
      <p:bldP spid="48" grpId="0"/>
      <p:bldP spid="49" grpId="0" animBg="1"/>
      <p:bldP spid="50" grpId="0" animBg="1"/>
      <p:bldP spid="26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Контур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11986</TotalTime>
  <Words>569</Words>
  <Application>Microsoft Office PowerPoint</Application>
  <PresentationFormat>Произвольный</PresentationFormat>
  <Paragraphs>122</Paragraphs>
  <Slides>18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Gerbera</vt:lpstr>
      <vt:lpstr>Times New Roman</vt:lpstr>
      <vt:lpstr>Tw Cen MT</vt:lpstr>
      <vt:lpstr>Контур</vt:lpstr>
      <vt:lpstr>Самоіндукція. Індуктивність. Енергія магнітного поля.</vt:lpstr>
      <vt:lpstr>Проблемні питання</vt:lpstr>
      <vt:lpstr>Явище самоіндукції</vt:lpstr>
      <vt:lpstr>Явище самоіндукції</vt:lpstr>
      <vt:lpstr>Явище самоіндукції</vt:lpstr>
      <vt:lpstr>ЕРС самоіндукції</vt:lpstr>
      <vt:lpstr>ЕРС самоіндукції</vt:lpstr>
      <vt:lpstr>ЕРС самоіндукції</vt:lpstr>
      <vt:lpstr>Енергія магнітного поля</vt:lpstr>
      <vt:lpstr>Розв'язування задач</vt:lpstr>
      <vt:lpstr>Презентация PowerPoint</vt:lpstr>
      <vt:lpstr>Розв'язування задач</vt:lpstr>
      <vt:lpstr>Презентация PowerPoint</vt:lpstr>
      <vt:lpstr>Розв'язування задач</vt:lpstr>
      <vt:lpstr>Презентация PowerPoint</vt:lpstr>
      <vt:lpstr>Бесіда за питаннями</vt:lpstr>
      <vt:lpstr>Цінування. Оцінювання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User</cp:lastModifiedBy>
  <cp:revision>862</cp:revision>
  <dcterms:created xsi:type="dcterms:W3CDTF">2015-01-15T13:10:55Z</dcterms:created>
  <dcterms:modified xsi:type="dcterms:W3CDTF">2023-11-03T11:44:50Z</dcterms:modified>
</cp:coreProperties>
</file>