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DC31F-40ED-49DB-A947-AB459CFC341D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510A8D-B24A-4D56-8AA9-6220524A9169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 err="1"/>
            <a:t>Інтернет-загрози</a:t>
          </a:r>
          <a:endParaRPr lang="ru-RU" sz="3200" b="1" dirty="0"/>
        </a:p>
      </dgm:t>
    </dgm:pt>
    <dgm:pt modelId="{7B5DC9F3-5D65-4A1A-8571-7A19C0470074}" type="parTrans" cxnId="{B5335EA1-F027-4A99-8F1B-5FA2393CD45F}">
      <dgm:prSet/>
      <dgm:spPr/>
      <dgm:t>
        <a:bodyPr/>
        <a:lstStyle/>
        <a:p>
          <a:endParaRPr lang="ru-RU" sz="2400"/>
        </a:p>
      </dgm:t>
    </dgm:pt>
    <dgm:pt modelId="{87462B25-0F2A-4851-915D-B01CC1D351DF}" type="sibTrans" cxnId="{B5335EA1-F027-4A99-8F1B-5FA2393CD45F}">
      <dgm:prSet/>
      <dgm:spPr/>
      <dgm:t>
        <a:bodyPr/>
        <a:lstStyle/>
        <a:p>
          <a:endParaRPr lang="ru-RU" sz="2400"/>
        </a:p>
      </dgm:t>
    </dgm:pt>
    <dgm:pt modelId="{BCE7EBF4-0C41-48A8-9F96-BD5C8103DE74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err="1"/>
            <a:t>Зловмисне</a:t>
          </a:r>
          <a:r>
            <a:rPr lang="ru-RU" sz="2400" dirty="0"/>
            <a:t> ПЗ</a:t>
          </a:r>
        </a:p>
      </dgm:t>
    </dgm:pt>
    <dgm:pt modelId="{ACC11661-73BD-408E-9C52-F521BDBA7DA3}" type="parTrans" cxnId="{5B0EE6CC-211B-411B-961D-8952C9F746A6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64D23495-1E34-434D-9D9C-DB33BAAD3D0E}" type="sibTrans" cxnId="{5B0EE6CC-211B-411B-961D-8952C9F746A6}">
      <dgm:prSet/>
      <dgm:spPr/>
      <dgm:t>
        <a:bodyPr/>
        <a:lstStyle/>
        <a:p>
          <a:endParaRPr lang="ru-RU" sz="2400"/>
        </a:p>
      </dgm:t>
    </dgm:pt>
    <dgm:pt modelId="{D63DCEA8-D83A-43C2-A940-6BBB4B69BADF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err="1"/>
            <a:t>Фішинг</a:t>
          </a:r>
          <a:endParaRPr lang="ru-RU" sz="2000" dirty="0"/>
        </a:p>
      </dgm:t>
    </dgm:pt>
    <dgm:pt modelId="{3C318856-4054-4C0B-B807-E7E27B734FC9}" type="parTrans" cxnId="{E9315CBB-6419-48A0-BA6A-3602C5549B86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F1D7C3B8-6ACF-4CF8-B1B9-43511AAC9F34}" type="sibTrans" cxnId="{E9315CBB-6419-48A0-BA6A-3602C5549B86}">
      <dgm:prSet/>
      <dgm:spPr/>
      <dgm:t>
        <a:bodyPr/>
        <a:lstStyle/>
        <a:p>
          <a:endParaRPr lang="ru-RU" sz="2400"/>
        </a:p>
      </dgm:t>
    </dgm:pt>
    <dgm:pt modelId="{B2DAA8DC-5389-46FA-BEFE-325665AE93C8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 err="1"/>
            <a:t>DoS</a:t>
          </a:r>
          <a:r>
            <a:rPr lang="uk-UA" sz="2400" b="1" dirty="0"/>
            <a:t>-атака</a:t>
          </a:r>
          <a:endParaRPr lang="ru-RU" sz="2400" dirty="0"/>
        </a:p>
      </dgm:t>
    </dgm:pt>
    <dgm:pt modelId="{B37BA2ED-2BA5-4FB4-8614-83F5C2826E1C}" type="parTrans" cxnId="{16CFE5C5-3FA4-4329-9789-B4617128CF27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B4635990-27BF-4778-9D3D-834CA4921DF1}" type="sibTrans" cxnId="{16CFE5C5-3FA4-4329-9789-B4617128CF27}">
      <dgm:prSet/>
      <dgm:spPr/>
      <dgm:t>
        <a:bodyPr/>
        <a:lstStyle/>
        <a:p>
          <a:endParaRPr lang="ru-RU" sz="2400"/>
        </a:p>
      </dgm:t>
    </dgm:pt>
    <dgm:pt modelId="{ED05EB37-296C-4A82-89A0-2FA063BDF000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err="1"/>
            <a:t>Соціальна</a:t>
          </a:r>
          <a:r>
            <a:rPr lang="ru-RU" sz="2400" dirty="0"/>
            <a:t> </a:t>
          </a:r>
          <a:r>
            <a:rPr lang="ru-RU" sz="2400" dirty="0" err="1"/>
            <a:t>інженерія</a:t>
          </a:r>
          <a:endParaRPr lang="ru-RU" sz="2400" dirty="0"/>
        </a:p>
      </dgm:t>
    </dgm:pt>
    <dgm:pt modelId="{1964FED2-D5B2-4D15-9B2D-9085101DC183}" type="parTrans" cxnId="{4C5301B1-6B42-41D9-93BC-74384ED6AA70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35830E71-988A-4586-BF0A-F7BEA0EFED9C}" type="sibTrans" cxnId="{4C5301B1-6B42-41D9-93BC-74384ED6AA70}">
      <dgm:prSet/>
      <dgm:spPr/>
      <dgm:t>
        <a:bodyPr/>
        <a:lstStyle/>
        <a:p>
          <a:endParaRPr lang="ru-RU" sz="2400"/>
        </a:p>
      </dgm:t>
    </dgm:pt>
    <dgm:pt modelId="{D61317F9-5DBD-4BD4-A331-0A98927F5039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 err="1"/>
            <a:t>DDoS</a:t>
          </a:r>
          <a:r>
            <a:rPr lang="uk-UA" sz="2400" b="1" dirty="0"/>
            <a:t>-атака</a:t>
          </a:r>
          <a:endParaRPr lang="ru-RU" sz="2400" dirty="0"/>
        </a:p>
      </dgm:t>
    </dgm:pt>
    <dgm:pt modelId="{5352D110-FB07-4B3A-86F4-1926943F0BBE}" type="parTrans" cxnId="{0F2CF96C-7A0B-45CC-B7D1-3385CCAF06DE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C5EC2194-6631-4A94-A699-9BD8C1DD6FE7}" type="sibTrans" cxnId="{0F2CF96C-7A0B-45CC-B7D1-3385CCAF06DE}">
      <dgm:prSet/>
      <dgm:spPr/>
      <dgm:t>
        <a:bodyPr/>
        <a:lstStyle/>
        <a:p>
          <a:endParaRPr lang="ru-RU" sz="2400"/>
        </a:p>
      </dgm:t>
    </dgm:pt>
    <dgm:pt modelId="{FE751106-9E7F-48D2-9F67-6551E931E666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/>
            <a:t>SEO-атака</a:t>
          </a:r>
          <a:endParaRPr lang="ru-RU" sz="2000" dirty="0"/>
        </a:p>
      </dgm:t>
    </dgm:pt>
    <dgm:pt modelId="{BEB098D4-E285-4E19-9881-12B031AE3162}" type="parTrans" cxnId="{202B1F0E-EFFA-478A-86ED-D0E71500D094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 sz="1800"/>
        </a:p>
      </dgm:t>
    </dgm:pt>
    <dgm:pt modelId="{9C8E5161-7D4B-454F-B39B-3035F9D5B494}" type="sibTrans" cxnId="{202B1F0E-EFFA-478A-86ED-D0E71500D094}">
      <dgm:prSet/>
      <dgm:spPr/>
      <dgm:t>
        <a:bodyPr/>
        <a:lstStyle/>
        <a:p>
          <a:endParaRPr lang="ru-RU" sz="2400"/>
        </a:p>
      </dgm:t>
    </dgm:pt>
    <dgm:pt modelId="{69AD1F2C-C5B1-4956-9FAF-F8CF2C25AFF2}" type="pres">
      <dgm:prSet presAssocID="{C3BDC31F-40ED-49DB-A947-AB459CFC341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3A25E4-9329-4A61-800A-D439CA0990D6}" type="pres">
      <dgm:prSet presAssocID="{7F510A8D-B24A-4D56-8AA9-6220524A9169}" presName="centerShape" presStyleLbl="node0" presStyleIdx="0" presStyleCnt="1" custScaleX="229609"/>
      <dgm:spPr/>
    </dgm:pt>
    <dgm:pt modelId="{B298640C-3A44-4D94-B346-2648E49386DD}" type="pres">
      <dgm:prSet presAssocID="{ACC11661-73BD-408E-9C52-F521BDBA7DA3}" presName="parTrans" presStyleLbl="sibTrans2D1" presStyleIdx="0" presStyleCnt="6" custLinFactNeighborX="0"/>
      <dgm:spPr/>
    </dgm:pt>
    <dgm:pt modelId="{41B16596-8F28-4DAC-8350-0B966A7399D3}" type="pres">
      <dgm:prSet presAssocID="{ACC11661-73BD-408E-9C52-F521BDBA7DA3}" presName="connectorText" presStyleLbl="sibTrans2D1" presStyleIdx="0" presStyleCnt="6"/>
      <dgm:spPr/>
    </dgm:pt>
    <dgm:pt modelId="{A290DD59-CA53-4FB3-9200-68BA4C1B2031}" type="pres">
      <dgm:prSet presAssocID="{BCE7EBF4-0C41-48A8-9F96-BD5C8103DE74}" presName="node" presStyleLbl="node1" presStyleIdx="0" presStyleCnt="6" custScaleX="193509">
        <dgm:presLayoutVars>
          <dgm:bulletEnabled val="1"/>
        </dgm:presLayoutVars>
      </dgm:prSet>
      <dgm:spPr/>
    </dgm:pt>
    <dgm:pt modelId="{3183F3F8-EEE0-4CE5-B155-71FF8F99AE67}" type="pres">
      <dgm:prSet presAssocID="{3C318856-4054-4C0B-B807-E7E27B734FC9}" presName="parTrans" presStyleLbl="sibTrans2D1" presStyleIdx="1" presStyleCnt="6"/>
      <dgm:spPr/>
    </dgm:pt>
    <dgm:pt modelId="{DBA89B47-EA4A-4272-BBA9-AC5D894BACE5}" type="pres">
      <dgm:prSet presAssocID="{3C318856-4054-4C0B-B807-E7E27B734FC9}" presName="connectorText" presStyleLbl="sibTrans2D1" presStyleIdx="1" presStyleCnt="6"/>
      <dgm:spPr/>
    </dgm:pt>
    <dgm:pt modelId="{3AB7B29C-14A8-421F-B61F-B9828A7289C2}" type="pres">
      <dgm:prSet presAssocID="{D63DCEA8-D83A-43C2-A940-6BBB4B69BADF}" presName="node" presStyleLbl="node1" presStyleIdx="1" presStyleCnt="6" custScaleX="141591" custRadScaleRad="151081" custRadScaleInc="27626">
        <dgm:presLayoutVars>
          <dgm:bulletEnabled val="1"/>
        </dgm:presLayoutVars>
      </dgm:prSet>
      <dgm:spPr/>
    </dgm:pt>
    <dgm:pt modelId="{0C89E2D7-81E5-4FF2-BD0B-C0C39C4561DD}" type="pres">
      <dgm:prSet presAssocID="{B37BA2ED-2BA5-4FB4-8614-83F5C2826E1C}" presName="parTrans" presStyleLbl="sibTrans2D1" presStyleIdx="2" presStyleCnt="6" custLinFactNeighborY="0"/>
      <dgm:spPr/>
    </dgm:pt>
    <dgm:pt modelId="{060FA094-4060-41FB-A8A3-CAFD6BB85E45}" type="pres">
      <dgm:prSet presAssocID="{B37BA2ED-2BA5-4FB4-8614-83F5C2826E1C}" presName="connectorText" presStyleLbl="sibTrans2D1" presStyleIdx="2" presStyleCnt="6"/>
      <dgm:spPr/>
    </dgm:pt>
    <dgm:pt modelId="{B8D071E2-3B5C-474D-8DC3-465C65CF11C0}" type="pres">
      <dgm:prSet presAssocID="{B2DAA8DC-5389-46FA-BEFE-325665AE93C8}" presName="node" presStyleLbl="node1" presStyleIdx="2" presStyleCnt="6" custScaleX="160302" custRadScaleRad="153705" custRadScaleInc="-42498">
        <dgm:presLayoutVars>
          <dgm:bulletEnabled val="1"/>
        </dgm:presLayoutVars>
      </dgm:prSet>
      <dgm:spPr/>
    </dgm:pt>
    <dgm:pt modelId="{2A0A2CCA-B7C0-4C9F-8BB3-BA222F7498B0}" type="pres">
      <dgm:prSet presAssocID="{5352D110-FB07-4B3A-86F4-1926943F0BBE}" presName="parTrans" presStyleLbl="sibTrans2D1" presStyleIdx="3" presStyleCnt="6" custLinFactNeighborX="3294" custLinFactNeighborY="12083"/>
      <dgm:spPr/>
    </dgm:pt>
    <dgm:pt modelId="{9E3F8B69-5BC1-427F-BACD-63DB34381385}" type="pres">
      <dgm:prSet presAssocID="{5352D110-FB07-4B3A-86F4-1926943F0BBE}" presName="connectorText" presStyleLbl="sibTrans2D1" presStyleIdx="3" presStyleCnt="6"/>
      <dgm:spPr/>
    </dgm:pt>
    <dgm:pt modelId="{0486FA66-EF5B-4FDF-BD84-86DE08105106}" type="pres">
      <dgm:prSet presAssocID="{D61317F9-5DBD-4BD4-A331-0A98927F5039}" presName="node" presStyleLbl="node1" presStyleIdx="3" presStyleCnt="6" custScaleX="175845" custRadScaleRad="97281" custRadScaleInc="-13046">
        <dgm:presLayoutVars>
          <dgm:bulletEnabled val="1"/>
        </dgm:presLayoutVars>
      </dgm:prSet>
      <dgm:spPr/>
    </dgm:pt>
    <dgm:pt modelId="{86733EB0-053B-49F1-9B34-E1A2B5094F1E}" type="pres">
      <dgm:prSet presAssocID="{BEB098D4-E285-4E19-9881-12B031AE3162}" presName="parTrans" presStyleLbl="sibTrans2D1" presStyleIdx="4" presStyleCnt="6"/>
      <dgm:spPr/>
    </dgm:pt>
    <dgm:pt modelId="{A939F72F-F626-4FDD-91FD-3D6FC8CC4491}" type="pres">
      <dgm:prSet presAssocID="{BEB098D4-E285-4E19-9881-12B031AE3162}" presName="connectorText" presStyleLbl="sibTrans2D1" presStyleIdx="4" presStyleCnt="6"/>
      <dgm:spPr/>
    </dgm:pt>
    <dgm:pt modelId="{FFE27C40-94B6-4347-AAF8-6F681A9C2149}" type="pres">
      <dgm:prSet presAssocID="{FE751106-9E7F-48D2-9F67-6551E931E666}" presName="node" presStyleLbl="node1" presStyleIdx="4" presStyleCnt="6" custScaleX="140781" custRadScaleRad="139599" custRadScaleInc="28960">
        <dgm:presLayoutVars>
          <dgm:bulletEnabled val="1"/>
        </dgm:presLayoutVars>
      </dgm:prSet>
      <dgm:spPr/>
    </dgm:pt>
    <dgm:pt modelId="{C5047BD8-A56C-44E3-91E0-02CD78B33901}" type="pres">
      <dgm:prSet presAssocID="{1964FED2-D5B2-4D15-9B2D-9085101DC183}" presName="parTrans" presStyleLbl="sibTrans2D1" presStyleIdx="5" presStyleCnt="6"/>
      <dgm:spPr/>
    </dgm:pt>
    <dgm:pt modelId="{959B4219-21FA-42E7-A52A-E8F865F2A058}" type="pres">
      <dgm:prSet presAssocID="{1964FED2-D5B2-4D15-9B2D-9085101DC183}" presName="connectorText" presStyleLbl="sibTrans2D1" presStyleIdx="5" presStyleCnt="6"/>
      <dgm:spPr/>
    </dgm:pt>
    <dgm:pt modelId="{86FC61E8-6184-4774-BB69-40B17BAB57E6}" type="pres">
      <dgm:prSet presAssocID="{ED05EB37-296C-4A82-89A0-2FA063BDF000}" presName="node" presStyleLbl="node1" presStyleIdx="5" presStyleCnt="6" custScaleX="188388" custRadScaleRad="135172" custRadScaleInc="-20014">
        <dgm:presLayoutVars>
          <dgm:bulletEnabled val="1"/>
        </dgm:presLayoutVars>
      </dgm:prSet>
      <dgm:spPr/>
    </dgm:pt>
  </dgm:ptLst>
  <dgm:cxnLst>
    <dgm:cxn modelId="{91838204-1019-4DFD-8315-EE5C8935F8D5}" type="presOf" srcId="{B37BA2ED-2BA5-4FB4-8614-83F5C2826E1C}" destId="{0C89E2D7-81E5-4FF2-BD0B-C0C39C4561DD}" srcOrd="0" destOrd="0" presId="urn:microsoft.com/office/officeart/2005/8/layout/radial5"/>
    <dgm:cxn modelId="{202B1F0E-EFFA-478A-86ED-D0E71500D094}" srcId="{7F510A8D-B24A-4D56-8AA9-6220524A9169}" destId="{FE751106-9E7F-48D2-9F67-6551E931E666}" srcOrd="4" destOrd="0" parTransId="{BEB098D4-E285-4E19-9881-12B031AE3162}" sibTransId="{9C8E5161-7D4B-454F-B39B-3035F9D5B494}"/>
    <dgm:cxn modelId="{8D3B0F17-5C40-497A-8FB3-AC8D6C49D958}" type="presOf" srcId="{ACC11661-73BD-408E-9C52-F521BDBA7DA3}" destId="{41B16596-8F28-4DAC-8350-0B966A7399D3}" srcOrd="1" destOrd="0" presId="urn:microsoft.com/office/officeart/2005/8/layout/radial5"/>
    <dgm:cxn modelId="{CBE42D19-DDB7-470F-A21E-6FCC82A275FD}" type="presOf" srcId="{BEB098D4-E285-4E19-9881-12B031AE3162}" destId="{A939F72F-F626-4FDD-91FD-3D6FC8CC4491}" srcOrd="1" destOrd="0" presId="urn:microsoft.com/office/officeart/2005/8/layout/radial5"/>
    <dgm:cxn modelId="{D002411D-6BDB-432D-AF37-EB5B052BF605}" type="presOf" srcId="{3C318856-4054-4C0B-B807-E7E27B734FC9}" destId="{3183F3F8-EEE0-4CE5-B155-71FF8F99AE67}" srcOrd="0" destOrd="0" presId="urn:microsoft.com/office/officeart/2005/8/layout/radial5"/>
    <dgm:cxn modelId="{AE9B8D24-FC19-4190-9507-6E7100128815}" type="presOf" srcId="{1964FED2-D5B2-4D15-9B2D-9085101DC183}" destId="{959B4219-21FA-42E7-A52A-E8F865F2A058}" srcOrd="1" destOrd="0" presId="urn:microsoft.com/office/officeart/2005/8/layout/radial5"/>
    <dgm:cxn modelId="{0F2CF96C-7A0B-45CC-B7D1-3385CCAF06DE}" srcId="{7F510A8D-B24A-4D56-8AA9-6220524A9169}" destId="{D61317F9-5DBD-4BD4-A331-0A98927F5039}" srcOrd="3" destOrd="0" parTransId="{5352D110-FB07-4B3A-86F4-1926943F0BBE}" sibTransId="{C5EC2194-6631-4A94-A699-9BD8C1DD6FE7}"/>
    <dgm:cxn modelId="{49084D4E-030B-418A-853D-78683BE97071}" type="presOf" srcId="{ED05EB37-296C-4A82-89A0-2FA063BDF000}" destId="{86FC61E8-6184-4774-BB69-40B17BAB57E6}" srcOrd="0" destOrd="0" presId="urn:microsoft.com/office/officeart/2005/8/layout/radial5"/>
    <dgm:cxn modelId="{278AA67C-5628-4640-8488-88905683FF89}" type="presOf" srcId="{B37BA2ED-2BA5-4FB4-8614-83F5C2826E1C}" destId="{060FA094-4060-41FB-A8A3-CAFD6BB85E45}" srcOrd="1" destOrd="0" presId="urn:microsoft.com/office/officeart/2005/8/layout/radial5"/>
    <dgm:cxn modelId="{46C4C57D-D56A-4CA7-84C4-21218E5C8F20}" type="presOf" srcId="{D63DCEA8-D83A-43C2-A940-6BBB4B69BADF}" destId="{3AB7B29C-14A8-421F-B61F-B9828A7289C2}" srcOrd="0" destOrd="0" presId="urn:microsoft.com/office/officeart/2005/8/layout/radial5"/>
    <dgm:cxn modelId="{F6210582-64A3-46A8-BEDD-945FA75A8E86}" type="presOf" srcId="{BCE7EBF4-0C41-48A8-9F96-BD5C8103DE74}" destId="{A290DD59-CA53-4FB3-9200-68BA4C1B2031}" srcOrd="0" destOrd="0" presId="urn:microsoft.com/office/officeart/2005/8/layout/radial5"/>
    <dgm:cxn modelId="{D0250982-6B4F-45FB-9AA0-A60CF899EE3E}" type="presOf" srcId="{1964FED2-D5B2-4D15-9B2D-9085101DC183}" destId="{C5047BD8-A56C-44E3-91E0-02CD78B33901}" srcOrd="0" destOrd="0" presId="urn:microsoft.com/office/officeart/2005/8/layout/radial5"/>
    <dgm:cxn modelId="{98C44B84-91C0-4D18-9712-FAB7F3306E2D}" type="presOf" srcId="{D61317F9-5DBD-4BD4-A331-0A98927F5039}" destId="{0486FA66-EF5B-4FDF-BD84-86DE08105106}" srcOrd="0" destOrd="0" presId="urn:microsoft.com/office/officeart/2005/8/layout/radial5"/>
    <dgm:cxn modelId="{B5335EA1-F027-4A99-8F1B-5FA2393CD45F}" srcId="{C3BDC31F-40ED-49DB-A947-AB459CFC341D}" destId="{7F510A8D-B24A-4D56-8AA9-6220524A9169}" srcOrd="0" destOrd="0" parTransId="{7B5DC9F3-5D65-4A1A-8571-7A19C0470074}" sibTransId="{87462B25-0F2A-4851-915D-B01CC1D351DF}"/>
    <dgm:cxn modelId="{5A1A5CAD-D85E-41BE-85C8-80588BC793E9}" type="presOf" srcId="{5352D110-FB07-4B3A-86F4-1926943F0BBE}" destId="{2A0A2CCA-B7C0-4C9F-8BB3-BA222F7498B0}" srcOrd="0" destOrd="0" presId="urn:microsoft.com/office/officeart/2005/8/layout/radial5"/>
    <dgm:cxn modelId="{4C5301B1-6B42-41D9-93BC-74384ED6AA70}" srcId="{7F510A8D-B24A-4D56-8AA9-6220524A9169}" destId="{ED05EB37-296C-4A82-89A0-2FA063BDF000}" srcOrd="5" destOrd="0" parTransId="{1964FED2-D5B2-4D15-9B2D-9085101DC183}" sibTransId="{35830E71-988A-4586-BF0A-F7BEA0EFED9C}"/>
    <dgm:cxn modelId="{F0F71AB4-6998-4368-9A8C-44151BB587D4}" type="presOf" srcId="{3C318856-4054-4C0B-B807-E7E27B734FC9}" destId="{DBA89B47-EA4A-4272-BBA9-AC5D894BACE5}" srcOrd="1" destOrd="0" presId="urn:microsoft.com/office/officeart/2005/8/layout/radial5"/>
    <dgm:cxn modelId="{518E2AB5-D326-4E0B-9AB5-02E27A7B9344}" type="presOf" srcId="{BEB098D4-E285-4E19-9881-12B031AE3162}" destId="{86733EB0-053B-49F1-9B34-E1A2B5094F1E}" srcOrd="0" destOrd="0" presId="urn:microsoft.com/office/officeart/2005/8/layout/radial5"/>
    <dgm:cxn modelId="{884A83B7-7658-4054-BEDA-4A084DE96392}" type="presOf" srcId="{C3BDC31F-40ED-49DB-A947-AB459CFC341D}" destId="{69AD1F2C-C5B1-4956-9FAF-F8CF2C25AFF2}" srcOrd="0" destOrd="0" presId="urn:microsoft.com/office/officeart/2005/8/layout/radial5"/>
    <dgm:cxn modelId="{E9315CBB-6419-48A0-BA6A-3602C5549B86}" srcId="{7F510A8D-B24A-4D56-8AA9-6220524A9169}" destId="{D63DCEA8-D83A-43C2-A940-6BBB4B69BADF}" srcOrd="1" destOrd="0" parTransId="{3C318856-4054-4C0B-B807-E7E27B734FC9}" sibTransId="{F1D7C3B8-6ACF-4CF8-B1B9-43511AAC9F34}"/>
    <dgm:cxn modelId="{16CFE5C5-3FA4-4329-9789-B4617128CF27}" srcId="{7F510A8D-B24A-4D56-8AA9-6220524A9169}" destId="{B2DAA8DC-5389-46FA-BEFE-325665AE93C8}" srcOrd="2" destOrd="0" parTransId="{B37BA2ED-2BA5-4FB4-8614-83F5C2826E1C}" sibTransId="{B4635990-27BF-4778-9D3D-834CA4921DF1}"/>
    <dgm:cxn modelId="{5B0EE6CC-211B-411B-961D-8952C9F746A6}" srcId="{7F510A8D-B24A-4D56-8AA9-6220524A9169}" destId="{BCE7EBF4-0C41-48A8-9F96-BD5C8103DE74}" srcOrd="0" destOrd="0" parTransId="{ACC11661-73BD-408E-9C52-F521BDBA7DA3}" sibTransId="{64D23495-1E34-434D-9D9C-DB33BAAD3D0E}"/>
    <dgm:cxn modelId="{C79E31CF-2386-45EB-B387-803D7B480565}" type="presOf" srcId="{5352D110-FB07-4B3A-86F4-1926943F0BBE}" destId="{9E3F8B69-5BC1-427F-BACD-63DB34381385}" srcOrd="1" destOrd="0" presId="urn:microsoft.com/office/officeart/2005/8/layout/radial5"/>
    <dgm:cxn modelId="{671E53D9-905F-4431-B32D-8DC00A4A8560}" type="presOf" srcId="{ACC11661-73BD-408E-9C52-F521BDBA7DA3}" destId="{B298640C-3A44-4D94-B346-2648E49386DD}" srcOrd="0" destOrd="0" presId="urn:microsoft.com/office/officeart/2005/8/layout/radial5"/>
    <dgm:cxn modelId="{F927CCEC-76AC-4CF9-8234-FBD46AF1A320}" type="presOf" srcId="{FE751106-9E7F-48D2-9F67-6551E931E666}" destId="{FFE27C40-94B6-4347-AAF8-6F681A9C2149}" srcOrd="0" destOrd="0" presId="urn:microsoft.com/office/officeart/2005/8/layout/radial5"/>
    <dgm:cxn modelId="{E30545FE-CE62-4411-B360-907F3F91946E}" type="presOf" srcId="{7F510A8D-B24A-4D56-8AA9-6220524A9169}" destId="{B23A25E4-9329-4A61-800A-D439CA0990D6}" srcOrd="0" destOrd="0" presId="urn:microsoft.com/office/officeart/2005/8/layout/radial5"/>
    <dgm:cxn modelId="{DC87B2FF-669E-4ADA-94D3-100041F5C081}" type="presOf" srcId="{B2DAA8DC-5389-46FA-BEFE-325665AE93C8}" destId="{B8D071E2-3B5C-474D-8DC3-465C65CF11C0}" srcOrd="0" destOrd="0" presId="urn:microsoft.com/office/officeart/2005/8/layout/radial5"/>
    <dgm:cxn modelId="{6DB8B67C-8F57-4779-BD2B-6CA8674FB43A}" type="presParOf" srcId="{69AD1F2C-C5B1-4956-9FAF-F8CF2C25AFF2}" destId="{B23A25E4-9329-4A61-800A-D439CA0990D6}" srcOrd="0" destOrd="0" presId="urn:microsoft.com/office/officeart/2005/8/layout/radial5"/>
    <dgm:cxn modelId="{064FE551-6E1D-48D3-88CA-F8CC6CEF3376}" type="presParOf" srcId="{69AD1F2C-C5B1-4956-9FAF-F8CF2C25AFF2}" destId="{B298640C-3A44-4D94-B346-2648E49386DD}" srcOrd="1" destOrd="0" presId="urn:microsoft.com/office/officeart/2005/8/layout/radial5"/>
    <dgm:cxn modelId="{8B4D6E93-DDCB-4738-A837-302B2991549C}" type="presParOf" srcId="{B298640C-3A44-4D94-B346-2648E49386DD}" destId="{41B16596-8F28-4DAC-8350-0B966A7399D3}" srcOrd="0" destOrd="0" presId="urn:microsoft.com/office/officeart/2005/8/layout/radial5"/>
    <dgm:cxn modelId="{7C739814-147F-44DC-A1F0-8BEC7E133D9B}" type="presParOf" srcId="{69AD1F2C-C5B1-4956-9FAF-F8CF2C25AFF2}" destId="{A290DD59-CA53-4FB3-9200-68BA4C1B2031}" srcOrd="2" destOrd="0" presId="urn:microsoft.com/office/officeart/2005/8/layout/radial5"/>
    <dgm:cxn modelId="{6BB95ACB-6EA4-40F0-B19C-CECEEA50FDB2}" type="presParOf" srcId="{69AD1F2C-C5B1-4956-9FAF-F8CF2C25AFF2}" destId="{3183F3F8-EEE0-4CE5-B155-71FF8F99AE67}" srcOrd="3" destOrd="0" presId="urn:microsoft.com/office/officeart/2005/8/layout/radial5"/>
    <dgm:cxn modelId="{4252B9D7-CC5C-4DCF-9561-12C2F4AA6EE9}" type="presParOf" srcId="{3183F3F8-EEE0-4CE5-B155-71FF8F99AE67}" destId="{DBA89B47-EA4A-4272-BBA9-AC5D894BACE5}" srcOrd="0" destOrd="0" presId="urn:microsoft.com/office/officeart/2005/8/layout/radial5"/>
    <dgm:cxn modelId="{67959CBB-E5EA-4ECD-8494-46BE1EEA45DF}" type="presParOf" srcId="{69AD1F2C-C5B1-4956-9FAF-F8CF2C25AFF2}" destId="{3AB7B29C-14A8-421F-B61F-B9828A7289C2}" srcOrd="4" destOrd="0" presId="urn:microsoft.com/office/officeart/2005/8/layout/radial5"/>
    <dgm:cxn modelId="{3D5FA7BD-26AB-43BD-BC6B-AB6205CBB845}" type="presParOf" srcId="{69AD1F2C-C5B1-4956-9FAF-F8CF2C25AFF2}" destId="{0C89E2D7-81E5-4FF2-BD0B-C0C39C4561DD}" srcOrd="5" destOrd="0" presId="urn:microsoft.com/office/officeart/2005/8/layout/radial5"/>
    <dgm:cxn modelId="{A9D49F96-5C2D-4A6D-A9DA-31872AB3AC80}" type="presParOf" srcId="{0C89E2D7-81E5-4FF2-BD0B-C0C39C4561DD}" destId="{060FA094-4060-41FB-A8A3-CAFD6BB85E45}" srcOrd="0" destOrd="0" presId="urn:microsoft.com/office/officeart/2005/8/layout/radial5"/>
    <dgm:cxn modelId="{5566BDF5-DCF2-417F-B9BA-AA8E6F321569}" type="presParOf" srcId="{69AD1F2C-C5B1-4956-9FAF-F8CF2C25AFF2}" destId="{B8D071E2-3B5C-474D-8DC3-465C65CF11C0}" srcOrd="6" destOrd="0" presId="urn:microsoft.com/office/officeart/2005/8/layout/radial5"/>
    <dgm:cxn modelId="{3DE70B9A-9AF0-4B09-BD0B-3D3333B09645}" type="presParOf" srcId="{69AD1F2C-C5B1-4956-9FAF-F8CF2C25AFF2}" destId="{2A0A2CCA-B7C0-4C9F-8BB3-BA222F7498B0}" srcOrd="7" destOrd="0" presId="urn:microsoft.com/office/officeart/2005/8/layout/radial5"/>
    <dgm:cxn modelId="{88158D11-865A-46AB-B742-AAA12F83F72D}" type="presParOf" srcId="{2A0A2CCA-B7C0-4C9F-8BB3-BA222F7498B0}" destId="{9E3F8B69-5BC1-427F-BACD-63DB34381385}" srcOrd="0" destOrd="0" presId="urn:microsoft.com/office/officeart/2005/8/layout/radial5"/>
    <dgm:cxn modelId="{39DF7ADE-6DDC-4C18-ACA2-CD15B098E9C0}" type="presParOf" srcId="{69AD1F2C-C5B1-4956-9FAF-F8CF2C25AFF2}" destId="{0486FA66-EF5B-4FDF-BD84-86DE08105106}" srcOrd="8" destOrd="0" presId="urn:microsoft.com/office/officeart/2005/8/layout/radial5"/>
    <dgm:cxn modelId="{BCC97448-C7BC-439A-B1E4-17FD0676C7C9}" type="presParOf" srcId="{69AD1F2C-C5B1-4956-9FAF-F8CF2C25AFF2}" destId="{86733EB0-053B-49F1-9B34-E1A2B5094F1E}" srcOrd="9" destOrd="0" presId="urn:microsoft.com/office/officeart/2005/8/layout/radial5"/>
    <dgm:cxn modelId="{9B6B10FF-C0B5-4B8D-9B16-50EEE24C67FC}" type="presParOf" srcId="{86733EB0-053B-49F1-9B34-E1A2B5094F1E}" destId="{A939F72F-F626-4FDD-91FD-3D6FC8CC4491}" srcOrd="0" destOrd="0" presId="urn:microsoft.com/office/officeart/2005/8/layout/radial5"/>
    <dgm:cxn modelId="{5B7BF16D-BACE-4FBE-A889-1732937BDED9}" type="presParOf" srcId="{69AD1F2C-C5B1-4956-9FAF-F8CF2C25AFF2}" destId="{FFE27C40-94B6-4347-AAF8-6F681A9C2149}" srcOrd="10" destOrd="0" presId="urn:microsoft.com/office/officeart/2005/8/layout/radial5"/>
    <dgm:cxn modelId="{791F4CE2-9FE1-44AE-AC2D-8FB82B03C050}" type="presParOf" srcId="{69AD1F2C-C5B1-4956-9FAF-F8CF2C25AFF2}" destId="{C5047BD8-A56C-44E3-91E0-02CD78B33901}" srcOrd="11" destOrd="0" presId="urn:microsoft.com/office/officeart/2005/8/layout/radial5"/>
    <dgm:cxn modelId="{DD173946-BF10-41CB-9A57-BCCBDD5FEC0E}" type="presParOf" srcId="{C5047BD8-A56C-44E3-91E0-02CD78B33901}" destId="{959B4219-21FA-42E7-A52A-E8F865F2A058}" srcOrd="0" destOrd="0" presId="urn:microsoft.com/office/officeart/2005/8/layout/radial5"/>
    <dgm:cxn modelId="{E26EF5CE-19DF-4F91-9624-2A5AE4D50970}" type="presParOf" srcId="{69AD1F2C-C5B1-4956-9FAF-F8CF2C25AFF2}" destId="{86FC61E8-6184-4774-BB69-40B17BAB57E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A25E4-9329-4A61-800A-D439CA0990D6}">
      <dsp:nvSpPr>
        <dsp:cNvPr id="0" name=""/>
        <dsp:cNvSpPr/>
      </dsp:nvSpPr>
      <dsp:spPr>
        <a:xfrm>
          <a:off x="3056112" y="1972858"/>
          <a:ext cx="3229280" cy="140642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 err="1"/>
            <a:t>Інтернет-загрози</a:t>
          </a:r>
          <a:endParaRPr lang="ru-RU" sz="3200" b="1" kern="1200" dirty="0"/>
        </a:p>
      </dsp:txBody>
      <dsp:txXfrm>
        <a:off x="3529029" y="2178824"/>
        <a:ext cx="2283446" cy="994493"/>
      </dsp:txXfrm>
    </dsp:sp>
    <dsp:sp modelId="{B298640C-3A44-4D94-B346-2648E49386DD}">
      <dsp:nvSpPr>
        <dsp:cNvPr id="0" name=""/>
        <dsp:cNvSpPr/>
      </dsp:nvSpPr>
      <dsp:spPr>
        <a:xfrm rot="16200000">
          <a:off x="4521176" y="1460014"/>
          <a:ext cx="299151" cy="47818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566049" y="1600524"/>
        <a:ext cx="209406" cy="286910"/>
      </dsp:txXfrm>
    </dsp:sp>
    <dsp:sp modelId="{A290DD59-CA53-4FB3-9200-68BA4C1B2031}">
      <dsp:nvSpPr>
        <dsp:cNvPr id="0" name=""/>
        <dsp:cNvSpPr/>
      </dsp:nvSpPr>
      <dsp:spPr>
        <a:xfrm>
          <a:off x="3309971" y="1995"/>
          <a:ext cx="2721560" cy="140642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Зловмисне</a:t>
          </a:r>
          <a:r>
            <a:rPr lang="ru-RU" sz="2400" kern="1200" dirty="0"/>
            <a:t> ПЗ</a:t>
          </a:r>
        </a:p>
      </dsp:txBody>
      <dsp:txXfrm>
        <a:off x="3708534" y="207961"/>
        <a:ext cx="1924434" cy="994493"/>
      </dsp:txXfrm>
    </dsp:sp>
    <dsp:sp modelId="{3183F3F8-EEE0-4CE5-B155-71FF8F99AE67}">
      <dsp:nvSpPr>
        <dsp:cNvPr id="0" name=""/>
        <dsp:cNvSpPr/>
      </dsp:nvSpPr>
      <dsp:spPr>
        <a:xfrm rot="20297268">
          <a:off x="6003706" y="1825860"/>
          <a:ext cx="403536" cy="47818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008000" y="1943890"/>
        <a:ext cx="282475" cy="286910"/>
      </dsp:txXfrm>
    </dsp:sp>
    <dsp:sp modelId="{3AB7B29C-14A8-421F-B61F-B9828A7289C2}">
      <dsp:nvSpPr>
        <dsp:cNvPr id="0" name=""/>
        <dsp:cNvSpPr/>
      </dsp:nvSpPr>
      <dsp:spPr>
        <a:xfrm>
          <a:off x="6441415" y="871311"/>
          <a:ext cx="1991372" cy="140642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Фішинг</a:t>
          </a:r>
          <a:endParaRPr lang="ru-RU" sz="2000" kern="1200" dirty="0"/>
        </a:p>
      </dsp:txBody>
      <dsp:txXfrm>
        <a:off x="6733045" y="1077277"/>
        <a:ext cx="1408112" cy="994493"/>
      </dsp:txXfrm>
    </dsp:sp>
    <dsp:sp modelId="{0C89E2D7-81E5-4FF2-BD0B-C0C39C4561DD}">
      <dsp:nvSpPr>
        <dsp:cNvPr id="0" name=""/>
        <dsp:cNvSpPr/>
      </dsp:nvSpPr>
      <dsp:spPr>
        <a:xfrm rot="1035036">
          <a:off x="6103567" y="2930940"/>
          <a:ext cx="315882" cy="47818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105698" y="3012526"/>
        <a:ext cx="221117" cy="286910"/>
      </dsp:txXfrm>
    </dsp:sp>
    <dsp:sp modelId="{B8D071E2-3B5C-474D-8DC3-465C65CF11C0}">
      <dsp:nvSpPr>
        <dsp:cNvPr id="0" name=""/>
        <dsp:cNvSpPr/>
      </dsp:nvSpPr>
      <dsp:spPr>
        <a:xfrm>
          <a:off x="6436534" y="2871206"/>
          <a:ext cx="2254528" cy="140642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 err="1"/>
            <a:t>DoS</a:t>
          </a:r>
          <a:r>
            <a:rPr lang="uk-UA" sz="2400" b="1" kern="1200" dirty="0"/>
            <a:t>-атака</a:t>
          </a:r>
          <a:endParaRPr lang="ru-RU" sz="2400" kern="1200" dirty="0"/>
        </a:p>
      </dsp:txBody>
      <dsp:txXfrm>
        <a:off x="6766702" y="3077172"/>
        <a:ext cx="1594192" cy="994493"/>
      </dsp:txXfrm>
    </dsp:sp>
    <dsp:sp modelId="{2A0A2CCA-B7C0-4C9F-8BB3-BA222F7498B0}">
      <dsp:nvSpPr>
        <dsp:cNvPr id="0" name=""/>
        <dsp:cNvSpPr/>
      </dsp:nvSpPr>
      <dsp:spPr>
        <a:xfrm rot="5165172">
          <a:off x="4609819" y="3443661"/>
          <a:ext cx="269455" cy="47818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647478" y="3498974"/>
        <a:ext cx="188619" cy="286910"/>
      </dsp:txXfrm>
    </dsp:sp>
    <dsp:sp modelId="{0486FA66-EF5B-4FDF-BD84-86DE08105106}">
      <dsp:nvSpPr>
        <dsp:cNvPr id="0" name=""/>
        <dsp:cNvSpPr/>
      </dsp:nvSpPr>
      <dsp:spPr>
        <a:xfrm>
          <a:off x="3565052" y="3885662"/>
          <a:ext cx="2473129" cy="140642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 err="1"/>
            <a:t>DDoS</a:t>
          </a:r>
          <a:r>
            <a:rPr lang="uk-UA" sz="2400" b="1" kern="1200" dirty="0"/>
            <a:t>-атака</a:t>
          </a:r>
          <a:endParaRPr lang="ru-RU" sz="2400" kern="1200" dirty="0"/>
        </a:p>
      </dsp:txBody>
      <dsp:txXfrm>
        <a:off x="3927233" y="4091628"/>
        <a:ext cx="1748767" cy="994493"/>
      </dsp:txXfrm>
    </dsp:sp>
    <dsp:sp modelId="{86733EB0-053B-49F1-9B34-E1A2B5094F1E}">
      <dsp:nvSpPr>
        <dsp:cNvPr id="0" name=""/>
        <dsp:cNvSpPr/>
      </dsp:nvSpPr>
      <dsp:spPr>
        <a:xfrm rot="9521280">
          <a:off x="3088926" y="2999408"/>
          <a:ext cx="280323" cy="47818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170148" y="3079763"/>
        <a:ext cx="196226" cy="286910"/>
      </dsp:txXfrm>
    </dsp:sp>
    <dsp:sp modelId="{FFE27C40-94B6-4347-AAF8-6F681A9C2149}">
      <dsp:nvSpPr>
        <dsp:cNvPr id="0" name=""/>
        <dsp:cNvSpPr/>
      </dsp:nvSpPr>
      <dsp:spPr>
        <a:xfrm>
          <a:off x="1117605" y="2972810"/>
          <a:ext cx="1979980" cy="140642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SEO-атака</a:t>
          </a:r>
          <a:endParaRPr lang="ru-RU" sz="2000" kern="1200" dirty="0"/>
        </a:p>
      </dsp:txBody>
      <dsp:txXfrm>
        <a:off x="1407566" y="3178776"/>
        <a:ext cx="1400058" cy="994493"/>
      </dsp:txXfrm>
    </dsp:sp>
    <dsp:sp modelId="{C5047BD8-A56C-44E3-91E0-02CD78B33901}">
      <dsp:nvSpPr>
        <dsp:cNvPr id="0" name=""/>
        <dsp:cNvSpPr/>
      </dsp:nvSpPr>
      <dsp:spPr>
        <a:xfrm rot="12239748">
          <a:off x="3317150" y="1871821"/>
          <a:ext cx="167974" cy="47818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365364" y="1977704"/>
        <a:ext cx="117582" cy="286910"/>
      </dsp:txXfrm>
    </dsp:sp>
    <dsp:sp modelId="{86FC61E8-6184-4774-BB69-40B17BAB57E6}">
      <dsp:nvSpPr>
        <dsp:cNvPr id="0" name=""/>
        <dsp:cNvSpPr/>
      </dsp:nvSpPr>
      <dsp:spPr>
        <a:xfrm>
          <a:off x="912169" y="889468"/>
          <a:ext cx="2649537" cy="140642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Соціальна</a:t>
          </a:r>
          <a:r>
            <a:rPr lang="ru-RU" sz="2400" kern="1200" dirty="0"/>
            <a:t> </a:t>
          </a:r>
          <a:r>
            <a:rPr lang="ru-RU" sz="2400" kern="1200" dirty="0" err="1"/>
            <a:t>інженерія</a:t>
          </a:r>
          <a:endParaRPr lang="ru-RU" sz="2400" kern="1200" dirty="0"/>
        </a:p>
      </dsp:txBody>
      <dsp:txXfrm>
        <a:off x="1300185" y="1095434"/>
        <a:ext cx="1873505" cy="994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zakon.rada.gov.ua/laws/show/2163-19#Tex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DB0DD-AF3A-4C23-8D4D-7DFC5E531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01" y="2514600"/>
            <a:ext cx="8001000" cy="914400"/>
          </a:xfrm>
        </p:spPr>
        <p:txBody>
          <a:bodyPr>
            <a:noAutofit/>
          </a:bodyPr>
          <a:lstStyle/>
          <a:p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Людина в інформаційному суспільстві. Проблеми інформаційної безпеки.</a:t>
            </a:r>
            <a:b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Основи забезпечення </a:t>
            </a:r>
            <a:r>
              <a:rPr lang="uk-UA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кібербезпеки</a:t>
            </a:r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України </a:t>
            </a:r>
            <a:endParaRPr lang="uk-UA" sz="40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601AAF5-7B99-416F-ADDA-ED5FEE374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40" y="5302188"/>
            <a:ext cx="4731166" cy="1080857"/>
          </a:xfrm>
        </p:spPr>
        <p:txBody>
          <a:bodyPr/>
          <a:lstStyle/>
          <a:p>
            <a:r>
              <a:rPr lang="uk-UA" dirty="0"/>
              <a:t>Вчитель інформатики </a:t>
            </a:r>
          </a:p>
          <a:p>
            <a:r>
              <a:rPr lang="uk-UA" dirty="0"/>
              <a:t>Бриж Марина Миколаївна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CCBE4E-C671-46A8-A778-2FE776042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13" y="3697550"/>
            <a:ext cx="4153998" cy="26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4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DFCC2-ECF1-4797-91D6-85AD1C67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18" y="12986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України «</a:t>
            </a:r>
            <a:r>
              <a:rPr kumimoji="0" lang="uk-UA" altLang="uk-UA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основні засади </a:t>
            </a:r>
            <a:br>
              <a:rPr kumimoji="0" lang="uk-UA" altLang="uk-UA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uk-UA" altLang="uk-UA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kumimoji="0" lang="uk-UA" altLang="uk-UA" sz="3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кібербезпеки</a:t>
            </a:r>
            <a:r>
              <a:rPr kumimoji="0" lang="uk-UA" altLang="uk-UA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України»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578ABF3-2963-4DBF-A2C2-115C2705A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18" y="1313895"/>
            <a:ext cx="11300642" cy="4927107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https://zakon.rada.gov.ua/laws/show/2163-19#Text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Законом України «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засади забезпечення </a:t>
            </a:r>
            <a:r>
              <a:rPr lang="uk-U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кібербезпеки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України»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КІБЕРБЕЗПЕКА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визначена як захищеність </a:t>
            </a:r>
            <a:r>
              <a:rPr lang="uk-U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важливих інтересів людини і громадянина, суспільства та держави під час використання кіберпростору, за якої забезпечуються сталий розвиток інформаційного суспільства та цифрового комунікативного середовища, своєчасне виявлення, запобігання і нейтралізація реальних і потенційних загроз національній безпеці України у кіберпросторі.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C52E41-2CA4-4616-81E3-81EEA6A18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201" y="4864435"/>
            <a:ext cx="3072650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9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67DB2-3785-4A7F-AB7D-4B4D861D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78" y="355271"/>
            <a:ext cx="11238499" cy="1507067"/>
          </a:xfrm>
        </p:spPr>
        <p:txBody>
          <a:bodyPr/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 забезпечення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кібербезпеки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2C4DDB-3653-425B-A51D-4FFB55B60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78" y="1473693"/>
            <a:ext cx="11802644" cy="1699910"/>
          </a:xfrm>
        </p:spPr>
        <p:txBody>
          <a:bodyPr/>
          <a:lstStyle/>
          <a:p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суб'єктами забезпечення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кібербезпеки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Україні, відповідно до визначених законом завдань є: СБУ,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Держспецзв’язку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Кіберполіція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співпраці з Міністерством цифрової трансформації України).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962CDA-5EF1-4C36-8ACF-FFEAA0D7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0" y="2645545"/>
            <a:ext cx="4480878" cy="228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E814A3-5198-46EB-85EF-A608D8EF9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79" y="2418477"/>
            <a:ext cx="4526643" cy="30532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EA5F6-3978-4231-AABC-ED55CDD2D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24" y="4524758"/>
            <a:ext cx="5013793" cy="27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9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D32D6-AC0C-4847-8BEE-A546B1E2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06" y="-119931"/>
            <a:ext cx="11176355" cy="1507067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забезпечення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СБУ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07E3BD-E0B8-4707-A0F5-5D1A81A9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47" y="945389"/>
            <a:ext cx="11460441" cy="31560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Наразі СБУ розслідує кібератаку на державні установи та приватні підприємства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рамках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 кримінального провадження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Встановлено, що у ході кібератаки відбулася несанкціонована зміна сторінок сайтів та уражено ІТ-інфраструктуру органів державної влади, які використовували продукти одного і того ж розробника. Вказаний розробник теж постраждав у ході кібератаки. Триває збір цифрових доказів, аналіз винайденого шкідливого програмного забезпечення та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-файлів систем, що зазнали втручання. На 18 січня 2022 року відновило роботу 95% сайтів, що постраждали внаслідок даної кібератаки.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D4D152-3761-42E8-8645-549CD222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857" y="3693902"/>
            <a:ext cx="474309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8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4D1D2-0CA8-4EB9-B283-755E9B15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72" y="17771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координаційний центр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A6F59E-B8A3-4462-9B1B-2F53E642B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625" y="931251"/>
            <a:ext cx="4980372" cy="5615126"/>
          </a:xfrm>
        </p:spPr>
        <p:txBody>
          <a:bodyPr>
            <a:normAutofit fontScale="62500" lnSpcReduction="20000"/>
          </a:bodyPr>
          <a:lstStyle/>
          <a:p>
            <a:r>
              <a:rPr lang="uk-UA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Центру є представники суб’єктів </a:t>
            </a:r>
            <a:r>
              <a:rPr lang="uk-UA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сектору безпеки і оборони України у сфері </a:t>
            </a:r>
            <a:r>
              <a:rPr lang="uk-UA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кібербезпеки</a:t>
            </a:r>
            <a:r>
              <a:rPr lang="uk-UA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 заступники або заступники, до відання яких належать питання </a:t>
            </a:r>
            <a:r>
              <a:rPr lang="uk-UA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кібербезпеки</a:t>
            </a:r>
            <a:r>
              <a:rPr lang="uk-UA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Міністра оборони України,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Генерального штабу Збройних Сил України,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Служби безпеки України,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Служби зовнішньої розвідки України,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Національної поліції України,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Національного банку України (за згодою),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Головного управління розвідки Міністерства оборони України,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Управління розвідки Адміністрації Державної прикордонної служби України 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Державної служби спеціального зв’язку та захисту інформації України.</a:t>
            </a:r>
            <a:endParaRPr lang="uk-UA" sz="29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E9C65-4EB5-41A8-95E7-E94A4ED48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6" y="1442469"/>
            <a:ext cx="3443229" cy="34432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FB05A6-1D78-4B9D-BA03-B390AA576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47" y="4815211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2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DEBA9-6D56-4370-B3FF-4087B577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30" y="261561"/>
            <a:ext cx="11664626" cy="1507067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Наведемо кілька правил з офіційного сайту Міністерства оборони України, дотримання яких має мінімізувати ризики витоку інформації, захистити життя воїнів та їхні родини</a:t>
            </a:r>
            <a:endParaRPr lang="uk-UA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83F523-D4B0-47FD-9D73-01A8729BE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9" y="1420428"/>
            <a:ext cx="10946167" cy="5047048"/>
          </a:xfrm>
        </p:spPr>
      </p:pic>
    </p:spTree>
    <p:extLst>
      <p:ext uri="{BB962C8B-B14F-4D97-AF65-F5344CB8AC3E}">
        <p14:creationId xmlns:p14="http://schemas.microsoft.com/office/powerpoint/2010/main" val="266349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0779E-8B51-4E3B-8597-3DF42AAA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12" y="3324357"/>
            <a:ext cx="3361676" cy="3049810"/>
          </a:xfrm>
        </p:spPr>
        <p:txBody>
          <a:bodyPr/>
          <a:lstStyle/>
          <a:p>
            <a:r>
              <a:rPr lang="uk-UA" dirty="0"/>
              <a:t>І завжди </a:t>
            </a:r>
            <a:br>
              <a:rPr lang="uk-UA" dirty="0"/>
            </a:br>
            <a:r>
              <a:rPr lang="uk-UA" dirty="0"/>
              <a:t>пам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’ятай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33F6D00-FFD0-4BAD-827D-7ED4B9D23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779" b="21333"/>
          <a:stretch/>
        </p:blipFill>
        <p:spPr>
          <a:xfrm>
            <a:off x="4350057" y="186431"/>
            <a:ext cx="7501631" cy="6107837"/>
          </a:xfrm>
        </p:spPr>
      </p:pic>
    </p:spTree>
    <p:extLst>
      <p:ext uri="{BB962C8B-B14F-4D97-AF65-F5344CB8AC3E}">
        <p14:creationId xmlns:p14="http://schemas.microsoft.com/office/powerpoint/2010/main" val="302942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3F497-ED78-4C1B-8933-25276B2F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90" y="234928"/>
            <a:ext cx="8534400" cy="972435"/>
          </a:xfrm>
        </p:spPr>
        <p:txBody>
          <a:bodyPr/>
          <a:lstStyle/>
          <a:p>
            <a:r>
              <a:rPr lang="uk-UA" dirty="0"/>
              <a:t>Інформаційне суспільство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F2C5E9-195A-4CB2-922C-FFB9479C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68" y="1304604"/>
            <a:ext cx="11078701" cy="2967197"/>
          </a:xfrm>
        </p:spPr>
        <p:txBody>
          <a:bodyPr>
            <a:normAutofit/>
          </a:bodyPr>
          <a:lstStyle/>
          <a:p>
            <a:r>
              <a:rPr lang="uk-UA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Інформаці́йне</a:t>
            </a:r>
            <a:r>
              <a:rPr lang="uk-UA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суспі́льство</a:t>
            </a:r>
            <a:r>
              <a:rPr lang="uk-UA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society) 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теоретична концепція постіндустріального суспільства, історична фаза можливого еволюційного розвитку цивілізації, в якій інформація і знання продукуються в єдиному інформаційному просторі.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Головними продуктами виробництва інформаційного суспільства мають стати інформація і знання.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5EE73-D8D0-4EE5-BB3D-27C97FC70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930" y="3348113"/>
            <a:ext cx="2849319" cy="28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0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204C7-D256-45F4-A5FE-21F36EF4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239205"/>
            <a:ext cx="8534400" cy="898616"/>
          </a:xfrm>
        </p:spPr>
        <p:txBody>
          <a:bodyPr/>
          <a:lstStyle/>
          <a:p>
            <a:r>
              <a:rPr lang="uk-UA" dirty="0"/>
              <a:t>Інформаційна безпека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C62691-3EFC-4418-95C4-F216C864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9" y="1274439"/>
            <a:ext cx="11016557" cy="5472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rgbClr val="FFFF00"/>
                </a:solidFill>
                <a:latin typeface="Comic Sans MS" panose="030F0702030302020204" pitchFamily="66" charset="0"/>
              </a:rPr>
              <a:t>Інформаційна безпека </a:t>
            </a:r>
            <a:r>
              <a:rPr lang="uk-UA" i="1" dirty="0">
                <a:solidFill>
                  <a:schemeClr val="bg1"/>
                </a:solidFill>
                <a:latin typeface="Comic Sans MS" panose="030F0702030302020204" pitchFamily="66" charset="0"/>
              </a:rPr>
              <a:t>—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стан захищеності систем опрацювання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зберігання даних, за якого забезпечено конфіденційність, доступність і цілісність інформації, або комплекс заходів, спрямованих на забезпечення захищеності інформації від несанкціонованого доступу, використання, оприлюднення, руйнування, внесення змін, ознайомлення, перевіряння, запису чи знищення.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Уперше поняття «інформаційної безпеки» в Україні було визначено в Законі України «Про Основні засади розвитку інформаційного суспільства в Україні на 2007–2015 роки»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якому </a:t>
            </a:r>
          </a:p>
          <a:p>
            <a:pPr marL="0" indent="0">
              <a:buNone/>
            </a:pP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БЕЗПЕКА ВИЗНАЧАЛАСЯ ЯК СТАН ЗАХИЩЕНОСТІ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 ВАЖЛИВИХ ІНТЕРЕСІВ ЛЮДИНИ, СУСПІЛЬСТВА І ДЕРЖАВИ,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запобігання шкоди через: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неповноту, невчасність та невірогідність інформації, що використовується;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 інформаційний вплив;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 наслідки застосування інформаційних технологій;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несанкціоноване розповсюдження, використання і порушення цілісності, конфіденційності та доступності інформації.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D639A3-95EF-496E-BB32-8B6804F85A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545" y="3429000"/>
            <a:ext cx="3393139" cy="190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A2486-D006-4FA1-99D9-D8B9E0DB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84" y="40297"/>
            <a:ext cx="10102157" cy="1147191"/>
          </a:xfrm>
        </p:spPr>
        <p:txBody>
          <a:bodyPr/>
          <a:lstStyle/>
          <a:p>
            <a:r>
              <a:rPr lang="uk-UA" dirty="0"/>
              <a:t>Властивості інформаційної безпеки</a:t>
            </a:r>
          </a:p>
        </p:txBody>
      </p:sp>
      <p:sp>
        <p:nvSpPr>
          <p:cNvPr id="4" name="Прямоугольник 18">
            <a:extLst>
              <a:ext uri="{FF2B5EF4-FFF2-40B4-BE49-F238E27FC236}">
                <a16:creationId xmlns:a16="http://schemas.microsoft.com/office/drawing/2014/main" id="{75443D9C-01BE-4CAB-A20A-46D15CE61D99}"/>
              </a:ext>
            </a:extLst>
          </p:cNvPr>
          <p:cNvSpPr/>
          <p:nvPr/>
        </p:nvSpPr>
        <p:spPr>
          <a:xfrm>
            <a:off x="876615" y="1470839"/>
            <a:ext cx="2388410" cy="79828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Цілісність</a:t>
            </a:r>
          </a:p>
        </p:txBody>
      </p:sp>
      <p:sp>
        <p:nvSpPr>
          <p:cNvPr id="5" name="Прямоугольник 19">
            <a:extLst>
              <a:ext uri="{FF2B5EF4-FFF2-40B4-BE49-F238E27FC236}">
                <a16:creationId xmlns:a16="http://schemas.microsoft.com/office/drawing/2014/main" id="{9FFB6493-98F7-492C-952F-5E7331693AFB}"/>
              </a:ext>
            </a:extLst>
          </p:cNvPr>
          <p:cNvSpPr/>
          <p:nvPr/>
        </p:nvSpPr>
        <p:spPr>
          <a:xfrm>
            <a:off x="4507528" y="4189205"/>
            <a:ext cx="2930419" cy="79828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Достовірність</a:t>
            </a:r>
          </a:p>
        </p:txBody>
      </p:sp>
      <p:sp>
        <p:nvSpPr>
          <p:cNvPr id="6" name="Прямоугольник 20">
            <a:extLst>
              <a:ext uri="{FF2B5EF4-FFF2-40B4-BE49-F238E27FC236}">
                <a16:creationId xmlns:a16="http://schemas.microsoft.com/office/drawing/2014/main" id="{6B47F1D0-11F8-4CAE-9F8D-ED2EFC268A67}"/>
              </a:ext>
            </a:extLst>
          </p:cNvPr>
          <p:cNvSpPr/>
          <p:nvPr/>
        </p:nvSpPr>
        <p:spPr>
          <a:xfrm>
            <a:off x="4263306" y="1143966"/>
            <a:ext cx="3433212" cy="79828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Конфіденційність</a:t>
            </a:r>
          </a:p>
        </p:txBody>
      </p:sp>
      <p:sp>
        <p:nvSpPr>
          <p:cNvPr id="7" name="Прямоугольник 21">
            <a:extLst>
              <a:ext uri="{FF2B5EF4-FFF2-40B4-BE49-F238E27FC236}">
                <a16:creationId xmlns:a16="http://schemas.microsoft.com/office/drawing/2014/main" id="{B2EC3305-892C-48B6-9F08-6053B1417149}"/>
              </a:ext>
            </a:extLst>
          </p:cNvPr>
          <p:cNvSpPr/>
          <p:nvPr/>
        </p:nvSpPr>
        <p:spPr>
          <a:xfrm>
            <a:off x="8464049" y="1351879"/>
            <a:ext cx="2431141" cy="79828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Доступність</a:t>
            </a:r>
          </a:p>
        </p:txBody>
      </p:sp>
      <p:sp>
        <p:nvSpPr>
          <p:cNvPr id="8" name="Скругленный прямоугольник 22">
            <a:extLst>
              <a:ext uri="{FF2B5EF4-FFF2-40B4-BE49-F238E27FC236}">
                <a16:creationId xmlns:a16="http://schemas.microsoft.com/office/drawing/2014/main" id="{22E8DC38-95FC-42CF-A1F3-D64A21212701}"/>
              </a:ext>
            </a:extLst>
          </p:cNvPr>
          <p:cNvSpPr/>
          <p:nvPr/>
        </p:nvSpPr>
        <p:spPr>
          <a:xfrm>
            <a:off x="4656836" y="5482816"/>
            <a:ext cx="2634343" cy="11048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uk-UA" sz="22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Неможливість викривлення</a:t>
            </a:r>
            <a:br>
              <a:rPr lang="uk-UA" sz="22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 </a:t>
            </a:r>
          </a:p>
        </p:txBody>
      </p:sp>
      <p:sp>
        <p:nvSpPr>
          <p:cNvPr id="9" name="Скругленный прямоугольник 23">
            <a:extLst>
              <a:ext uri="{FF2B5EF4-FFF2-40B4-BE49-F238E27FC236}">
                <a16:creationId xmlns:a16="http://schemas.microsoft.com/office/drawing/2014/main" id="{B8AE1BA3-0626-4F20-A74E-C680935D08BB}"/>
              </a:ext>
            </a:extLst>
          </p:cNvPr>
          <p:cNvSpPr/>
          <p:nvPr/>
        </p:nvSpPr>
        <p:spPr>
          <a:xfrm>
            <a:off x="8266421" y="2697364"/>
            <a:ext cx="2431140" cy="30304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uk-UA" sz="22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забезпечувати своєчасний і безперешкодний доступ повноправних користувачів до потрібної інформації</a:t>
            </a:r>
          </a:p>
        </p:txBody>
      </p:sp>
      <p:sp>
        <p:nvSpPr>
          <p:cNvPr id="10" name="Скругленный прямоугольник 31">
            <a:extLst>
              <a:ext uri="{FF2B5EF4-FFF2-40B4-BE49-F238E27FC236}">
                <a16:creationId xmlns:a16="http://schemas.microsoft.com/office/drawing/2014/main" id="{85C5CAB1-F481-406F-8319-3826F30B4D27}"/>
              </a:ext>
            </a:extLst>
          </p:cNvPr>
          <p:cNvSpPr/>
          <p:nvPr/>
        </p:nvSpPr>
        <p:spPr>
          <a:xfrm>
            <a:off x="4637880" y="2413394"/>
            <a:ext cx="2684065" cy="19635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uk-UA" sz="22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конкретної інформації мають певні особи, коло яких узгоджено з власником</a:t>
            </a:r>
          </a:p>
        </p:txBody>
      </p:sp>
      <p:sp>
        <p:nvSpPr>
          <p:cNvPr id="11" name="Стрелка вниз 33">
            <a:extLst>
              <a:ext uri="{FF2B5EF4-FFF2-40B4-BE49-F238E27FC236}">
                <a16:creationId xmlns:a16="http://schemas.microsoft.com/office/drawing/2014/main" id="{CA477CF4-0C86-42A4-8B94-0788F202C5A2}"/>
              </a:ext>
            </a:extLst>
          </p:cNvPr>
          <p:cNvSpPr/>
          <p:nvPr/>
        </p:nvSpPr>
        <p:spPr>
          <a:xfrm>
            <a:off x="1385548" y="2310965"/>
            <a:ext cx="1103086" cy="420703"/>
          </a:xfrm>
          <a:prstGeom prst="downArrow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34">
            <a:extLst>
              <a:ext uri="{FF2B5EF4-FFF2-40B4-BE49-F238E27FC236}">
                <a16:creationId xmlns:a16="http://schemas.microsoft.com/office/drawing/2014/main" id="{430EF5DF-06A9-4CD5-816E-F7D0C4205A94}"/>
              </a:ext>
            </a:extLst>
          </p:cNvPr>
          <p:cNvSpPr/>
          <p:nvPr/>
        </p:nvSpPr>
        <p:spPr>
          <a:xfrm>
            <a:off x="5385487" y="1959065"/>
            <a:ext cx="1103086" cy="420703"/>
          </a:xfrm>
          <a:prstGeom prst="downArrow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35">
            <a:extLst>
              <a:ext uri="{FF2B5EF4-FFF2-40B4-BE49-F238E27FC236}">
                <a16:creationId xmlns:a16="http://schemas.microsoft.com/office/drawing/2014/main" id="{F2979D2E-BD52-49B8-ACF4-256951428FB2}"/>
              </a:ext>
            </a:extLst>
          </p:cNvPr>
          <p:cNvSpPr/>
          <p:nvPr/>
        </p:nvSpPr>
        <p:spPr>
          <a:xfrm>
            <a:off x="9052784" y="2205534"/>
            <a:ext cx="1103086" cy="420703"/>
          </a:xfrm>
          <a:prstGeom prst="downArrow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36">
            <a:extLst>
              <a:ext uri="{FF2B5EF4-FFF2-40B4-BE49-F238E27FC236}">
                <a16:creationId xmlns:a16="http://schemas.microsoft.com/office/drawing/2014/main" id="{0FCC1963-07C1-497D-955D-4106F43E40E3}"/>
              </a:ext>
            </a:extLst>
          </p:cNvPr>
          <p:cNvSpPr/>
          <p:nvPr/>
        </p:nvSpPr>
        <p:spPr>
          <a:xfrm>
            <a:off x="5385487" y="4997881"/>
            <a:ext cx="1103086" cy="420703"/>
          </a:xfrm>
          <a:prstGeom prst="downArrow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кругленный прямоугольник 30">
            <a:extLst>
              <a:ext uri="{FF2B5EF4-FFF2-40B4-BE49-F238E27FC236}">
                <a16:creationId xmlns:a16="http://schemas.microsoft.com/office/drawing/2014/main" id="{B0BEB3B8-8A3C-4CB6-9316-2CEDB228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63" y="2802508"/>
            <a:ext cx="2575514" cy="40554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uk-UA" sz="22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передавання та зберігання інформація зберігає свої зміст та структуру; створювати, знищувати або змінювати дані має право лише власник </a:t>
            </a:r>
          </a:p>
        </p:txBody>
      </p:sp>
    </p:spTree>
    <p:extLst>
      <p:ext uri="{BB962C8B-B14F-4D97-AF65-F5344CB8AC3E}">
        <p14:creationId xmlns:p14="http://schemas.microsoft.com/office/powerpoint/2010/main" val="20306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B1F7B-F785-42FE-AFCB-7603D11F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Загрози інформаційної безпеки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DDAC33-C70C-4F72-BDBA-DB2C47B6D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 потенційно або реально існуючі дії, що призводять до моральних або матеріальних збитків.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 бувають: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-зовнішні (</a:t>
            </a:r>
            <a:r>
              <a:rPr 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конкуренти, злочинні угрупування, окремі особи та організації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-внутрішні(</a:t>
            </a:r>
            <a:r>
              <a:rPr 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 підприємства, персонал, тощо</a:t>
            </a:r>
          </a:p>
          <a:p>
            <a:pPr marL="450215"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Дані світової статистики свідчать, що:</a:t>
            </a:r>
          </a:p>
          <a:p>
            <a:pPr marL="378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82% 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здійснюються співробітниками фірми або при їх прямій участі (внутрішні загрози);</a:t>
            </a:r>
          </a:p>
          <a:p>
            <a:pPr marL="378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17% 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(зовнішні загрози);</a:t>
            </a:r>
          </a:p>
          <a:p>
            <a:pPr marL="378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1% 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(випадкові).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3D2484-8BD0-48BD-A3E4-8545ACAF1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827" y="2896657"/>
            <a:ext cx="2867025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911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F36C1-D6F8-476B-BF52-725E8BD9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43" y="685800"/>
            <a:ext cx="8534400" cy="1507067"/>
          </a:xfrm>
        </p:spPr>
        <p:txBody>
          <a:bodyPr/>
          <a:lstStyle/>
          <a:p>
            <a:r>
              <a:rPr lang="uk-UA" dirty="0"/>
              <a:t>Інтернет загрози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B5BF0A5-61F1-40A9-8740-14CD6A322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98116"/>
              </p:ext>
            </p:extLst>
          </p:nvPr>
        </p:nvGraphicFramePr>
        <p:xfrm>
          <a:off x="3373513" y="1133112"/>
          <a:ext cx="9144000" cy="535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3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A25E4-9329-4A61-800A-D439CA099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23A25E4-9329-4A61-800A-D439CA099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98640C-3A44-4D94-B346-2648E4938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298640C-3A44-4D94-B346-2648E4938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90DD59-CA53-4FB3-9200-68BA4C1B2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290DD59-CA53-4FB3-9200-68BA4C1B2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83F3F8-EEE0-4CE5-B155-71FF8F99A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3183F3F8-EEE0-4CE5-B155-71FF8F99A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7B29C-14A8-421F-B61F-B9828A728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AB7B29C-14A8-421F-B61F-B9828A728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89E2D7-81E5-4FF2-BD0B-C0C39C45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C89E2D7-81E5-4FF2-BD0B-C0C39C456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D071E2-3B5C-474D-8DC3-465C65CF1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8D071E2-3B5C-474D-8DC3-465C65CF1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0A2CCA-B7C0-4C9F-8BB3-BA222F749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A0A2CCA-B7C0-4C9F-8BB3-BA222F749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86FA66-EF5B-4FDF-BD84-86DE08105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486FA66-EF5B-4FDF-BD84-86DE08105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733EB0-053B-49F1-9B34-E1A2B5094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6733EB0-053B-49F1-9B34-E1A2B5094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E27C40-94B6-4347-AAF8-6F681A9C2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FE27C40-94B6-4347-AAF8-6F681A9C2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47BD8-A56C-44E3-91E0-02CD78B33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C5047BD8-A56C-44E3-91E0-02CD78B33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FC61E8-6184-4774-BB69-40B17BAB5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86FC61E8-6184-4774-BB69-40B17BAB5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DB6F-B37E-4C7F-8015-546E4B8A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51" y="156592"/>
            <a:ext cx="11185233" cy="1058415"/>
          </a:xfrm>
        </p:spPr>
        <p:txBody>
          <a:bodyPr/>
          <a:lstStyle/>
          <a:p>
            <a:r>
              <a:rPr lang="uk-UA" dirty="0"/>
              <a:t>Зловмисне програмне забезпечення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1C804B-227D-423C-9E21-530B5D0AF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39" y="816746"/>
            <a:ext cx="11389420" cy="3532080"/>
          </a:xfrm>
        </p:spPr>
        <p:txBody>
          <a:bodyPr/>
          <a:lstStyle/>
          <a:p>
            <a:r>
              <a:rPr lang="uk-UA" sz="2400" b="1" i="1" dirty="0">
                <a:solidFill>
                  <a:srgbClr val="FFFF00"/>
                </a:solidFill>
                <a:latin typeface="Comic Sans MS" panose="030F0702030302020204" pitchFamily="66" charset="0"/>
              </a:rPr>
              <a:t>Зловмисне ПЗ 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— це будь-який код, який може використовуватися для викрадання даних, обходу системи керування доступом, пошкодження або компрометації системи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Зловмисне ПЗ ділиться на:</a:t>
            </a:r>
          </a:p>
          <a:p>
            <a:pPr marL="0" indent="0">
              <a:buNone/>
            </a:pPr>
            <a:endParaRPr lang="uk-U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US" sz="2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uk-UA" dirty="0"/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F81C1B8E-EE1E-4D1F-B30F-12DF68B7895C}"/>
              </a:ext>
            </a:extLst>
          </p:cNvPr>
          <p:cNvSpPr/>
          <p:nvPr/>
        </p:nvSpPr>
        <p:spPr>
          <a:xfrm>
            <a:off x="275839" y="3083104"/>
            <a:ext cx="5920775" cy="825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7200" algn="just">
              <a:defRPr/>
            </a:pPr>
            <a:r>
              <a:rPr 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Шпигунські програми </a:t>
            </a:r>
            <a:r>
              <a:rPr lang="uk-UA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(призначені для стеження та шпигування за користувачем)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BFE8A0-799F-4ECD-AE48-86C66AA08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8" y="4196358"/>
            <a:ext cx="5920776" cy="737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6CE40A-D4F0-47F5-B074-A560E164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27" y="5049565"/>
            <a:ext cx="5920777" cy="12254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B6E8C5-5B1D-4D7D-AEDF-CE8F959A0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930" y="1983290"/>
            <a:ext cx="5052329" cy="920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6983D0-5991-4F1A-A930-56CD39096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930" y="3053116"/>
            <a:ext cx="5416314" cy="9205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26E2BC-F9C6-447F-958B-52B9CE725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318" y="3973692"/>
            <a:ext cx="5052329" cy="9205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50C575-0C91-497F-A1F0-741CFD973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319" y="4958364"/>
            <a:ext cx="5371926" cy="9205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4F2363-F66B-4621-A7AD-07C35862C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004" y="5937424"/>
            <a:ext cx="5442165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75940FC-1E14-43FA-83F5-E2B7DDE6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50" y="48497"/>
            <a:ext cx="8534400" cy="1507067"/>
          </a:xfrm>
        </p:spPr>
        <p:txBody>
          <a:bodyPr/>
          <a:lstStyle/>
          <a:p>
            <a:r>
              <a:rPr lang="uk-UA" dirty="0"/>
              <a:t>Напрямки захисту інформації</a:t>
            </a:r>
          </a:p>
        </p:txBody>
      </p:sp>
      <p:sp>
        <p:nvSpPr>
          <p:cNvPr id="7" name="Скругленный прямоугольник 40">
            <a:extLst>
              <a:ext uri="{FF2B5EF4-FFF2-40B4-BE49-F238E27FC236}">
                <a16:creationId xmlns:a16="http://schemas.microsoft.com/office/drawing/2014/main" id="{957A1F69-0580-4E7C-B045-147727B1C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50" y="1342703"/>
            <a:ext cx="8534400" cy="1391620"/>
          </a:xfrm>
          <a:prstGeom prst="roundRect">
            <a:avLst/>
          </a:prstGeom>
          <a:solidFill>
            <a:srgbClr val="D6DCE5"/>
          </a:solidFill>
          <a:ln>
            <a:solidFill>
              <a:srgbClr val="00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just">
              <a:buNone/>
              <a:defRPr/>
            </a:pPr>
            <a:r>
              <a:rPr lang="uk-UA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Конституція України, Закони, Нормативно-правові акти, тощо)</a:t>
            </a:r>
          </a:p>
        </p:txBody>
      </p:sp>
      <p:sp>
        <p:nvSpPr>
          <p:cNvPr id="8" name="Скругленный прямоугольник 41">
            <a:extLst>
              <a:ext uri="{FF2B5EF4-FFF2-40B4-BE49-F238E27FC236}">
                <a16:creationId xmlns:a16="http://schemas.microsoft.com/office/drawing/2014/main" id="{83508580-0D88-4701-A9FF-9D3B0C4162F1}"/>
              </a:ext>
            </a:extLst>
          </p:cNvPr>
          <p:cNvSpPr/>
          <p:nvPr/>
        </p:nvSpPr>
        <p:spPr>
          <a:xfrm>
            <a:off x="2308591" y="2849770"/>
            <a:ext cx="8300225" cy="1315421"/>
          </a:xfrm>
          <a:prstGeom prst="roundRect">
            <a:avLst/>
          </a:prstGeom>
          <a:solidFill>
            <a:srgbClr val="D6DCE5"/>
          </a:solidFill>
          <a:ln>
            <a:solidFill>
              <a:srgbClr val="00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7200" algn="just">
              <a:defRPr/>
            </a:pPr>
            <a:r>
              <a:rPr lang="uk-UA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</a:t>
            </a: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(режим та охорона підприємства, організація роботи з документами та технічними носіями, тощо)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C1EBC0-8BE4-49FC-818D-F9615F74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64" y="4458191"/>
            <a:ext cx="7980468" cy="15302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1CADF2-C24C-486C-8573-252ED3767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12" y="4583097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9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2EDFC-02A9-442F-8FFF-69F3FE54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0" y="0"/>
            <a:ext cx="8534400" cy="1507067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 основа забезпечення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A721D0-7724-4730-8BEA-841C758C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0" y="996519"/>
            <a:ext cx="11522584" cy="3615267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Правову основу забезпечення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кібербезпеки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становлять </a:t>
            </a:r>
            <a:r>
              <a:rPr lang="uk-UA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України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закони України щодо основ національної безпеки, захисту державних інформаційних ресурсів та інформації, </a:t>
            </a:r>
            <a:r>
              <a:rPr lang="uk-UA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про кіберзлочинність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інші міжнародні договори, ратифіковані Верховною Радою України, укази Президента України, акти Кабінету Міністрів України, а також інші нормативно-правові акти, що приймаються на виконання законів України.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03CCDC-324A-44D5-A050-8B5773D4E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27" y="3567366"/>
            <a:ext cx="5191397" cy="29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89676"/>
      </p:ext>
    </p:extLst>
  </p:cSld>
  <p:clrMapOvr>
    <a:masterClrMapping/>
  </p:clrMapOvr>
</p:sld>
</file>

<file path=ppt/theme/theme1.xml><?xml version="1.0" encoding="utf-8"?>
<a:theme xmlns:a="http://schemas.openxmlformats.org/drawingml/2006/main" name="Скибка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336</TotalTime>
  <Words>814</Words>
  <Application>Microsoft Office PowerPoint</Application>
  <PresentationFormat>Широкий екран</PresentationFormat>
  <Paragraphs>73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Comic Sans MS</vt:lpstr>
      <vt:lpstr>Times New Roman</vt:lpstr>
      <vt:lpstr>Wingdings</vt:lpstr>
      <vt:lpstr>Wingdings 3</vt:lpstr>
      <vt:lpstr>Скибка</vt:lpstr>
      <vt:lpstr>Людина в інформаційному суспільстві. Проблеми інформаційної безпеки. Основи забезпечення кібербезпеки України </vt:lpstr>
      <vt:lpstr>Інформаційне суспільство</vt:lpstr>
      <vt:lpstr>Інформаційна безпека</vt:lpstr>
      <vt:lpstr>Властивості інформаційної безпеки</vt:lpstr>
      <vt:lpstr>Загрози інформаційної безпеки</vt:lpstr>
      <vt:lpstr>Інтернет загрози</vt:lpstr>
      <vt:lpstr>Зловмисне програмне забезпечення</vt:lpstr>
      <vt:lpstr>Напрямки захисту інформації</vt:lpstr>
      <vt:lpstr>Правова основа забезпечення кібербезпеки України</vt:lpstr>
      <vt:lpstr>Законом України «Про основні засади  забезпечення кібербезпеки України»</vt:lpstr>
      <vt:lpstr>Суб'єкти забезпечення кібербезпеки в Україні</vt:lpstr>
      <vt:lpstr>Центр забезпечення кібербезпеки СБУ</vt:lpstr>
      <vt:lpstr>Національний координаційний центр кібербезпеки</vt:lpstr>
      <vt:lpstr>Наведемо кілька правил з офіційного сайту Міністерства оборони України, дотримання яких має мінімізувати ризики витоку інформації, захистити життя воїнів та їхні родини</vt:lpstr>
      <vt:lpstr>І завжди  пам’ятай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Людина в інформаційному суспільстві. Проблеми інформаційної безпеки. Основи забезпечення кібербезпеки України</dc:title>
  <dc:creator>User</dc:creator>
  <cp:lastModifiedBy>User</cp:lastModifiedBy>
  <cp:revision>18</cp:revision>
  <dcterms:created xsi:type="dcterms:W3CDTF">2023-10-24T05:58:20Z</dcterms:created>
  <dcterms:modified xsi:type="dcterms:W3CDTF">2023-10-24T11:34:27Z</dcterms:modified>
</cp:coreProperties>
</file>