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hMI6Rmq+mCB2SSf6Vy/aVQPWAx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/>
          <p:nvPr>
            <p:ph type="ctrTitle"/>
          </p:nvPr>
        </p:nvSpPr>
        <p:spPr>
          <a:xfrm>
            <a:off x="2595283" y="1066311"/>
            <a:ext cx="7386917" cy="1667716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6"/>
          <p:cNvSpPr txBox="1"/>
          <p:nvPr>
            <p:ph idx="1" type="subTitle"/>
          </p:nvPr>
        </p:nvSpPr>
        <p:spPr>
          <a:xfrm>
            <a:off x="1524000" y="2833642"/>
            <a:ext cx="9144000" cy="1655762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6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6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ертикальни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5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ий заголовок і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/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" type="body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6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6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об'є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7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ий слайд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8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8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озділу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9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9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9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9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'єкти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0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0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рівняння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1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1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1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Лише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міст із підписом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3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ображення з підписом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4"/>
          <p:cNvSpPr/>
          <p:nvPr>
            <p:ph idx="2" type="pic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sp>
      <p:sp>
        <p:nvSpPr>
          <p:cNvPr id="64" name="Google Shape;64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4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4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5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5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Relationship Id="rId6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2596" y="164463"/>
            <a:ext cx="1383912" cy="179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050" y="-171818"/>
            <a:ext cx="11639005" cy="247072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>
            <p:ph type="ctrTitle"/>
          </p:nvPr>
        </p:nvSpPr>
        <p:spPr>
          <a:xfrm>
            <a:off x="3800877" y="2552629"/>
            <a:ext cx="8035663" cy="1799026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alibri"/>
              <a:buNone/>
            </a:pPr>
            <a:r>
              <a:rPr lang="uk-UA"/>
              <a:t>Гра-Квест «У пошуках скарбів Тутанхамона»</a:t>
            </a:r>
            <a:endParaRPr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51411" y="5276951"/>
            <a:ext cx="786969" cy="108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14626" y="4523740"/>
            <a:ext cx="2082853" cy="23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427931" y="2407114"/>
            <a:ext cx="1185963" cy="128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8000"/>
              <a:buFont typeface="Calibri"/>
              <a:buNone/>
            </a:pPr>
            <a:r>
              <a:rPr lang="uk-UA" sz="8000">
                <a:solidFill>
                  <a:srgbClr val="E7E6E6"/>
                </a:solidFill>
              </a:rPr>
              <a:t>Кімната 3</a:t>
            </a:r>
            <a:endParaRPr/>
          </a:p>
        </p:txBody>
      </p:sp>
      <p:pic>
        <p:nvPicPr>
          <p:cNvPr id="175" name="Google Shape;175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6994" y="1690690"/>
            <a:ext cx="8588744" cy="473148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2000">
        <p14:ferris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alibri"/>
              <a:buNone/>
            </a:pPr>
            <a:r>
              <a:rPr lang="uk-UA" sz="5400"/>
              <a:t>Розгадайте анаграму</a:t>
            </a:r>
            <a:endParaRPr sz="5400"/>
          </a:p>
        </p:txBody>
      </p:sp>
      <p:pic>
        <p:nvPicPr>
          <p:cNvPr id="181" name="Google Shape;18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1838" y="253776"/>
            <a:ext cx="1493581" cy="143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9176" y="3217234"/>
            <a:ext cx="2267909" cy="340186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/>
          <p:nvPr/>
        </p:nvSpPr>
        <p:spPr>
          <a:xfrm>
            <a:off x="1801838" y="1815469"/>
            <a:ext cx="3849746" cy="1164625"/>
          </a:xfrm>
          <a:prstGeom prst="homePlate">
            <a:avLst>
              <a:gd fmla="val 50000" name="adj"/>
            </a:avLst>
          </a:prstGeom>
          <a:solidFill>
            <a:srgbClr val="ED7D3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r>
              <a:rPr b="1" i="0" lang="uk-UA" sz="40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м</a:t>
            </a:r>
            <a:r>
              <a:rPr b="1" i="0" lang="uk-UA" sz="4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r>
              <a:rPr b="1" i="0" lang="uk-UA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</a:t>
            </a:r>
            <a:r>
              <a:rPr b="1" i="0" lang="uk-UA" sz="4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р</a:t>
            </a:r>
            <a:r>
              <a:rPr b="1" i="0" lang="uk-UA" sz="40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о</a:t>
            </a:r>
            <a:r>
              <a:rPr b="1" i="0" lang="uk-UA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</a:t>
            </a: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р</a:t>
            </a:r>
            <a:endParaRPr b="1" i="0" sz="40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5776649" y="1927201"/>
            <a:ext cx="3657600" cy="941159"/>
          </a:xfrm>
          <a:prstGeom prst="chevron">
            <a:avLst>
              <a:gd fmla="val 50000" name="adj"/>
            </a:avLst>
          </a:prstGeom>
          <a:solidFill>
            <a:srgbClr val="F7CAAC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0810B8"/>
                </a:solidFill>
                <a:latin typeface="Calibri"/>
                <a:ea typeface="Calibri"/>
                <a:cs typeface="Calibri"/>
                <a:sym typeface="Calibri"/>
              </a:rPr>
              <a:t>програма</a:t>
            </a:r>
            <a:endParaRPr b="1" i="0" sz="3600" u="none" cap="none" strike="noStrike">
              <a:solidFill>
                <a:srgbClr val="081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1801836" y="3190190"/>
            <a:ext cx="3849747" cy="1126221"/>
          </a:xfrm>
          <a:prstGeom prst="homePlate">
            <a:avLst>
              <a:gd fmla="val 50000" name="adj"/>
            </a:avLst>
          </a:prstGeom>
          <a:solidFill>
            <a:srgbClr val="ED7D3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р</a:t>
            </a:r>
            <a:r>
              <a:rPr b="1" i="0" lang="uk-UA" sz="4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и</a:t>
            </a:r>
            <a:r>
              <a:rPr b="1" i="0" lang="uk-UA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т</a:t>
            </a:r>
            <a:r>
              <a:rPr b="1" i="0" lang="uk-UA" sz="4000" u="none" cap="none" strike="noStrike">
                <a:solidFill>
                  <a:srgbClr val="FFF1C5"/>
                </a:solidFill>
                <a:latin typeface="Calibri"/>
                <a:ea typeface="Calibri"/>
                <a:cs typeface="Calibri"/>
                <a:sym typeface="Calibri"/>
              </a:rPr>
              <a:t>м</a:t>
            </a:r>
            <a:r>
              <a:rPr b="1" i="0" lang="uk-UA" sz="40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л</a:t>
            </a:r>
            <a:r>
              <a:rPr b="1" i="0" lang="uk-UA" sz="4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г</a:t>
            </a:r>
            <a:r>
              <a:rPr b="1" i="0" lang="uk-UA" sz="4000" u="none" cap="none" strike="noStrike">
                <a:solidFill>
                  <a:srgbClr val="0810B8"/>
                </a:solidFill>
                <a:latin typeface="Calibri"/>
                <a:ea typeface="Calibri"/>
                <a:cs typeface="Calibri"/>
                <a:sym typeface="Calibri"/>
              </a:rPr>
              <a:t>о</a:t>
            </a:r>
            <a:endParaRPr b="1" i="0" sz="4000" u="none" cap="none" strike="noStrike">
              <a:solidFill>
                <a:srgbClr val="081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1801836" y="4540311"/>
            <a:ext cx="3849748" cy="1202161"/>
          </a:xfrm>
          <a:prstGeom prst="homePlate">
            <a:avLst>
              <a:gd fmla="val 50000" name="adj"/>
            </a:avLst>
          </a:prstGeom>
          <a:solidFill>
            <a:srgbClr val="ED7D3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о</a:t>
            </a:r>
            <a:r>
              <a:rPr b="1" i="0" lang="uk-UA" sz="4000" u="none" cap="none" strike="noStrike">
                <a:solidFill>
                  <a:srgbClr val="0810B8"/>
                </a:solidFill>
                <a:latin typeface="Calibri"/>
                <a:ea typeface="Calibri"/>
                <a:cs typeface="Calibri"/>
                <a:sym typeface="Calibri"/>
              </a:rPr>
              <a:t>н</a:t>
            </a:r>
            <a:r>
              <a:rPr b="1" i="0" lang="uk-UA" sz="4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а</a:t>
            </a: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в</a:t>
            </a:r>
            <a:r>
              <a:rPr b="1" i="0" lang="uk-UA" sz="4000" u="none" cap="none" strike="noStrike">
                <a:solidFill>
                  <a:srgbClr val="FFF1C5"/>
                </a:solidFill>
                <a:latin typeface="Calibri"/>
                <a:ea typeface="Calibri"/>
                <a:cs typeface="Calibri"/>
                <a:sym typeface="Calibri"/>
              </a:rPr>
              <a:t>е</a:t>
            </a:r>
            <a:r>
              <a:rPr b="1" i="0" lang="uk-UA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ц</a:t>
            </a:r>
            <a:r>
              <a:rPr b="1" i="0" lang="uk-UA" sz="4000" u="none" cap="none" strike="noStrike">
                <a:solidFill>
                  <a:srgbClr val="03BD15"/>
                </a:solidFill>
                <a:latin typeface="Calibri"/>
                <a:ea typeface="Calibri"/>
                <a:cs typeface="Calibri"/>
                <a:sym typeface="Calibri"/>
              </a:rPr>
              <a:t>ь</a:t>
            </a:r>
            <a:r>
              <a:rPr b="1" i="0" lang="uk-UA" sz="40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в</a:t>
            </a:r>
            <a:r>
              <a:rPr b="1" i="0" lang="uk-UA" sz="40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и</a:t>
            </a:r>
            <a:r>
              <a:rPr b="1" i="0" lang="uk-UA" sz="4000" u="none" cap="none" strike="noStrike">
                <a:solidFill>
                  <a:srgbClr val="0810B8"/>
                </a:solidFill>
                <a:latin typeface="Calibri"/>
                <a:ea typeface="Calibri"/>
                <a:cs typeface="Calibri"/>
                <a:sym typeface="Calibri"/>
              </a:rPr>
              <a:t>к</a:t>
            </a:r>
            <a:endParaRPr b="1" i="0" sz="4000" u="none" cap="none" strike="noStrike">
              <a:solidFill>
                <a:srgbClr val="081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5776649" y="3282720"/>
            <a:ext cx="3657600" cy="941159"/>
          </a:xfrm>
          <a:prstGeom prst="chevron">
            <a:avLst>
              <a:gd fmla="val 50000" name="adj"/>
            </a:avLst>
          </a:prstGeom>
          <a:solidFill>
            <a:srgbClr val="F7CAAC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97294B"/>
                </a:solidFill>
                <a:latin typeface="Calibri"/>
                <a:ea typeface="Calibri"/>
                <a:cs typeface="Calibri"/>
                <a:sym typeface="Calibri"/>
              </a:rPr>
              <a:t>алгоритм</a:t>
            </a:r>
            <a:endParaRPr b="1" i="0" sz="3600" u="none" cap="none" strike="noStrike">
              <a:solidFill>
                <a:srgbClr val="97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5776649" y="4670811"/>
            <a:ext cx="3657600" cy="941159"/>
          </a:xfrm>
          <a:prstGeom prst="chevron">
            <a:avLst>
              <a:gd fmla="val 50000" name="adj"/>
            </a:avLst>
          </a:prstGeom>
          <a:solidFill>
            <a:srgbClr val="F7CAAC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03BD15"/>
                </a:solidFill>
                <a:latin typeface="Calibri"/>
                <a:ea typeface="Calibri"/>
                <a:cs typeface="Calibri"/>
                <a:sym typeface="Calibri"/>
              </a:rPr>
              <a:t>виконавець</a:t>
            </a:r>
            <a:endParaRPr b="1" i="0" sz="3600" u="none" cap="none" strike="noStrike">
              <a:solidFill>
                <a:srgbClr val="03BD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8000"/>
              <a:buFont typeface="Calibri"/>
              <a:buNone/>
            </a:pPr>
            <a:r>
              <a:rPr lang="uk-UA" sz="8000">
                <a:solidFill>
                  <a:srgbClr val="E7E6E6"/>
                </a:solidFill>
              </a:rPr>
              <a:t>Кімната 4</a:t>
            </a:r>
            <a:endParaRPr/>
          </a:p>
        </p:txBody>
      </p:sp>
      <p:pic>
        <p:nvPicPr>
          <p:cNvPr id="194" name="Google Shape;194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5818" y="1690690"/>
            <a:ext cx="7707086" cy="467967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 txBox="1"/>
          <p:nvPr>
            <p:ph type="title"/>
          </p:nvPr>
        </p:nvSpPr>
        <p:spPr>
          <a:xfrm>
            <a:off x="838200" y="1"/>
            <a:ext cx="10515600" cy="1690690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alibri"/>
              <a:buNone/>
            </a:pPr>
            <a:r>
              <a:rPr lang="uk-UA" sz="5400"/>
              <a:t>Знайдіть пару</a:t>
            </a:r>
            <a:endParaRPr sz="5400"/>
          </a:p>
        </p:txBody>
      </p:sp>
      <p:grpSp>
        <p:nvGrpSpPr>
          <p:cNvPr id="200" name="Google Shape;200;p13"/>
          <p:cNvGrpSpPr/>
          <p:nvPr/>
        </p:nvGrpSpPr>
        <p:grpSpPr>
          <a:xfrm>
            <a:off x="1806842" y="1451098"/>
            <a:ext cx="5441856" cy="5040021"/>
            <a:chOff x="1064794" y="1120"/>
            <a:chExt cx="5441856" cy="5040021"/>
          </a:xfrm>
        </p:grpSpPr>
        <p:sp>
          <p:nvSpPr>
            <p:cNvPr id="201" name="Google Shape;201;p13"/>
            <p:cNvSpPr/>
            <p:nvPr/>
          </p:nvSpPr>
          <p:spPr>
            <a:xfrm rot="10800000">
              <a:off x="1471639" y="1120"/>
              <a:ext cx="5035011" cy="813690"/>
            </a:xfrm>
            <a:prstGeom prst="homePlate">
              <a:avLst>
                <a:gd fmla="val 50000" name="adj"/>
              </a:avLst>
            </a:prstGeom>
            <a:solidFill>
              <a:srgbClr val="BA8C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3"/>
            <p:cNvSpPr txBox="1"/>
            <p:nvPr/>
          </p:nvSpPr>
          <p:spPr>
            <a:xfrm>
              <a:off x="1675061" y="1120"/>
              <a:ext cx="4831589" cy="813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358800" spcFirstLastPara="1" rIns="241800" wrap="square" tIns="12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uk-UA" sz="3400" u="none" cap="none" strike="noStrike">
                  <a:solidFill>
                    <a:srgbClr val="62230A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Гугл-хром</a:t>
              </a:r>
              <a:endParaRPr b="1" i="0" sz="3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1064794" y="1120"/>
              <a:ext cx="813690" cy="813690"/>
            </a:xfrm>
            <a:prstGeom prst="ellipse">
              <a:avLst/>
            </a:prstGeom>
            <a:solidFill>
              <a:srgbClr val="FFE2B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 rot="10800000">
              <a:off x="1471639" y="1057703"/>
              <a:ext cx="5035011" cy="813690"/>
            </a:xfrm>
            <a:prstGeom prst="homePlate">
              <a:avLst>
                <a:gd fmla="val 50000" name="adj"/>
              </a:avLst>
            </a:prstGeom>
            <a:solidFill>
              <a:srgbClr val="FFB71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3"/>
            <p:cNvSpPr txBox="1"/>
            <p:nvPr/>
          </p:nvSpPr>
          <p:spPr>
            <a:xfrm>
              <a:off x="1675061" y="1057703"/>
              <a:ext cx="4831589" cy="813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358800" spcFirstLastPara="1" rIns="241800" wrap="square" tIns="12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uk-UA" sz="3400" u="none" cap="none" strike="noStrike">
                  <a:solidFill>
                    <a:srgbClr val="62230A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Тукспейнт</a:t>
              </a:r>
              <a:endParaRPr b="1" i="0" sz="3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1064794" y="1057703"/>
              <a:ext cx="813690" cy="813690"/>
            </a:xfrm>
            <a:prstGeom prst="ellipse">
              <a:avLst/>
            </a:prstGeom>
            <a:solidFill>
              <a:srgbClr val="FFE1B7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rot="10800000">
              <a:off x="1471639" y="2114286"/>
              <a:ext cx="5035011" cy="813690"/>
            </a:xfrm>
            <a:prstGeom prst="homePlate">
              <a:avLst>
                <a:gd fmla="val 50000" name="adj"/>
              </a:avLst>
            </a:prstGeom>
            <a:solidFill>
              <a:srgbClr val="FFCE8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3"/>
            <p:cNvSpPr txBox="1"/>
            <p:nvPr/>
          </p:nvSpPr>
          <p:spPr>
            <a:xfrm>
              <a:off x="1675061" y="2114286"/>
              <a:ext cx="4831589" cy="813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358800" spcFirstLastPara="1" rIns="241800" wrap="square" tIns="12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uk-UA" sz="3400" u="none" cap="none" strike="noStrike">
                  <a:solidFill>
                    <a:srgbClr val="62230A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Пейнт</a:t>
              </a:r>
              <a:endParaRPr b="1" i="0" sz="3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1064794" y="2114286"/>
              <a:ext cx="813690" cy="813690"/>
            </a:xfrm>
            <a:prstGeom prst="ellipse">
              <a:avLst/>
            </a:prstGeom>
            <a:solidFill>
              <a:srgbClr val="FFE0B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 rot="10800000">
              <a:off x="1471639" y="3170869"/>
              <a:ext cx="5035011" cy="813690"/>
            </a:xfrm>
            <a:prstGeom prst="homePlate">
              <a:avLst>
                <a:gd fmla="val 50000" name="adj"/>
              </a:avLst>
            </a:prstGeom>
            <a:solidFill>
              <a:srgbClr val="FFCE8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3"/>
            <p:cNvSpPr txBox="1"/>
            <p:nvPr/>
          </p:nvSpPr>
          <p:spPr>
            <a:xfrm>
              <a:off x="1675061" y="3170869"/>
              <a:ext cx="4831589" cy="813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358800" spcFirstLastPara="1" rIns="241800" wrap="square" tIns="12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uk-UA" sz="3400" u="none" cap="none" strike="noStrike">
                  <a:solidFill>
                    <a:srgbClr val="62230A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Пуск</a:t>
              </a:r>
              <a:endParaRPr b="1" i="0" sz="3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1064794" y="3170869"/>
              <a:ext cx="813690" cy="813690"/>
            </a:xfrm>
            <a:prstGeom prst="ellipse">
              <a:avLst/>
            </a:prstGeom>
            <a:solidFill>
              <a:srgbClr val="FFDFB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 rot="10800000">
              <a:off x="1471639" y="4227451"/>
              <a:ext cx="5035011" cy="813690"/>
            </a:xfrm>
            <a:prstGeom prst="homePlate">
              <a:avLst>
                <a:gd fmla="val 50000" name="adj"/>
              </a:avLst>
            </a:prstGeom>
            <a:solidFill>
              <a:srgbClr val="FFB71D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3"/>
            <p:cNvSpPr txBox="1"/>
            <p:nvPr/>
          </p:nvSpPr>
          <p:spPr>
            <a:xfrm>
              <a:off x="1675061" y="4227451"/>
              <a:ext cx="4831589" cy="813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9525" lIns="358800" spcFirstLastPara="1" rIns="241800" wrap="square" tIns="12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uk-UA" sz="3400" u="none" cap="none" strike="noStrike">
                  <a:solidFill>
                    <a:srgbClr val="62230A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Скретч</a:t>
              </a:r>
              <a:endParaRPr b="1" i="0" sz="3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1064794" y="4227451"/>
              <a:ext cx="813690" cy="813690"/>
            </a:xfrm>
            <a:prstGeom prst="ellipse">
              <a:avLst/>
            </a:prstGeom>
            <a:solidFill>
              <a:srgbClr val="FEDEB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6" name="Google Shape;21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3494" y="1280522"/>
            <a:ext cx="1076689" cy="107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3494" y="3053604"/>
            <a:ext cx="966272" cy="91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9015" y="4940274"/>
            <a:ext cx="1035768" cy="100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55335" y="3687730"/>
            <a:ext cx="961127" cy="96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75966" y="1619841"/>
            <a:ext cx="931144" cy="100873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8000"/>
              <a:buFont typeface="Calibri"/>
              <a:buNone/>
            </a:pPr>
            <a:r>
              <a:rPr lang="uk-UA" sz="8000">
                <a:solidFill>
                  <a:srgbClr val="E7E6E6"/>
                </a:solidFill>
              </a:rPr>
              <a:t>Кімната 5</a:t>
            </a:r>
            <a:endParaRPr/>
          </a:p>
        </p:txBody>
      </p:sp>
      <p:pic>
        <p:nvPicPr>
          <p:cNvPr id="226" name="Google Shape;226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9478" y="1690690"/>
            <a:ext cx="7473043" cy="4757837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 txBox="1"/>
          <p:nvPr>
            <p:ph type="title"/>
          </p:nvPr>
        </p:nvSpPr>
        <p:spPr>
          <a:xfrm>
            <a:off x="838200" y="1"/>
            <a:ext cx="10515600" cy="1413328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alibri"/>
              <a:buNone/>
            </a:pPr>
            <a:r>
              <a:rPr lang="uk-UA"/>
              <a:t>Знайдіть слова, що сховалися на малюнку</a:t>
            </a:r>
            <a:endParaRPr/>
          </a:p>
        </p:txBody>
      </p:sp>
      <p:pic>
        <p:nvPicPr>
          <p:cNvPr id="232" name="Google Shape;23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761" y="1371817"/>
            <a:ext cx="6442377" cy="524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5"/>
          <p:cNvSpPr/>
          <p:nvPr/>
        </p:nvSpPr>
        <p:spPr>
          <a:xfrm>
            <a:off x="6857979" y="1371817"/>
            <a:ext cx="2429691" cy="522605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алгоритм </a:t>
            </a:r>
            <a:endParaRPr/>
          </a:p>
        </p:txBody>
      </p:sp>
      <p:sp>
        <p:nvSpPr>
          <p:cNvPr id="234" name="Google Shape;234;p15"/>
          <p:cNvSpPr/>
          <p:nvPr/>
        </p:nvSpPr>
        <p:spPr>
          <a:xfrm>
            <a:off x="9533890" y="1714238"/>
            <a:ext cx="2429691" cy="519167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вказівка </a:t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6871050" y="2189410"/>
            <a:ext cx="2429691" cy="509933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сцена </a:t>
            </a: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9533890" y="2494088"/>
            <a:ext cx="2429691" cy="494778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програма </a:t>
            </a:r>
            <a:endParaRPr/>
          </a:p>
        </p:txBody>
      </p:sp>
      <p:sp>
        <p:nvSpPr>
          <p:cNvPr id="237" name="Google Shape;237;p15"/>
          <p:cNvSpPr/>
          <p:nvPr/>
        </p:nvSpPr>
        <p:spPr>
          <a:xfrm>
            <a:off x="6882131" y="3012799"/>
            <a:ext cx="2429691" cy="488744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скретч</a:t>
            </a:r>
            <a:endParaRPr/>
          </a:p>
        </p:txBody>
      </p:sp>
      <p:sp>
        <p:nvSpPr>
          <p:cNvPr id="238" name="Google Shape;238;p15"/>
          <p:cNvSpPr/>
          <p:nvPr/>
        </p:nvSpPr>
        <p:spPr>
          <a:xfrm>
            <a:off x="9520828" y="3295287"/>
            <a:ext cx="2429691" cy="528641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принтер</a:t>
            </a:r>
            <a:endParaRPr/>
          </a:p>
        </p:txBody>
      </p:sp>
      <p:sp>
        <p:nvSpPr>
          <p:cNvPr id="239" name="Google Shape;239;p15"/>
          <p:cNvSpPr/>
          <p:nvPr/>
        </p:nvSpPr>
        <p:spPr>
          <a:xfrm>
            <a:off x="6882131" y="3817159"/>
            <a:ext cx="2429691" cy="478047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план </a:t>
            </a:r>
            <a:endParaRPr/>
          </a:p>
        </p:txBody>
      </p:sp>
      <p:sp>
        <p:nvSpPr>
          <p:cNvPr id="240" name="Google Shape;240;p15"/>
          <p:cNvSpPr/>
          <p:nvPr/>
        </p:nvSpPr>
        <p:spPr>
          <a:xfrm>
            <a:off x="9520829" y="4168757"/>
            <a:ext cx="2429691" cy="519094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монітор </a:t>
            </a:r>
            <a:endParaRPr/>
          </a:p>
        </p:txBody>
      </p:sp>
      <p:sp>
        <p:nvSpPr>
          <p:cNvPr id="241" name="Google Shape;241;p15"/>
          <p:cNvSpPr/>
          <p:nvPr/>
        </p:nvSpPr>
        <p:spPr>
          <a:xfrm>
            <a:off x="6871051" y="4583902"/>
            <a:ext cx="2429691" cy="474742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команда </a:t>
            </a:r>
            <a:endParaRPr/>
          </a:p>
        </p:txBody>
      </p:sp>
      <p:sp>
        <p:nvSpPr>
          <p:cNvPr id="242" name="Google Shape;242;p15"/>
          <p:cNvSpPr/>
          <p:nvPr/>
        </p:nvSpPr>
        <p:spPr>
          <a:xfrm>
            <a:off x="9520829" y="4988760"/>
            <a:ext cx="2429691" cy="476497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миша </a:t>
            </a: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6871052" y="5365949"/>
            <a:ext cx="2429691" cy="498886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колонки</a:t>
            </a: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7744466" y="6050600"/>
            <a:ext cx="3920665" cy="526447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графічний редактор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8000"/>
              <a:buFont typeface="Calibri"/>
              <a:buNone/>
            </a:pPr>
            <a:r>
              <a:rPr lang="uk-UA" sz="8000">
                <a:solidFill>
                  <a:srgbClr val="E7E6E6"/>
                </a:solidFill>
              </a:rPr>
              <a:t>Кімната 6</a:t>
            </a:r>
            <a:endParaRPr/>
          </a:p>
        </p:txBody>
      </p:sp>
      <p:pic>
        <p:nvPicPr>
          <p:cNvPr id="250" name="Google Shape;250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9935" y="1982380"/>
            <a:ext cx="6572129" cy="4351338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"/>
          <p:cNvSpPr txBox="1"/>
          <p:nvPr>
            <p:ph type="title"/>
          </p:nvPr>
        </p:nvSpPr>
        <p:spPr>
          <a:xfrm>
            <a:off x="838199" y="365127"/>
            <a:ext cx="11062063" cy="1521171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alibri"/>
              <a:buNone/>
            </a:pPr>
            <a:r>
              <a:rPr lang="uk-UA"/>
              <a:t>Знайдіть числа, яких не вистачає в піраміді</a:t>
            </a:r>
            <a:endParaRPr/>
          </a:p>
        </p:txBody>
      </p:sp>
      <p:sp>
        <p:nvSpPr>
          <p:cNvPr id="256" name="Google Shape;256;p17"/>
          <p:cNvSpPr/>
          <p:nvPr/>
        </p:nvSpPr>
        <p:spPr>
          <a:xfrm>
            <a:off x="3056707" y="5055326"/>
            <a:ext cx="1031966" cy="1031965"/>
          </a:xfrm>
          <a:prstGeom prst="ellipse">
            <a:avLst/>
          </a:prstGeom>
          <a:solidFill>
            <a:srgbClr val="FFE9A3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7"/>
          <p:cNvSpPr/>
          <p:nvPr/>
        </p:nvSpPr>
        <p:spPr>
          <a:xfrm>
            <a:off x="4495798" y="5078832"/>
            <a:ext cx="1031966" cy="1031965"/>
          </a:xfrm>
          <a:prstGeom prst="ellipse">
            <a:avLst/>
          </a:prstGeom>
          <a:solidFill>
            <a:srgbClr val="FFE9A3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7"/>
          <p:cNvSpPr/>
          <p:nvPr/>
        </p:nvSpPr>
        <p:spPr>
          <a:xfrm>
            <a:off x="6056809" y="5082947"/>
            <a:ext cx="1031966" cy="1031965"/>
          </a:xfrm>
          <a:prstGeom prst="ellipse">
            <a:avLst/>
          </a:prstGeom>
          <a:solidFill>
            <a:srgbClr val="FFE9A3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7"/>
          <p:cNvSpPr/>
          <p:nvPr/>
        </p:nvSpPr>
        <p:spPr>
          <a:xfrm>
            <a:off x="7495900" y="5026784"/>
            <a:ext cx="1031966" cy="1031965"/>
          </a:xfrm>
          <a:prstGeom prst="ellipse">
            <a:avLst/>
          </a:prstGeom>
          <a:solidFill>
            <a:srgbClr val="FFE9A3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36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7"/>
          <p:cNvSpPr/>
          <p:nvPr/>
        </p:nvSpPr>
        <p:spPr>
          <a:xfrm>
            <a:off x="6746965" y="3939765"/>
            <a:ext cx="1031966" cy="1031965"/>
          </a:xfrm>
          <a:prstGeom prst="ellipse">
            <a:avLst/>
          </a:prstGeom>
          <a:solidFill>
            <a:srgbClr val="FFE9A3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b="1" i="0" sz="36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7"/>
          <p:cNvSpPr/>
          <p:nvPr/>
        </p:nvSpPr>
        <p:spPr>
          <a:xfrm>
            <a:off x="5222964" y="3963270"/>
            <a:ext cx="1031966" cy="1031965"/>
          </a:xfrm>
          <a:prstGeom prst="ellipse">
            <a:avLst/>
          </a:prstGeom>
          <a:solidFill>
            <a:srgbClr val="FFE9A3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7"/>
          <p:cNvSpPr/>
          <p:nvPr/>
        </p:nvSpPr>
        <p:spPr>
          <a:xfrm>
            <a:off x="3792581" y="3947162"/>
            <a:ext cx="1031966" cy="1031965"/>
          </a:xfrm>
          <a:prstGeom prst="ellipse">
            <a:avLst/>
          </a:prstGeom>
          <a:solidFill>
            <a:srgbClr val="FFE9A3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7"/>
          <p:cNvSpPr/>
          <p:nvPr/>
        </p:nvSpPr>
        <p:spPr>
          <a:xfrm>
            <a:off x="5980608" y="2893658"/>
            <a:ext cx="1031966" cy="1031965"/>
          </a:xfrm>
          <a:prstGeom prst="ellipse">
            <a:avLst/>
          </a:prstGeom>
          <a:solidFill>
            <a:srgbClr val="FFE9A3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 b="1" i="0" sz="36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7"/>
          <p:cNvSpPr/>
          <p:nvPr/>
        </p:nvSpPr>
        <p:spPr>
          <a:xfrm>
            <a:off x="4495798" y="2881452"/>
            <a:ext cx="1031966" cy="1031965"/>
          </a:xfrm>
          <a:prstGeom prst="ellipse">
            <a:avLst/>
          </a:prstGeom>
          <a:solidFill>
            <a:srgbClr val="FFE9A3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7"/>
          <p:cNvSpPr/>
          <p:nvPr/>
        </p:nvSpPr>
        <p:spPr>
          <a:xfrm>
            <a:off x="5222964" y="1847551"/>
            <a:ext cx="1031966" cy="1031965"/>
          </a:xfrm>
          <a:prstGeom prst="ellipse">
            <a:avLst/>
          </a:prstGeom>
          <a:solidFill>
            <a:srgbClr val="FFE9A3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r>
            <a:endParaRPr b="1" i="0" sz="36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4561117" y="2929369"/>
            <a:ext cx="914397" cy="970559"/>
          </a:xfrm>
          <a:prstGeom prst="ellipse">
            <a:avLst/>
          </a:prstGeom>
          <a:solidFill>
            <a:srgbClr val="FFE9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b="1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5281748" y="3988308"/>
            <a:ext cx="914397" cy="970559"/>
          </a:xfrm>
          <a:prstGeom prst="ellipse">
            <a:avLst/>
          </a:prstGeom>
          <a:solidFill>
            <a:srgbClr val="FFE9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b="1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7"/>
          <p:cNvSpPr/>
          <p:nvPr/>
        </p:nvSpPr>
        <p:spPr>
          <a:xfrm>
            <a:off x="3851365" y="3963270"/>
            <a:ext cx="914397" cy="970559"/>
          </a:xfrm>
          <a:prstGeom prst="ellipse">
            <a:avLst/>
          </a:prstGeom>
          <a:solidFill>
            <a:srgbClr val="FFE9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69" name="Google Shape;269;p17"/>
          <p:cNvSpPr/>
          <p:nvPr/>
        </p:nvSpPr>
        <p:spPr>
          <a:xfrm>
            <a:off x="3104063" y="5078832"/>
            <a:ext cx="914397" cy="970559"/>
          </a:xfrm>
          <a:prstGeom prst="ellipse">
            <a:avLst/>
          </a:prstGeom>
          <a:solidFill>
            <a:srgbClr val="FFE9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7"/>
          <p:cNvSpPr/>
          <p:nvPr/>
        </p:nvSpPr>
        <p:spPr>
          <a:xfrm>
            <a:off x="4521930" y="5094313"/>
            <a:ext cx="914397" cy="970559"/>
          </a:xfrm>
          <a:prstGeom prst="ellipse">
            <a:avLst/>
          </a:prstGeom>
          <a:solidFill>
            <a:srgbClr val="FFE9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7"/>
          <p:cNvSpPr/>
          <p:nvPr/>
        </p:nvSpPr>
        <p:spPr>
          <a:xfrm>
            <a:off x="6097088" y="5116732"/>
            <a:ext cx="914397" cy="970559"/>
          </a:xfrm>
          <a:prstGeom prst="ellipse">
            <a:avLst/>
          </a:prstGeom>
          <a:solidFill>
            <a:srgbClr val="FFE9A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b="1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58202" y="1652167"/>
            <a:ext cx="2554507" cy="391261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1591" y="1304063"/>
            <a:ext cx="7535309" cy="555393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8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8000"/>
              <a:buFont typeface="Calibri"/>
              <a:buNone/>
            </a:pPr>
            <a:r>
              <a:rPr lang="uk-UA" sz="8000">
                <a:solidFill>
                  <a:srgbClr val="E7E6E6"/>
                </a:solidFill>
              </a:rPr>
              <a:t>Кімната 7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alibri"/>
              <a:buNone/>
            </a:pPr>
            <a:r>
              <a:rPr lang="uk-UA"/>
              <a:t>Дайте відповідь: можна або ні</a:t>
            </a:r>
            <a:br>
              <a:rPr lang="uk-UA"/>
            </a:b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838199" y="1827285"/>
            <a:ext cx="9075419" cy="875211"/>
          </a:xfrm>
          <a:prstGeom prst="horizontalScroll">
            <a:avLst>
              <a:gd fmla="val 12500" name="adj"/>
            </a:avLst>
          </a:prstGeom>
          <a:solidFill>
            <a:srgbClr val="FFF031"/>
          </a:solidFill>
          <a:ln cap="flat" cmpd="sng" w="28575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Працювати на уроці старанно та сумлінно</a:t>
            </a:r>
            <a:endParaRPr b="1" i="0" sz="2400" u="none" cap="none" strike="noStrike">
              <a:solidFill>
                <a:srgbClr val="62230A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5" name="Google Shape;285;p19"/>
          <p:cNvSpPr/>
          <p:nvPr/>
        </p:nvSpPr>
        <p:spPr>
          <a:xfrm>
            <a:off x="1228996" y="1021582"/>
            <a:ext cx="9311640" cy="875211"/>
          </a:xfrm>
          <a:prstGeom prst="horizontalScroll">
            <a:avLst>
              <a:gd fmla="val 12500" name="adj"/>
            </a:avLst>
          </a:prstGeom>
          <a:solidFill>
            <a:srgbClr val="FFF031"/>
          </a:solidFill>
          <a:ln cap="flat" cmpd="sng" w="28575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Включати або виключати комп’ютер без дозволу вчителя</a:t>
            </a:r>
            <a:endParaRPr b="1" i="0" sz="2400" u="none" cap="none" strike="noStrike">
              <a:solidFill>
                <a:srgbClr val="62230A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6" name="Google Shape;286;p19"/>
          <p:cNvSpPr/>
          <p:nvPr/>
        </p:nvSpPr>
        <p:spPr>
          <a:xfrm>
            <a:off x="367931" y="2682865"/>
            <a:ext cx="9324703" cy="875211"/>
          </a:xfrm>
          <a:prstGeom prst="horizontalScroll">
            <a:avLst>
              <a:gd fmla="val 12500" name="adj"/>
            </a:avLst>
          </a:prstGeom>
          <a:solidFill>
            <a:srgbClr val="FFF031"/>
          </a:solidFill>
          <a:ln cap="flat" cmpd="sng" w="28575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Торкатися комп’ютера вологими або брудними руками</a:t>
            </a:r>
            <a:endParaRPr b="1" i="0" sz="2400" u="none" cap="none" strike="noStrike">
              <a:solidFill>
                <a:srgbClr val="62230A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7" name="Google Shape;287;p19"/>
          <p:cNvSpPr/>
          <p:nvPr/>
        </p:nvSpPr>
        <p:spPr>
          <a:xfrm>
            <a:off x="146947" y="3488568"/>
            <a:ext cx="8921932" cy="875211"/>
          </a:xfrm>
          <a:prstGeom prst="horizontalScroll">
            <a:avLst>
              <a:gd fmla="val 12500" name="adj"/>
            </a:avLst>
          </a:prstGeom>
          <a:solidFill>
            <a:srgbClr val="FFF031"/>
          </a:solidFill>
          <a:ln cap="flat" cmpd="sng" w="28575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Самостійно усувати несправність в роботі комп'ютера</a:t>
            </a:r>
            <a:endParaRPr b="1" i="0" sz="2400" u="none" cap="none" strike="noStrike">
              <a:solidFill>
                <a:srgbClr val="62230A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8" name="Google Shape;288;p19"/>
          <p:cNvSpPr/>
          <p:nvPr/>
        </p:nvSpPr>
        <p:spPr>
          <a:xfrm>
            <a:off x="367931" y="4330482"/>
            <a:ext cx="9391109" cy="875211"/>
          </a:xfrm>
          <a:prstGeom prst="horizontalScroll">
            <a:avLst>
              <a:gd fmla="val 12500" name="adj"/>
            </a:avLst>
          </a:prstGeom>
          <a:solidFill>
            <a:srgbClr val="FFF031"/>
          </a:solidFill>
          <a:ln cap="flat" cmpd="sng" w="28575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Виконувати фізкультхвилинку</a:t>
            </a:r>
            <a:endParaRPr b="1" i="0" sz="2400" u="none" cap="none" strike="noStrike">
              <a:solidFill>
                <a:srgbClr val="62230A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9" name="Google Shape;289;p19"/>
          <p:cNvSpPr/>
          <p:nvPr/>
        </p:nvSpPr>
        <p:spPr>
          <a:xfrm>
            <a:off x="914941" y="5102888"/>
            <a:ext cx="9221836" cy="875211"/>
          </a:xfrm>
          <a:prstGeom prst="horizontalScroll">
            <a:avLst>
              <a:gd fmla="val 12500" name="adj"/>
            </a:avLst>
          </a:prstGeom>
          <a:solidFill>
            <a:srgbClr val="FFF031"/>
          </a:solidFill>
          <a:ln cap="flat" cmpd="sng" w="28575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rPr>
              <a:t>Змінювати налаштування комп'ютера</a:t>
            </a:r>
            <a:endParaRPr/>
          </a:p>
        </p:txBody>
      </p:sp>
      <p:sp>
        <p:nvSpPr>
          <p:cNvPr id="290" name="Google Shape;290;p19"/>
          <p:cNvSpPr/>
          <p:nvPr/>
        </p:nvSpPr>
        <p:spPr>
          <a:xfrm>
            <a:off x="1423849" y="5875294"/>
            <a:ext cx="9353007" cy="875211"/>
          </a:xfrm>
          <a:prstGeom prst="horizontalScroll">
            <a:avLst>
              <a:gd fmla="val 12500" name="adj"/>
            </a:avLst>
          </a:prstGeom>
          <a:solidFill>
            <a:srgbClr val="FFF031"/>
          </a:solidFill>
          <a:ln cap="flat" cmpd="sng" w="28575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62230A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Спокійно заходити в комп’ютерний клас</a:t>
            </a:r>
            <a:endParaRPr b="1" i="0" sz="2400" u="none" cap="none" strike="noStrike">
              <a:solidFill>
                <a:srgbClr val="62230A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1" name="Google Shape;291;p19"/>
          <p:cNvSpPr/>
          <p:nvPr/>
        </p:nvSpPr>
        <p:spPr>
          <a:xfrm>
            <a:off x="10540636" y="1191866"/>
            <a:ext cx="1415144" cy="635419"/>
          </a:xfrm>
          <a:prstGeom prst="flowChartDecision">
            <a:avLst/>
          </a:prstGeom>
          <a:solidFill>
            <a:srgbClr val="FF0000"/>
          </a:solidFill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ні</a:t>
            </a:r>
            <a:endParaRPr b="1" i="0" sz="28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9"/>
          <p:cNvSpPr/>
          <p:nvPr/>
        </p:nvSpPr>
        <p:spPr>
          <a:xfrm>
            <a:off x="9429205" y="2806186"/>
            <a:ext cx="1415144" cy="635419"/>
          </a:xfrm>
          <a:prstGeom prst="flowChartDecision">
            <a:avLst/>
          </a:prstGeom>
          <a:solidFill>
            <a:srgbClr val="FF0000"/>
          </a:solidFill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ні</a:t>
            </a:r>
            <a:endParaRPr b="1" i="0" sz="28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9"/>
          <p:cNvSpPr/>
          <p:nvPr/>
        </p:nvSpPr>
        <p:spPr>
          <a:xfrm>
            <a:off x="8978526" y="3611148"/>
            <a:ext cx="1415144" cy="635419"/>
          </a:xfrm>
          <a:prstGeom prst="flowChartDecision">
            <a:avLst/>
          </a:prstGeom>
          <a:solidFill>
            <a:srgbClr val="FF0000"/>
          </a:solidFill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ні</a:t>
            </a:r>
            <a:endParaRPr b="1" i="0" sz="28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9"/>
          <p:cNvSpPr/>
          <p:nvPr/>
        </p:nvSpPr>
        <p:spPr>
          <a:xfrm>
            <a:off x="9954985" y="5174221"/>
            <a:ext cx="1415144" cy="635419"/>
          </a:xfrm>
          <a:prstGeom prst="flowChartDecision">
            <a:avLst/>
          </a:prstGeom>
          <a:solidFill>
            <a:srgbClr val="FF0000"/>
          </a:solidFill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ні</a:t>
            </a:r>
            <a:endParaRPr b="1" i="0" sz="28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9"/>
          <p:cNvSpPr/>
          <p:nvPr/>
        </p:nvSpPr>
        <p:spPr>
          <a:xfrm>
            <a:off x="9692634" y="1868081"/>
            <a:ext cx="1415144" cy="635419"/>
          </a:xfrm>
          <a:prstGeom prst="flowChartDecision">
            <a:avLst/>
          </a:prstGeom>
          <a:solidFill>
            <a:srgbClr val="00CC00"/>
          </a:solidFill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так</a:t>
            </a:r>
            <a:endParaRPr b="1" i="0" sz="28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9"/>
          <p:cNvSpPr/>
          <p:nvPr/>
        </p:nvSpPr>
        <p:spPr>
          <a:xfrm>
            <a:off x="9484722" y="4369259"/>
            <a:ext cx="1415144" cy="635419"/>
          </a:xfrm>
          <a:prstGeom prst="flowChartDecision">
            <a:avLst/>
          </a:prstGeom>
          <a:solidFill>
            <a:srgbClr val="00CC00"/>
          </a:solidFill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так</a:t>
            </a:r>
            <a:endParaRPr b="1" i="0" sz="28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9"/>
          <p:cNvSpPr/>
          <p:nvPr/>
        </p:nvSpPr>
        <p:spPr>
          <a:xfrm>
            <a:off x="10578192" y="5995189"/>
            <a:ext cx="1415144" cy="635419"/>
          </a:xfrm>
          <a:prstGeom prst="flowChartDecision">
            <a:avLst/>
          </a:prstGeom>
          <a:solidFill>
            <a:srgbClr val="00CC00"/>
          </a:solidFill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так</a:t>
            </a:r>
            <a:endParaRPr b="1" i="0" sz="28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914400" y="1619794"/>
            <a:ext cx="8001320" cy="4833257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наймолодший давньоєгипетський фараон, який правив у 1333 - 1324 р.р. до н. е. Зійшов фараон на престол, коли йому було ще дев'ять років. Втім у досить юному віці він став одним із найзнаменитіших фараонів в історії. Він займався реставрацією споруд і храмів  та будував нові. Отже, сьогодні ми відвідаємо його піраміду і знайдемо скарби.</a:t>
            </a:r>
            <a:endParaRPr b="1" i="0" sz="24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6259" y="888275"/>
            <a:ext cx="2694666" cy="498302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>
            <a:off x="2011679" y="587828"/>
            <a:ext cx="5081451" cy="1031966"/>
          </a:xfrm>
          <a:prstGeom prst="roundRect">
            <a:avLst>
              <a:gd fmla="val 16667" name="adj"/>
            </a:avLst>
          </a:prstGeom>
          <a:solidFill>
            <a:srgbClr val="F9E387"/>
          </a:solidFill>
          <a:ln cap="flat" cmpd="sng" w="5715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62230A"/>
                </a:solidFill>
                <a:latin typeface="Calibri"/>
                <a:ea typeface="Calibri"/>
                <a:cs typeface="Calibri"/>
                <a:sym typeface="Calibri"/>
              </a:rPr>
              <a:t>Тутанхамон</a:t>
            </a:r>
            <a:endParaRPr b="1" i="0" sz="3200" u="none" cap="none" strike="noStrike">
              <a:solidFill>
                <a:srgbClr val="62230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8000"/>
              <a:buFont typeface="Calibri"/>
              <a:buNone/>
            </a:pPr>
            <a:r>
              <a:rPr lang="uk-UA" sz="8000">
                <a:solidFill>
                  <a:srgbClr val="E7E6E6"/>
                </a:solidFill>
              </a:rPr>
              <a:t>Кімната 8</a:t>
            </a:r>
            <a:endParaRPr/>
          </a:p>
        </p:txBody>
      </p:sp>
      <p:pic>
        <p:nvPicPr>
          <p:cNvPr id="303" name="Google Shape;303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876" y="1812561"/>
            <a:ext cx="9412248" cy="4666615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alibri"/>
              <a:buNone/>
            </a:pPr>
            <a:r>
              <a:rPr lang="uk-UA"/>
              <a:t>Розгадайте ребус</a:t>
            </a:r>
            <a:endParaRPr/>
          </a:p>
        </p:txBody>
      </p:sp>
      <p:grpSp>
        <p:nvGrpSpPr>
          <p:cNvPr id="309" name="Google Shape;309;p21"/>
          <p:cNvGrpSpPr/>
          <p:nvPr/>
        </p:nvGrpSpPr>
        <p:grpSpPr>
          <a:xfrm>
            <a:off x="1110343" y="1541417"/>
            <a:ext cx="10071463" cy="3344092"/>
            <a:chOff x="1110343" y="1541417"/>
            <a:chExt cx="10071463" cy="3344092"/>
          </a:xfrm>
        </p:grpSpPr>
        <p:sp>
          <p:nvSpPr>
            <p:cNvPr id="310" name="Google Shape;310;p21"/>
            <p:cNvSpPr/>
            <p:nvPr/>
          </p:nvSpPr>
          <p:spPr>
            <a:xfrm>
              <a:off x="1110343" y="1541417"/>
              <a:ext cx="10071463" cy="3344092"/>
            </a:xfrm>
            <a:prstGeom prst="roundRect">
              <a:avLst>
                <a:gd fmla="val 16667" name="adj"/>
              </a:avLst>
            </a:prstGeom>
            <a:solidFill>
              <a:srgbClr val="F4B081"/>
            </a:solidFill>
            <a:ln cap="flat" cmpd="sng" w="57150">
              <a:solidFill>
                <a:srgbClr val="F9E38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1" name="Google Shape;311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27711" y="2024743"/>
              <a:ext cx="8766266" cy="23538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2" name="Google Shape;312;p21"/>
          <p:cNvSpPr/>
          <p:nvPr/>
        </p:nvSpPr>
        <p:spPr>
          <a:xfrm>
            <a:off x="3614056" y="5329646"/>
            <a:ext cx="5634447" cy="1045028"/>
          </a:xfrm>
          <a:prstGeom prst="roundRect">
            <a:avLst>
              <a:gd fmla="val 16667" name="adj"/>
            </a:avLst>
          </a:prstGeom>
          <a:solidFill>
            <a:srgbClr val="F4B081"/>
          </a:solidFill>
          <a:ln cap="flat" cmpd="sng" w="57150">
            <a:solidFill>
              <a:srgbClr val="F9E38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800" u="none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Документ</a:t>
            </a:r>
            <a:endParaRPr b="1" i="0" sz="4800" u="none" cap="none" strike="noStrik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3" name="Google Shape;31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49880" y="195943"/>
            <a:ext cx="1120925" cy="1184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8000"/>
              <a:buFont typeface="Calibri"/>
              <a:buNone/>
            </a:pPr>
            <a:r>
              <a:rPr lang="uk-UA" sz="8000">
                <a:solidFill>
                  <a:srgbClr val="E7E6E6"/>
                </a:solidFill>
              </a:rPr>
              <a:t>Кімната 9</a:t>
            </a:r>
            <a:endParaRPr/>
          </a:p>
        </p:txBody>
      </p:sp>
      <p:pic>
        <p:nvPicPr>
          <p:cNvPr id="319" name="Google Shape;319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6494" y="1690690"/>
            <a:ext cx="7019011" cy="4865096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"/>
          <p:cNvSpPr txBox="1"/>
          <p:nvPr>
            <p:ph type="title"/>
          </p:nvPr>
        </p:nvSpPr>
        <p:spPr>
          <a:xfrm>
            <a:off x="838200" y="1"/>
            <a:ext cx="10515600" cy="1216627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alibri"/>
              <a:buNone/>
            </a:pPr>
            <a:r>
              <a:rPr lang="uk-UA"/>
              <a:t>Віднайдіть стерті слова</a:t>
            </a:r>
            <a:endParaRPr/>
          </a:p>
        </p:txBody>
      </p:sp>
      <p:sp>
        <p:nvSpPr>
          <p:cNvPr id="325" name="Google Shape;325;p23"/>
          <p:cNvSpPr/>
          <p:nvPr/>
        </p:nvSpPr>
        <p:spPr>
          <a:xfrm>
            <a:off x="1371600" y="1216628"/>
            <a:ext cx="4258492" cy="679269"/>
          </a:xfrm>
          <a:prstGeom prst="homePlate">
            <a:avLst>
              <a:gd fmla="val 50000" name="adj"/>
            </a:avLst>
          </a:prstGeom>
          <a:solidFill>
            <a:srgbClr val="800000"/>
          </a:solidFill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9E387"/>
                </a:solidFill>
                <a:latin typeface="Calibri"/>
                <a:ea typeface="Calibri"/>
                <a:cs typeface="Calibri"/>
                <a:sym typeface="Calibri"/>
              </a:rPr>
              <a:t>Системний</a:t>
            </a:r>
            <a:endParaRPr b="1" i="0" sz="3600" u="none" cap="none" strike="noStrike">
              <a:solidFill>
                <a:srgbClr val="F9E3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3"/>
          <p:cNvSpPr/>
          <p:nvPr/>
        </p:nvSpPr>
        <p:spPr>
          <a:xfrm>
            <a:off x="2508066" y="2016678"/>
            <a:ext cx="4258492" cy="679269"/>
          </a:xfrm>
          <a:prstGeom prst="homePlate">
            <a:avLst>
              <a:gd fmla="val 50000" name="adj"/>
            </a:avLst>
          </a:prstGeom>
          <a:solidFill>
            <a:srgbClr val="800000"/>
          </a:solidFill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9E387"/>
                </a:solidFill>
                <a:latin typeface="Calibri"/>
                <a:ea typeface="Calibri"/>
                <a:cs typeface="Calibri"/>
                <a:sym typeface="Calibri"/>
              </a:rPr>
              <a:t>Робочий</a:t>
            </a:r>
            <a:endParaRPr b="1" i="0" sz="3600" u="none" cap="none" strike="noStrike">
              <a:solidFill>
                <a:srgbClr val="F9E3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3"/>
          <p:cNvSpPr/>
          <p:nvPr/>
        </p:nvSpPr>
        <p:spPr>
          <a:xfrm>
            <a:off x="1371600" y="2794811"/>
            <a:ext cx="4258492" cy="679269"/>
          </a:xfrm>
          <a:prstGeom prst="homePlate">
            <a:avLst>
              <a:gd fmla="val 50000" name="adj"/>
            </a:avLst>
          </a:prstGeom>
          <a:solidFill>
            <a:srgbClr val="800000"/>
          </a:solidFill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9E387"/>
                </a:solidFill>
                <a:latin typeface="Calibri"/>
                <a:ea typeface="Calibri"/>
                <a:cs typeface="Calibri"/>
                <a:sym typeface="Calibri"/>
              </a:rPr>
              <a:t>Графічний</a:t>
            </a:r>
            <a:endParaRPr b="1" i="0" sz="3600" u="none" cap="none" strike="noStrike">
              <a:solidFill>
                <a:srgbClr val="F9E3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3"/>
          <p:cNvSpPr/>
          <p:nvPr/>
        </p:nvSpPr>
        <p:spPr>
          <a:xfrm>
            <a:off x="2508066" y="3583350"/>
            <a:ext cx="4258492" cy="679269"/>
          </a:xfrm>
          <a:prstGeom prst="homePlate">
            <a:avLst>
              <a:gd fmla="val 50000" name="adj"/>
            </a:avLst>
          </a:prstGeom>
          <a:solidFill>
            <a:srgbClr val="800000"/>
          </a:solidFill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9E387"/>
                </a:solidFill>
                <a:latin typeface="Calibri"/>
                <a:ea typeface="Calibri"/>
                <a:cs typeface="Calibri"/>
                <a:sym typeface="Calibri"/>
              </a:rPr>
              <a:t>Головне</a:t>
            </a:r>
            <a:endParaRPr b="1" i="0" sz="3600" u="none" cap="none" strike="noStrike">
              <a:solidFill>
                <a:srgbClr val="F9E3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3"/>
          <p:cNvSpPr/>
          <p:nvPr/>
        </p:nvSpPr>
        <p:spPr>
          <a:xfrm>
            <a:off x="1371600" y="4394912"/>
            <a:ext cx="4258492" cy="679269"/>
          </a:xfrm>
          <a:prstGeom prst="homePlate">
            <a:avLst>
              <a:gd fmla="val 50000" name="adj"/>
            </a:avLst>
          </a:prstGeom>
          <a:solidFill>
            <a:srgbClr val="800000"/>
          </a:solidFill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9E387"/>
                </a:solidFill>
                <a:latin typeface="Calibri"/>
                <a:ea typeface="Calibri"/>
                <a:cs typeface="Calibri"/>
                <a:sym typeface="Calibri"/>
              </a:rPr>
              <a:t>Тукс</a:t>
            </a:r>
            <a:endParaRPr b="1" i="0" sz="3600" u="none" cap="none" strike="noStrike">
              <a:solidFill>
                <a:srgbClr val="F9E3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3"/>
          <p:cNvSpPr/>
          <p:nvPr/>
        </p:nvSpPr>
        <p:spPr>
          <a:xfrm>
            <a:off x="2551610" y="5183451"/>
            <a:ext cx="4258492" cy="679269"/>
          </a:xfrm>
          <a:prstGeom prst="homePlate">
            <a:avLst>
              <a:gd fmla="val 50000" name="adj"/>
            </a:avLst>
          </a:prstGeom>
          <a:solidFill>
            <a:srgbClr val="800000"/>
          </a:solidFill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9E387"/>
                </a:solidFill>
                <a:latin typeface="Calibri"/>
                <a:ea typeface="Calibri"/>
                <a:cs typeface="Calibri"/>
                <a:sym typeface="Calibri"/>
              </a:rPr>
              <a:t>Комп’ютерна</a:t>
            </a:r>
            <a:endParaRPr b="1" i="0" sz="3600" u="none" cap="none" strike="noStrike">
              <a:solidFill>
                <a:srgbClr val="F9E3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3"/>
          <p:cNvSpPr/>
          <p:nvPr/>
        </p:nvSpPr>
        <p:spPr>
          <a:xfrm>
            <a:off x="1371600" y="6037586"/>
            <a:ext cx="4258492" cy="679269"/>
          </a:xfrm>
          <a:prstGeom prst="homePlate">
            <a:avLst>
              <a:gd fmla="val 50000" name="adj"/>
            </a:avLst>
          </a:prstGeom>
          <a:solidFill>
            <a:srgbClr val="800000"/>
          </a:solidFill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F9E387"/>
                </a:solidFill>
                <a:latin typeface="Calibri"/>
                <a:ea typeface="Calibri"/>
                <a:cs typeface="Calibri"/>
                <a:sym typeface="Calibri"/>
              </a:rPr>
              <a:t>Панель</a:t>
            </a:r>
            <a:endParaRPr b="1" i="0" sz="3600" u="none" cap="none" strike="noStrike">
              <a:solidFill>
                <a:srgbClr val="F9E3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3"/>
          <p:cNvSpPr/>
          <p:nvPr/>
        </p:nvSpPr>
        <p:spPr>
          <a:xfrm>
            <a:off x="6008916" y="1258510"/>
            <a:ext cx="3030583" cy="507669"/>
          </a:xfrm>
          <a:prstGeom prst="rect">
            <a:avLst/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блок</a:t>
            </a:r>
            <a:endParaRPr b="1" i="0" sz="32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3"/>
          <p:cNvSpPr/>
          <p:nvPr/>
        </p:nvSpPr>
        <p:spPr>
          <a:xfrm>
            <a:off x="6008916" y="2857627"/>
            <a:ext cx="3030583" cy="507669"/>
          </a:xfrm>
          <a:prstGeom prst="rect">
            <a:avLst/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редактор</a:t>
            </a:r>
            <a:endParaRPr b="1" i="0" sz="32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3"/>
          <p:cNvSpPr/>
          <p:nvPr/>
        </p:nvSpPr>
        <p:spPr>
          <a:xfrm>
            <a:off x="6932024" y="3623451"/>
            <a:ext cx="3030583" cy="507669"/>
          </a:xfrm>
          <a:prstGeom prst="rect">
            <a:avLst/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меню</a:t>
            </a:r>
            <a:endParaRPr b="1" i="0" sz="32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3"/>
          <p:cNvSpPr/>
          <p:nvPr/>
        </p:nvSpPr>
        <p:spPr>
          <a:xfrm>
            <a:off x="5930538" y="4415113"/>
            <a:ext cx="3030583" cy="507669"/>
          </a:xfrm>
          <a:prstGeom prst="rect">
            <a:avLst/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пейнт</a:t>
            </a:r>
            <a:endParaRPr b="1" i="0" sz="32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3"/>
          <p:cNvSpPr/>
          <p:nvPr/>
        </p:nvSpPr>
        <p:spPr>
          <a:xfrm>
            <a:off x="6932024" y="5269250"/>
            <a:ext cx="3030583" cy="507669"/>
          </a:xfrm>
          <a:prstGeom prst="rect">
            <a:avLst/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програма</a:t>
            </a:r>
            <a:endParaRPr b="1" i="0" sz="32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3"/>
          <p:cNvSpPr/>
          <p:nvPr/>
        </p:nvSpPr>
        <p:spPr>
          <a:xfrm>
            <a:off x="5930538" y="6123387"/>
            <a:ext cx="3030583" cy="507669"/>
          </a:xfrm>
          <a:prstGeom prst="rect">
            <a:avLst/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інструментів</a:t>
            </a:r>
            <a:endParaRPr b="1" i="0" sz="32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3"/>
          <p:cNvSpPr/>
          <p:nvPr/>
        </p:nvSpPr>
        <p:spPr>
          <a:xfrm>
            <a:off x="6932024" y="2016678"/>
            <a:ext cx="3030583" cy="507669"/>
          </a:xfrm>
          <a:prstGeom prst="rect">
            <a:avLst/>
          </a:prstGeom>
          <a:solidFill>
            <a:srgbClr val="F9E387"/>
          </a:solidFill>
          <a:ln cap="flat" cmpd="sng" w="38100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стіл</a:t>
            </a:r>
            <a:endParaRPr b="1" i="0" sz="32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88584" y="77039"/>
            <a:ext cx="2485116" cy="3637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33386"/>
            <a:ext cx="12192000" cy="682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834740" y="2743200"/>
            <a:ext cx="2951415" cy="1770404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pic>
      <p:sp>
        <p:nvSpPr>
          <p:cNvPr id="346" name="Google Shape;346;p24"/>
          <p:cNvSpPr/>
          <p:nvPr/>
        </p:nvSpPr>
        <p:spPr>
          <a:xfrm>
            <a:off x="2256068" y="156754"/>
            <a:ext cx="8024402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6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Вітаю!</a:t>
            </a:r>
            <a:br>
              <a:rPr b="1" i="0" lang="uk-UA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 виконали всі завдання </a:t>
            </a:r>
            <a:br>
              <a:rPr b="1" i="0" lang="uk-UA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5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 знайшли скарби!</a:t>
            </a:r>
            <a:endParaRPr b="1" i="0" sz="5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/>
          <p:nvPr/>
        </p:nvSpPr>
        <p:spPr>
          <a:xfrm>
            <a:off x="1175657" y="1138820"/>
            <a:ext cx="9849394" cy="5353420"/>
          </a:xfrm>
          <a:prstGeom prst="rect">
            <a:avLst/>
          </a:prstGeom>
          <a:solidFill>
            <a:srgbClr val="FFF1C5"/>
          </a:solidFill>
          <a:ln cap="flat" cmpd="sng" w="12700">
            <a:solidFill>
              <a:srgbClr val="FFF1C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 txBox="1"/>
          <p:nvPr>
            <p:ph type="title"/>
          </p:nvPr>
        </p:nvSpPr>
        <p:spPr>
          <a:xfrm>
            <a:off x="838200" y="117567"/>
            <a:ext cx="10515600" cy="1136468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alibri"/>
              <a:buNone/>
            </a:pPr>
            <a:r>
              <a:rPr lang="uk-UA"/>
              <a:t>Мапа скарбів</a:t>
            </a:r>
            <a:endParaRPr/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5897" y="1020078"/>
            <a:ext cx="7403556" cy="559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>
            <p:ph idx="4294967295" type="title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1999" cy="684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5199" y="0"/>
            <a:ext cx="2838346" cy="3778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/>
          <p:nvPr/>
        </p:nvSpPr>
        <p:spPr>
          <a:xfrm>
            <a:off x="429226" y="5276760"/>
            <a:ext cx="5057173" cy="1189355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 cap="flat" cmpd="sng" w="38100">
            <a:solidFill>
              <a:srgbClr val="62230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400" u="none" cap="none" strike="noStrike">
                <a:solidFill>
                  <a:srgbClr val="62230A"/>
                </a:solidFill>
                <a:latin typeface="Calibri"/>
                <a:ea typeface="Calibri"/>
                <a:cs typeface="Calibri"/>
                <a:sym typeface="Calibri"/>
              </a:rPr>
              <a:t>Вхід у піраміду</a:t>
            </a:r>
            <a:endParaRPr b="0" i="0" sz="1800" u="none" cap="none" strike="noStrike">
              <a:solidFill>
                <a:srgbClr val="62230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/>
          <p:nvPr>
            <p:ph type="title"/>
          </p:nvPr>
        </p:nvSpPr>
        <p:spPr>
          <a:xfrm>
            <a:off x="838200" y="156755"/>
            <a:ext cx="10515600" cy="1006468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alibri"/>
              <a:buNone/>
            </a:pPr>
            <a:r>
              <a:rPr lang="uk-UA" sz="5400"/>
              <a:t>Загадки від Сфінкса</a:t>
            </a:r>
            <a:endParaRPr sz="5400"/>
          </a:p>
        </p:txBody>
      </p:sp>
      <p:sp>
        <p:nvSpPr>
          <p:cNvPr id="117" name="Google Shape;117;p5"/>
          <p:cNvSpPr/>
          <p:nvPr/>
        </p:nvSpPr>
        <p:spPr>
          <a:xfrm>
            <a:off x="1230085" y="1227908"/>
            <a:ext cx="3592285" cy="2207623"/>
          </a:xfrm>
          <a:prstGeom prst="horizontalScroll">
            <a:avLst>
              <a:gd fmla="val 12500" name="adj"/>
            </a:avLst>
          </a:prstGeom>
          <a:solidFill>
            <a:srgbClr val="F9E387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А, Б, В, Г, Д і кома –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Всім мабуть уже відома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Така клавішна структура.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Звісно ж, це ….</a:t>
            </a:r>
            <a:endParaRPr b="1" i="0" sz="20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990600" y="3823062"/>
            <a:ext cx="3592285" cy="2207623"/>
          </a:xfrm>
          <a:prstGeom prst="horizontalScroll">
            <a:avLst>
              <a:gd fmla="val 12500" name="adj"/>
            </a:avLst>
          </a:prstGeom>
          <a:solidFill>
            <a:srgbClr val="F9E387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Ця всесвітня мережа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Скільки знає – просто жах!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З нею вчись ти працювати 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Теж багато будеш знати.</a:t>
            </a:r>
            <a:endParaRPr b="1" i="0" sz="20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873239" y="3688080"/>
            <a:ext cx="3592285" cy="2207623"/>
          </a:xfrm>
          <a:prstGeom prst="horizontalScroll">
            <a:avLst>
              <a:gd fmla="val 12500" name="adj"/>
            </a:avLst>
          </a:prstGeom>
          <a:solidFill>
            <a:srgbClr val="F9E387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Я показую об’єкти,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Фото-, відеопроекти.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Я не плеєр, не мотор,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А звичайний - ……</a:t>
            </a:r>
            <a:endParaRPr b="1" i="0" sz="20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"/>
          <p:cNvSpPr/>
          <p:nvPr/>
        </p:nvSpPr>
        <p:spPr>
          <a:xfrm>
            <a:off x="6742611" y="1175656"/>
            <a:ext cx="3592285" cy="2207623"/>
          </a:xfrm>
          <a:prstGeom prst="horizontalScroll">
            <a:avLst>
              <a:gd fmla="val 12500" name="adj"/>
            </a:avLst>
          </a:prstGeom>
          <a:solidFill>
            <a:srgbClr val="F9E387"/>
          </a:solidFill>
          <a:ln cap="flat" cmpd="sng" w="28575">
            <a:solidFill>
              <a:srgbClr val="8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Я не нишпорю в коморах,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Не ховаюся по норах.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Ковзаю по столу трішки,</a:t>
            </a:r>
            <a:b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uk-UA" sz="2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Бо комп’ютерна я </a:t>
            </a:r>
            <a:r>
              <a:rPr b="0" i="0" lang="uk-UA" sz="18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……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4077789" y="2778662"/>
            <a:ext cx="2338251" cy="59218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800" u="none" cap="none" strike="noStrike">
                <a:solidFill>
                  <a:srgbClr val="F9E387"/>
                </a:solidFill>
                <a:latin typeface="Calibri"/>
                <a:ea typeface="Calibri"/>
                <a:cs typeface="Calibri"/>
                <a:sym typeface="Calibri"/>
              </a:rPr>
              <a:t>клавіатура</a:t>
            </a:r>
            <a:endParaRPr b="0" i="0" sz="2800" u="none" cap="none" strike="noStrike">
              <a:solidFill>
                <a:srgbClr val="F9E3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4248692" y="5438501"/>
            <a:ext cx="2338251" cy="59218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800" u="none" cap="none" strike="noStrike">
                <a:solidFill>
                  <a:srgbClr val="F9E387"/>
                </a:solidFill>
                <a:latin typeface="Calibri"/>
                <a:ea typeface="Calibri"/>
                <a:cs typeface="Calibri"/>
                <a:sym typeface="Calibri"/>
              </a:rPr>
              <a:t>інтернет</a:t>
            </a:r>
            <a:endParaRPr b="0" i="0" sz="2800" u="none" cap="none" strike="noStrike">
              <a:solidFill>
                <a:srgbClr val="F9E3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9760503" y="5303519"/>
            <a:ext cx="2052670" cy="59218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800" u="none" cap="none" strike="noStrike">
                <a:solidFill>
                  <a:srgbClr val="F9E387"/>
                </a:solidFill>
                <a:latin typeface="Calibri"/>
                <a:ea typeface="Calibri"/>
                <a:cs typeface="Calibri"/>
                <a:sym typeface="Calibri"/>
              </a:rPr>
              <a:t>монітор</a:t>
            </a:r>
            <a:endParaRPr b="0" i="0" sz="2800" u="none" cap="none" strike="noStrike">
              <a:solidFill>
                <a:srgbClr val="F9E3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9834147" y="2691889"/>
            <a:ext cx="1996445" cy="541481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800" u="none" cap="none" strike="noStrike">
                <a:solidFill>
                  <a:srgbClr val="F9E387"/>
                </a:solidFill>
                <a:latin typeface="Calibri"/>
                <a:ea typeface="Calibri"/>
                <a:cs typeface="Calibri"/>
                <a:sym typeface="Calibri"/>
              </a:rPr>
              <a:t>мишка</a:t>
            </a:r>
            <a:endParaRPr b="0" i="0" sz="2800" u="none" cap="none" strike="noStrike">
              <a:solidFill>
                <a:srgbClr val="F9E3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191" y="133050"/>
            <a:ext cx="1388017" cy="180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61844" y="113769"/>
            <a:ext cx="1383912" cy="179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Calibri"/>
              <a:buNone/>
            </a:pPr>
            <a:r>
              <a:rPr lang="uk-UA" sz="8000"/>
              <a:t>Кімната 1</a:t>
            </a:r>
            <a:endParaRPr sz="8000"/>
          </a:p>
        </p:txBody>
      </p:sp>
      <p:pic>
        <p:nvPicPr>
          <p:cNvPr id="132" name="Google Shape;132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550" y="2176167"/>
            <a:ext cx="10382250" cy="4172382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alibri"/>
              <a:buNone/>
            </a:pPr>
            <a:r>
              <a:rPr lang="uk-UA" sz="5400"/>
              <a:t>Знайдіть зайве слово</a:t>
            </a:r>
            <a:endParaRPr sz="5400"/>
          </a:p>
        </p:txBody>
      </p:sp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1830" y="379376"/>
            <a:ext cx="1201782" cy="165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502229" y="324479"/>
            <a:ext cx="1291796" cy="167958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/>
          <p:nvPr/>
        </p:nvSpPr>
        <p:spPr>
          <a:xfrm>
            <a:off x="660765" y="2317430"/>
            <a:ext cx="1264329" cy="706071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Зір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2179007" y="2311550"/>
            <a:ext cx="1716053" cy="706071"/>
          </a:xfrm>
          <a:prstGeom prst="roundRect">
            <a:avLst>
              <a:gd fmla="val 16667" name="adj"/>
            </a:avLst>
          </a:prstGeom>
          <a:solidFill>
            <a:srgbClr val="F4B08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слух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4148973" y="2311550"/>
            <a:ext cx="3120881" cy="764519"/>
          </a:xfrm>
          <a:prstGeom prst="roundRect">
            <a:avLst>
              <a:gd fmla="val 16667" name="adj"/>
            </a:avLst>
          </a:prstGeom>
          <a:solidFill>
            <a:srgbClr val="F7CAAC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інформація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7547294" y="2311552"/>
            <a:ext cx="1672788" cy="764517"/>
          </a:xfrm>
          <a:prstGeom prst="roundRect">
            <a:avLst>
              <a:gd fmla="val 16667" name="adj"/>
            </a:avLst>
          </a:prstGeom>
          <a:solidFill>
            <a:srgbClr val="FBE4D4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смак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7"/>
          <p:cNvSpPr/>
          <p:nvPr/>
        </p:nvSpPr>
        <p:spPr>
          <a:xfrm>
            <a:off x="9481148" y="2330702"/>
            <a:ext cx="2036089" cy="764517"/>
          </a:xfrm>
          <a:prstGeom prst="roundRect">
            <a:avLst>
              <a:gd fmla="val 16667" name="adj"/>
            </a:avLst>
          </a:prstGeom>
          <a:solidFill>
            <a:srgbClr val="FFF1C5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дотик</a:t>
            </a: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660765" y="4755587"/>
            <a:ext cx="2122355" cy="838462"/>
          </a:xfrm>
          <a:prstGeom prst="roundRect">
            <a:avLst>
              <a:gd fmla="val 16667" name="adj"/>
            </a:avLst>
          </a:prstGeom>
          <a:solidFill>
            <a:srgbClr val="385623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F05010"/>
                </a:solidFill>
                <a:latin typeface="Calibri"/>
                <a:ea typeface="Calibri"/>
                <a:cs typeface="Calibri"/>
                <a:sym typeface="Calibri"/>
              </a:rPr>
              <a:t>Ноутбук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609037" y="3465398"/>
            <a:ext cx="2407468" cy="804780"/>
          </a:xfrm>
          <a:prstGeom prst="roundRect">
            <a:avLst>
              <a:gd fmla="val 16667" name="adj"/>
            </a:avLst>
          </a:prstGeom>
          <a:solidFill>
            <a:srgbClr val="7F6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Телефон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3173595" y="3445240"/>
            <a:ext cx="2066047" cy="804780"/>
          </a:xfrm>
          <a:prstGeom prst="roundRect">
            <a:avLst>
              <a:gd fmla="val 16667" name="adj"/>
            </a:avLst>
          </a:prstGeom>
          <a:solidFill>
            <a:srgbClr val="BF90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камера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5396732" y="3438410"/>
            <a:ext cx="1904887" cy="81161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ножиці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7458709" y="3438410"/>
            <a:ext cx="1716053" cy="831768"/>
          </a:xfrm>
          <a:prstGeom prst="roundRect">
            <a:avLst>
              <a:gd fmla="val 16667" name="adj"/>
            </a:avLst>
          </a:prstGeom>
          <a:solidFill>
            <a:srgbClr val="FEE599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плеєр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9322843" y="3390155"/>
            <a:ext cx="2194394" cy="882693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принтер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2985170" y="4730851"/>
            <a:ext cx="1819780" cy="859883"/>
          </a:xfrm>
          <a:prstGeom prst="roundRect">
            <a:avLst>
              <a:gd fmla="val 16667" name="adj"/>
            </a:avLst>
          </a:prstGeom>
          <a:solidFill>
            <a:srgbClr val="548135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F05010"/>
                </a:solidFill>
                <a:latin typeface="Calibri"/>
                <a:ea typeface="Calibri"/>
                <a:cs typeface="Calibri"/>
                <a:sym typeface="Calibri"/>
              </a:rPr>
              <a:t>лептоп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5007000" y="4741561"/>
            <a:ext cx="1912620" cy="838462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F05010"/>
                </a:solidFill>
                <a:latin typeface="Calibri"/>
                <a:ea typeface="Calibri"/>
                <a:cs typeface="Calibri"/>
                <a:sym typeface="Calibri"/>
              </a:rPr>
              <a:t>нетбук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7122801" y="4730851"/>
            <a:ext cx="1912618" cy="838462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F05010"/>
                </a:solidFill>
                <a:latin typeface="Calibri"/>
                <a:ea typeface="Calibri"/>
                <a:cs typeface="Calibri"/>
                <a:sym typeface="Calibri"/>
              </a:rPr>
              <a:t>бамбук</a:t>
            </a:r>
            <a:endParaRPr b="0" i="0" sz="1800" u="none" cap="none" strike="noStrike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9174762" y="4730851"/>
            <a:ext cx="2459157" cy="838462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F05010"/>
                </a:solidFill>
                <a:latin typeface="Calibri"/>
                <a:ea typeface="Calibri"/>
                <a:cs typeface="Calibri"/>
                <a:sym typeface="Calibri"/>
              </a:rPr>
              <a:t>смартфон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8000"/>
              <a:buFont typeface="Calibri"/>
              <a:buNone/>
            </a:pPr>
            <a:r>
              <a:rPr lang="uk-UA" sz="8000">
                <a:solidFill>
                  <a:srgbClr val="E7E6E6"/>
                </a:solidFill>
              </a:rPr>
              <a:t>Кімната 2</a:t>
            </a:r>
            <a:endParaRPr/>
          </a:p>
        </p:txBody>
      </p:sp>
      <p:pic>
        <p:nvPicPr>
          <p:cNvPr id="160" name="Google Shape;16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6182" y="1690690"/>
            <a:ext cx="8294914" cy="4906054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381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alibri"/>
              <a:buNone/>
            </a:pPr>
            <a:r>
              <a:rPr lang="uk-UA"/>
              <a:t>Порахуйте кількість кубиків</a:t>
            </a:r>
            <a:endParaRPr/>
          </a:p>
        </p:txBody>
      </p:sp>
      <p:pic>
        <p:nvPicPr>
          <p:cNvPr id="166" name="Google Shape;166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6373" y="1590148"/>
            <a:ext cx="5193124" cy="4090771"/>
          </a:xfrm>
          <a:prstGeom prst="rect">
            <a:avLst/>
          </a:prstGeom>
          <a:noFill/>
          <a:ln>
            <a:noFill/>
          </a:ln>
          <a:effectLst>
            <a:outerShdw blurRad="50800" sx="2000" rotWithShape="0" algn="ctr" dir="5400000" dist="50800" sy="2000">
              <a:srgbClr val="000000">
                <a:alpha val="42745"/>
              </a:srgbClr>
            </a:outerShdw>
          </a:effectLst>
        </p:spPr>
      </p:pic>
      <p:pic>
        <p:nvPicPr>
          <p:cNvPr id="167" name="Google Shape;16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4514" y="5884732"/>
            <a:ext cx="2985020" cy="97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89885" y="4524446"/>
            <a:ext cx="1863291" cy="186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407" y="1342061"/>
            <a:ext cx="1463588" cy="3765515"/>
          </a:xfrm>
          <a:prstGeom prst="rect">
            <a:avLst/>
          </a:prstGeom>
          <a:noFill/>
          <a:ln>
            <a:noFill/>
          </a:ln>
          <a:effectLst>
            <a:reflection blurRad="0" dir="5400000" dist="5000" endA="0" endPos="30000" kx="0" rotWithShape="0" algn="bl" stA="30000" stPos="0" sy="-100000" ky="0"/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19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2022-08-06T19:58:06Z</dcterms:created>
  <dc:creator>Кабінет №224</dc:creator>
</cp:coreProperties>
</file>