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96" r:id="rId5"/>
    <p:sldId id="273" r:id="rId6"/>
    <p:sldId id="276" r:id="rId7"/>
    <p:sldId id="275" r:id="rId8"/>
    <p:sldId id="277" r:id="rId9"/>
    <p:sldId id="278" r:id="rId10"/>
    <p:sldId id="279" r:id="rId11"/>
    <p:sldId id="280" r:id="rId12"/>
    <p:sldId id="282" r:id="rId13"/>
    <p:sldId id="283" r:id="rId14"/>
    <p:sldId id="285" r:id="rId15"/>
    <p:sldId id="284" r:id="rId16"/>
    <p:sldId id="289" r:id="rId17"/>
    <p:sldId id="290" r:id="rId18"/>
    <p:sldId id="291" r:id="rId19"/>
    <p:sldId id="292" r:id="rId20"/>
    <p:sldId id="293" r:id="rId21"/>
    <p:sldId id="286" r:id="rId22"/>
    <p:sldId id="287" r:id="rId23"/>
    <p:sldId id="288" r:id="rId24"/>
    <p:sldId id="294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026" y="0"/>
            <a:ext cx="6506308" cy="415590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Програми для створення та змінювання графічних зображень.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170" name="Picture 2" descr="Малювати просто. Урок 1. Основи графіки. Лінії. Лінійний малюнок.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r="7479"/>
          <a:stretch/>
        </p:blipFill>
        <p:spPr bwMode="auto">
          <a:xfrm>
            <a:off x="5196684" y="3990109"/>
            <a:ext cx="3497226" cy="23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1929" y="141100"/>
            <a:ext cx="6927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Малюнки займають важливе місце у нашому житті. Адже найбільший обсяг інформації ми отримуємо завдяки зору. Є навіть прислів’я: «Краще один раз побачити, ніж сто разів почути».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8" y="2342890"/>
            <a:ext cx="5292436" cy="45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2763" y="418237"/>
            <a:ext cx="68302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Малюнки можна створювати й за допомогою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комп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ютера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Для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цього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використовують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програми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як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і називають графічні редактори. За допомогою графічних редакторів можна створювати дивовижні та різноманітні </a:t>
            </a:r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зображення. 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62" y="2457450"/>
            <a:ext cx="4778520" cy="39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6742" y="490205"/>
            <a:ext cx="665226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Щоб дізнатись назву цієї програми, назви слова, які ти бачиш, англійською мовою.</a:t>
            </a:r>
            <a:endParaRPr lang="ru-RU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91" y="2729703"/>
            <a:ext cx="1195218" cy="100794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957219"/>
              </p:ext>
            </p:extLst>
          </p:nvPr>
        </p:nvGraphicFramePr>
        <p:xfrm>
          <a:off x="1687441" y="3994606"/>
          <a:ext cx="6412028" cy="48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406">
                  <a:extLst>
                    <a:ext uri="{9D8B030D-6E8A-4147-A177-3AD203B41FA5}">
                      <a16:colId xmlns="" xmlns:a16="http://schemas.microsoft.com/office/drawing/2014/main" val="1241188828"/>
                    </a:ext>
                  </a:extLst>
                </a:gridCol>
                <a:gridCol w="1282406">
                  <a:extLst>
                    <a:ext uri="{9D8B030D-6E8A-4147-A177-3AD203B41FA5}">
                      <a16:colId xmlns="" xmlns:a16="http://schemas.microsoft.com/office/drawing/2014/main" val="3927382456"/>
                    </a:ext>
                  </a:extLst>
                </a:gridCol>
                <a:gridCol w="1840380">
                  <a:extLst>
                    <a:ext uri="{9D8B030D-6E8A-4147-A177-3AD203B41FA5}">
                      <a16:colId xmlns="" xmlns:a16="http://schemas.microsoft.com/office/drawing/2014/main" val="1542149819"/>
                    </a:ext>
                  </a:extLst>
                </a:gridCol>
                <a:gridCol w="989285">
                  <a:extLst>
                    <a:ext uri="{9D8B030D-6E8A-4147-A177-3AD203B41FA5}">
                      <a16:colId xmlns="" xmlns:a16="http://schemas.microsoft.com/office/drawing/2014/main" val="3658095914"/>
                    </a:ext>
                  </a:extLst>
                </a:gridCol>
                <a:gridCol w="1017551">
                  <a:extLst>
                    <a:ext uri="{9D8B030D-6E8A-4147-A177-3AD203B41FA5}">
                      <a16:colId xmlns="" xmlns:a16="http://schemas.microsoft.com/office/drawing/2014/main" val="1656757055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379305787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5769">
            <a:off x="4241834" y="2309212"/>
            <a:ext cx="1303239" cy="1617243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48" y="2729703"/>
            <a:ext cx="1379467" cy="12081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92" y="2672392"/>
            <a:ext cx="1265455" cy="1265455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14" y="2423359"/>
            <a:ext cx="1534409" cy="13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6742" y="490205"/>
            <a:ext cx="665226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Щоб дізнатись назву цієї програми, назви слова, які ти бачиш, англійською мовою.</a:t>
            </a:r>
            <a:endParaRPr lang="ru-RU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91" y="2729703"/>
            <a:ext cx="1195218" cy="100794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957219"/>
              </p:ext>
            </p:extLst>
          </p:nvPr>
        </p:nvGraphicFramePr>
        <p:xfrm>
          <a:off x="1687441" y="3994606"/>
          <a:ext cx="6412028" cy="48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406">
                  <a:extLst>
                    <a:ext uri="{9D8B030D-6E8A-4147-A177-3AD203B41FA5}">
                      <a16:colId xmlns="" xmlns:a16="http://schemas.microsoft.com/office/drawing/2014/main" val="1241188828"/>
                    </a:ext>
                  </a:extLst>
                </a:gridCol>
                <a:gridCol w="1282406">
                  <a:extLst>
                    <a:ext uri="{9D8B030D-6E8A-4147-A177-3AD203B41FA5}">
                      <a16:colId xmlns="" xmlns:a16="http://schemas.microsoft.com/office/drawing/2014/main" val="3927382456"/>
                    </a:ext>
                  </a:extLst>
                </a:gridCol>
                <a:gridCol w="1840380">
                  <a:extLst>
                    <a:ext uri="{9D8B030D-6E8A-4147-A177-3AD203B41FA5}">
                      <a16:colId xmlns="" xmlns:a16="http://schemas.microsoft.com/office/drawing/2014/main" val="1542149819"/>
                    </a:ext>
                  </a:extLst>
                </a:gridCol>
                <a:gridCol w="989285">
                  <a:extLst>
                    <a:ext uri="{9D8B030D-6E8A-4147-A177-3AD203B41FA5}">
                      <a16:colId xmlns="" xmlns:a16="http://schemas.microsoft.com/office/drawing/2014/main" val="3658095914"/>
                    </a:ext>
                  </a:extLst>
                </a:gridCol>
                <a:gridCol w="1017551">
                  <a:extLst>
                    <a:ext uri="{9D8B030D-6E8A-4147-A177-3AD203B41FA5}">
                      <a16:colId xmlns="" xmlns:a16="http://schemas.microsoft.com/office/drawing/2014/main" val="1656757055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379305787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5769">
            <a:off x="4241834" y="2309212"/>
            <a:ext cx="1303239" cy="1617243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48" y="2729703"/>
            <a:ext cx="1379467" cy="12081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92" y="2672392"/>
            <a:ext cx="1265455" cy="1265455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14" y="2423359"/>
            <a:ext cx="1534409" cy="1388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7441" y="3965545"/>
            <a:ext cx="6412028" cy="6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9213" y="556519"/>
            <a:ext cx="6652260" cy="542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Яке слово отримали з перших букв слів?</a:t>
            </a:r>
            <a:endParaRPr lang="ru-RU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43" y="2300583"/>
            <a:ext cx="1195218" cy="100794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065425"/>
              </p:ext>
            </p:extLst>
          </p:nvPr>
        </p:nvGraphicFramePr>
        <p:xfrm>
          <a:off x="1623214" y="3694498"/>
          <a:ext cx="6412028" cy="48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406">
                  <a:extLst>
                    <a:ext uri="{9D8B030D-6E8A-4147-A177-3AD203B41FA5}">
                      <a16:colId xmlns="" xmlns:a16="http://schemas.microsoft.com/office/drawing/2014/main" val="1241188828"/>
                    </a:ext>
                  </a:extLst>
                </a:gridCol>
                <a:gridCol w="1282406">
                  <a:extLst>
                    <a:ext uri="{9D8B030D-6E8A-4147-A177-3AD203B41FA5}">
                      <a16:colId xmlns="" xmlns:a16="http://schemas.microsoft.com/office/drawing/2014/main" val="3927382456"/>
                    </a:ext>
                  </a:extLst>
                </a:gridCol>
                <a:gridCol w="1840380">
                  <a:extLst>
                    <a:ext uri="{9D8B030D-6E8A-4147-A177-3AD203B41FA5}">
                      <a16:colId xmlns="" xmlns:a16="http://schemas.microsoft.com/office/drawing/2014/main" val="1542149819"/>
                    </a:ext>
                  </a:extLst>
                </a:gridCol>
                <a:gridCol w="989285">
                  <a:extLst>
                    <a:ext uri="{9D8B030D-6E8A-4147-A177-3AD203B41FA5}">
                      <a16:colId xmlns="" xmlns:a16="http://schemas.microsoft.com/office/drawing/2014/main" val="3658095914"/>
                    </a:ext>
                  </a:extLst>
                </a:gridCol>
                <a:gridCol w="1017551">
                  <a:extLst>
                    <a:ext uri="{9D8B030D-6E8A-4147-A177-3AD203B41FA5}">
                      <a16:colId xmlns="" xmlns:a16="http://schemas.microsoft.com/office/drawing/2014/main" val="1656757055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700" dirty="0" smtClean="0"/>
                        <a:t>encil</a:t>
                      </a:r>
                      <a:endParaRPr lang="ru-RU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700" dirty="0" smtClean="0"/>
                        <a:t>pple</a:t>
                      </a:r>
                      <a:endParaRPr lang="ru-RU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700" dirty="0" smtClean="0"/>
                        <a:t>ce-cream</a:t>
                      </a:r>
                      <a:endParaRPr lang="ru-RU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2700" dirty="0" smtClean="0"/>
                        <a:t>uts</a:t>
                      </a:r>
                      <a:endParaRPr lang="ru-RU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2700" dirty="0" smtClean="0"/>
                        <a:t>able</a:t>
                      </a:r>
                      <a:endParaRPr lang="ru-RU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379305787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5769">
            <a:off x="4089434" y="1898378"/>
            <a:ext cx="1303239" cy="1617243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22" y="2278910"/>
            <a:ext cx="1379467" cy="12081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41" y="2253957"/>
            <a:ext cx="1265455" cy="1265455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40" y="2110082"/>
            <a:ext cx="1534409" cy="13889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7889" y="4781370"/>
            <a:ext cx="665226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700" dirty="0">
                <a:solidFill>
                  <a:srgbClr val="FF0000"/>
                </a:solidFill>
              </a:rPr>
              <a:t>Paint</a:t>
            </a:r>
            <a:endParaRPr lang="ru-RU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4436" y="235528"/>
            <a:ext cx="658090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Paint </a:t>
            </a:r>
            <a:r>
              <a:rPr lang="uk-U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перекладається з англійської мови </a:t>
            </a:r>
            <a:r>
              <a:rPr lang="uk-UA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«фарби», «фарбувати».</a:t>
            </a:r>
            <a:endParaRPr lang="uk-UA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15000"/>
              </a:lnSpc>
            </a:pPr>
            <a:r>
              <a:rPr lang="uk-UA" sz="2800" i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Paint</a:t>
            </a: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це комп’ютерна програма, графічний редактор для створення й опрацювання зображень на комп’ютері.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AutoShape 2" descr="Редактор MS Paint был спасен от забвения (снова) - Notebookcheck-ru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Редактор MS Paint был спасен от забвения (снова) - Notebookcheck-ru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7" y="3206920"/>
            <a:ext cx="5818909" cy="36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849" y="536122"/>
            <a:ext cx="658368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Розгляньте </a:t>
            </a:r>
            <a:r>
              <a:rPr lang="uk-U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ярлик програми </a:t>
            </a:r>
            <a:r>
              <a:rPr lang="uk-UA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Paint</a:t>
            </a:r>
            <a:r>
              <a:rPr lang="uk-U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91" y="1995698"/>
            <a:ext cx="3546872" cy="35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0249" y="272886"/>
            <a:ext cx="658368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Розгляньте </a:t>
            </a:r>
            <a:r>
              <a:rPr lang="uk-U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вікно графічного редактора </a:t>
            </a:r>
            <a:r>
              <a:rPr lang="uk-UA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Paint</a:t>
            </a:r>
            <a:r>
              <a:rPr lang="uk-U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його елементи.</a:t>
            </a:r>
            <a:endParaRPr lang="ru-RU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14829"/>
            <a:ext cx="8326582" cy="49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220" y="909439"/>
            <a:ext cx="6270172" cy="152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Завдання 2.</a:t>
            </a:r>
            <a:endParaRPr lang="ru-RU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337185" algn="ctr">
              <a:lnSpc>
                <a:spcPct val="115000"/>
              </a:lnSpc>
            </a:pPr>
            <a:r>
              <a:rPr lang="uk-U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З’єднай назву інструмента </a:t>
            </a:r>
            <a:r>
              <a:rPr lang="uk-UA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Paint</a:t>
            </a:r>
            <a:r>
              <a:rPr lang="uk-U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його зображенням.</a:t>
            </a:r>
            <a:endParaRPr lang="ru-RU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4" y="2813437"/>
            <a:ext cx="574459" cy="53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4" y="3257870"/>
            <a:ext cx="574459" cy="57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4" y="3808710"/>
            <a:ext cx="574459" cy="55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4" y="4322501"/>
            <a:ext cx="574459" cy="54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4" y="4819301"/>
            <a:ext cx="574459" cy="54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61" y="5361599"/>
            <a:ext cx="726725" cy="55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4" y="5889460"/>
            <a:ext cx="562111" cy="4853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790507" y="3131322"/>
            <a:ext cx="209688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палітра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пензель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розпилювач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фігури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олівець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гумка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заливка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220" y="909439"/>
            <a:ext cx="6270172" cy="152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Завдання 2.</a:t>
            </a:r>
            <a:endParaRPr lang="ru-RU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337185" algn="ctr">
              <a:lnSpc>
                <a:spcPct val="115000"/>
              </a:lnSpc>
            </a:pPr>
            <a:r>
              <a:rPr lang="uk-U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З’єднай назву інструмента </a:t>
            </a:r>
            <a:r>
              <a:rPr lang="uk-UA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Paint</a:t>
            </a:r>
            <a:r>
              <a:rPr lang="uk-UA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його зображенням.</a:t>
            </a:r>
            <a:endParaRPr lang="ru-RU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4" y="2813437"/>
            <a:ext cx="574459" cy="53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4" y="3257870"/>
            <a:ext cx="574459" cy="57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4" y="3808710"/>
            <a:ext cx="574459" cy="55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4" y="4322501"/>
            <a:ext cx="574459" cy="54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4" y="4819301"/>
            <a:ext cx="574459" cy="54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61" y="5361599"/>
            <a:ext cx="726725" cy="55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94" y="5889460"/>
            <a:ext cx="562111" cy="4853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790507" y="3131322"/>
            <a:ext cx="209688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палітра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пензель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розпилювач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фігури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олівець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гумка</a:t>
            </a:r>
          </a:p>
          <a:p>
            <a:pPr algn="ctr">
              <a:lnSpc>
                <a:spcPct val="150000"/>
              </a:lnSpc>
            </a:pPr>
            <a:r>
              <a:rPr lang="uk-U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заливка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963738" y="3428029"/>
            <a:ext cx="2454896" cy="27825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3074" idx="3"/>
          </p:cNvCxnSpPr>
          <p:nvPr/>
        </p:nvCxnSpPr>
        <p:spPr>
          <a:xfrm flipH="1" flipV="1">
            <a:off x="2899953" y="3081518"/>
            <a:ext cx="2518681" cy="20089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2963738" y="3657600"/>
            <a:ext cx="2454896" cy="18149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3076" idx="3"/>
          </p:cNvCxnSpPr>
          <p:nvPr/>
        </p:nvCxnSpPr>
        <p:spPr>
          <a:xfrm flipH="1" flipV="1">
            <a:off x="2899953" y="4084450"/>
            <a:ext cx="2518681" cy="1836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0" idx="3"/>
          </p:cNvCxnSpPr>
          <p:nvPr/>
        </p:nvCxnSpPr>
        <p:spPr>
          <a:xfrm flipH="1">
            <a:off x="2976086" y="4596964"/>
            <a:ext cx="2442548" cy="10444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3077" idx="3"/>
          </p:cNvCxnSpPr>
          <p:nvPr/>
        </p:nvCxnSpPr>
        <p:spPr>
          <a:xfrm flipH="1">
            <a:off x="2899953" y="3832329"/>
            <a:ext cx="2518681" cy="7646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8" idx="3"/>
          </p:cNvCxnSpPr>
          <p:nvPr/>
        </p:nvCxnSpPr>
        <p:spPr>
          <a:xfrm flipH="1">
            <a:off x="2899953" y="4297408"/>
            <a:ext cx="2253938" cy="7930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264" y="574344"/>
            <a:ext cx="773376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741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Доброго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здоров’я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доброго дня!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 вам ясно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сонце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світить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вікно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щодня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сміється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мирне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небо і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дивує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земля нехай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дарує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вам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барвистий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цвіт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здоров’я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любі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головне,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здоровий і веселий – </a:t>
            </a:r>
            <a:r>
              <a:rPr lang="ru-RU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щастя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мине!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Оригінальні ранкові привітання для всього клас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0"/>
          <a:stretch/>
        </p:blipFill>
        <p:spPr bwMode="auto">
          <a:xfrm>
            <a:off x="543501" y="3432819"/>
            <a:ext cx="3280353" cy="32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574" y="577683"/>
            <a:ext cx="6155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Що вам допомогло справитися з цим завданням? Як ви здогадалися? 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59" y="3080589"/>
            <a:ext cx="3657600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9018" y="0"/>
            <a:ext cx="63592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Повторення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правил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безпечної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поведінки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комп’ютером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 descr="Информатика 5 класс: Правила безпеки з комп'ютером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1077218"/>
            <a:ext cx="8409708" cy="5517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2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1308" y="471055"/>
            <a:ext cx="6539347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Перегляд</a:t>
            </a:r>
            <a:r>
              <a:rPr lang="uk-UA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м/ф «Мишеня та олівець» 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Мишеня та олівець. В.Сутєєв"/>
          <p:cNvSpPr>
            <a:spLocks noChangeAspect="1" noChangeArrowheads="1"/>
          </p:cNvSpPr>
          <p:nvPr/>
        </p:nvSpPr>
        <p:spPr bwMode="auto">
          <a:xfrm>
            <a:off x="155575" y="-144463"/>
            <a:ext cx="4693516" cy="469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Мишеня та олівець. В.Сутєє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1" y="1125672"/>
            <a:ext cx="3574473" cy="19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835" y="1898073"/>
            <a:ext cx="3441385" cy="1885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563" y="3034441"/>
            <a:ext cx="3865419" cy="38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73" y="335045"/>
            <a:ext cx="613756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перегляду м/ф «Мишеня та олівець» проведіть для себе дослідження, як працює кожен інструмент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Paint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Спробуйте повторити малюнок Олівця.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Мишка і олівець Сутеев. Мишеня і Олівець - Володимир Сутеев. Крива дорога -  Дональд Бісс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26" y="2582985"/>
            <a:ext cx="6315457" cy="363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1018" y="346364"/>
            <a:ext cx="59297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працювати є причина –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Очам даємо відпочинок!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Мерщій рівнесенько сідаймо.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Очима </a:t>
            </a:r>
            <a:r>
              <a:rPr lang="uk-UA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кліпать</a:t>
            </a: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починаймо.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Навіщо </a:t>
            </a:r>
            <a:r>
              <a:rPr lang="uk-UA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кліпать</a:t>
            </a: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Така зарядка-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Вже краще бачать оченятка!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Гімнастика для дитячих оченят | Діти in 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3286166"/>
            <a:ext cx="6358082" cy="314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якую за увагу   | Презент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якую за увагу   | Презентац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Дякую за увагу   | Презент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2738"/>
            <a:ext cx="8315902" cy="6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53" y="2651012"/>
            <a:ext cx="2761148" cy="298153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84" y="3409921"/>
            <a:ext cx="2199986" cy="2589417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85267">
            <a:off x="6188542" y="2197813"/>
            <a:ext cx="2610884" cy="22835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11327" y="272237"/>
            <a:ext cx="5892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Що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зайве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на </a:t>
            </a:r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малюнку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12" name="Рисунок 11" descr="Фарби акварельні Школярик, 12 кольорів (83216905-UA) | Купити в MAUDAU.  маркет дитячих штук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4" y="1183945"/>
            <a:ext cx="2222793" cy="190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317" y="1185716"/>
            <a:ext cx="2452106" cy="26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53" y="2651012"/>
            <a:ext cx="2761148" cy="298153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84" y="3409921"/>
            <a:ext cx="2199986" cy="2589417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85267">
            <a:off x="6214300" y="2159175"/>
            <a:ext cx="2610884" cy="22835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11327" y="272237"/>
            <a:ext cx="5892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Що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зайве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на </a:t>
            </a:r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малюнку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12" name="Рисунок 11" descr="Фарби акварельні Школярик, 12 кольорів (83216905-UA) | Купити в MAUDAU.  маркет дитячих штук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4" y="1183945"/>
            <a:ext cx="2222793" cy="190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317" y="1185716"/>
            <a:ext cx="2452106" cy="26460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144" y="1302327"/>
            <a:ext cx="1932599" cy="245690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425846" y="1331052"/>
            <a:ext cx="2031897" cy="24281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5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374" y="592578"/>
            <a:ext cx="6218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 таке графіка?</a:t>
            </a:r>
          </a:p>
          <a:p>
            <a:endParaRPr lang="uk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 таке комп'ютерна графіка?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769" y="3579057"/>
            <a:ext cx="4877223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9" y="0"/>
            <a:ext cx="6123709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Будь-яке зображення називають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8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графікою.</a:t>
            </a:r>
            <a:endParaRPr lang="ru-RU" sz="2800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981" y="3714808"/>
            <a:ext cx="594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8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Комп’ютерна графіка </a:t>
            </a:r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розділ інформатики, що вивчає, як за допомогою комп’ютера створювати й опрацьовувати різні зображення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659090"/>
            <a:ext cx="4132118" cy="2396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258" y="1573381"/>
            <a:ext cx="3643745" cy="23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1536" y="1036374"/>
            <a:ext cx="2926080" cy="4498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Завдання </a:t>
            </a:r>
            <a:r>
              <a:rPr lang="uk-U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З’єднай </a:t>
            </a:r>
            <a:r>
              <a:rPr lang="uk-U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лініями крапки в порядку зростання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57" y="526472"/>
            <a:ext cx="3907657" cy="53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5620" y="283099"/>
            <a:ext cx="38084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 шкільні предмети допомогли тобі виконати це завдання?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455 300+ стокових фото, фото роялті-фрі та зображень на тему питання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13" y="3857895"/>
            <a:ext cx="4216967" cy="23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917" y="1188382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5620" y="283099"/>
            <a:ext cx="38084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 шкільні предмети допомогли тобі виконати це завдання?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455 300+ стокових фото, фото роялті-фрі та зображень на тему питання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3" y="1340159"/>
            <a:ext cx="4216967" cy="23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12" y="3142042"/>
            <a:ext cx="3041152" cy="3167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36" y="3867154"/>
            <a:ext cx="2442755" cy="24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367</Words>
  <Application>Microsoft Office PowerPoint</Application>
  <PresentationFormat>Экран (4:3)</PresentationFormat>
  <Paragraphs>63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Програми для створення та змінювання графічних зображень.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Светлана</cp:lastModifiedBy>
  <cp:revision>29</cp:revision>
  <dcterms:created xsi:type="dcterms:W3CDTF">2018-09-04T12:10:47Z</dcterms:created>
  <dcterms:modified xsi:type="dcterms:W3CDTF">2023-09-29T11:16:33Z</dcterms:modified>
</cp:coreProperties>
</file>