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8" r:id="rId3"/>
    <p:sldId id="298" r:id="rId4"/>
    <p:sldId id="265" r:id="rId5"/>
    <p:sldId id="268" r:id="rId6"/>
    <p:sldId id="269" r:id="rId7"/>
    <p:sldId id="270" r:id="rId8"/>
    <p:sldId id="271" r:id="rId9"/>
    <p:sldId id="272" r:id="rId10"/>
    <p:sldId id="275" r:id="rId11"/>
    <p:sldId id="277" r:id="rId12"/>
    <p:sldId id="299" r:id="rId13"/>
    <p:sldId id="295" r:id="rId14"/>
    <p:sldId id="266" r:id="rId15"/>
    <p:sldId id="260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6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BBC9A-12C0-4CF9-8F71-6517BD7A0723}" type="datetimeFigureOut">
              <a:rPr lang="ru-RU" smtClean="0"/>
              <a:pPr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6F011-E7A6-4D05-ACF3-E98F282E2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CF8A-ACB9-4555-A90B-B360ADB4C3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F9B7-AE79-48D7-ACC8-8C4EC50B0AE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F5FA6-76CC-443A-81BD-7AE7C62D99B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4211A-EDEC-43C3-BD32-4C43DE1939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6B048-2A41-41F6-8C9A-3FBE637AFD1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6434-CB0B-4DDD-AAB4-BD734DABEED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65EA-AADB-45E7-A51C-574D7A2B225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7AD1-D4B5-423B-ACAB-70267886B3D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5BA9A-0418-4178-B7B6-E791C4B7FE3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B30E-B81F-49F3-9F18-C9FA5FF1905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F85D-5237-4728-BE0D-E97F6A5C0438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C16007-E84B-4BC7-A186-2CB4DF79181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616DD8-6C2A-479A-9A87-72EA5134746F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1119806" TargetMode="External"/><Relationship Id="rId2" Type="http://schemas.openxmlformats.org/officeDocument/2006/relationships/hyperlink" Target="https://learningapps.org/view93304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3/lessons/3/levels/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Информатика\Информатика 4 класс (нова програма)\Відкритий урок\1380781530_0_85b61_2ee52318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258326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26432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Виконавець</a:t>
            </a:r>
            <a:r>
              <a:rPr lang="ru-RU" sz="3600" b="1" dirty="0">
                <a:solidFill>
                  <a:srgbClr val="002060"/>
                </a:solidFill>
              </a:rPr>
              <a:t> – </a:t>
            </a:r>
            <a:r>
              <a:rPr lang="ru-RU" sz="3600" b="1" dirty="0" err="1">
                <a:solidFill>
                  <a:srgbClr val="002060"/>
                </a:solidFill>
              </a:rPr>
              <a:t>людина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пристрій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або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тварина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здатна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виконувати</a:t>
            </a:r>
            <a:r>
              <a:rPr lang="ru-RU" sz="3600" b="1" dirty="0">
                <a:solidFill>
                  <a:srgbClr val="002060"/>
                </a:solidFill>
              </a:rPr>
              <a:t> алгоритм </a:t>
            </a:r>
            <a:br>
              <a:rPr lang="ru-RU" sz="3600" b="1" dirty="0">
                <a:ln w="11430"/>
                <a:solidFill>
                  <a:srgbClr val="002060"/>
                </a:solidFill>
              </a:rPr>
            </a:br>
            <a:endParaRPr lang="ru-RU" sz="3600" b="1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6"/>
            <a:ext cx="2071702" cy="223654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305800" cy="235745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</a:rPr>
              <a:t>Набір команд, які здатен виконати виконавець алгоритму називають системою команд цього виконавця </a:t>
            </a:r>
            <a:endParaRPr lang="ru-RU" sz="3600" b="1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6"/>
            <a:ext cx="2071702" cy="2236544"/>
          </a:xfrm>
          <a:prstGeom prst="rect">
            <a:avLst/>
          </a:prstGeom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1AA04-ED9A-A6A7-4F2E-D40E792E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Графічний диктант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E9C84-765D-B8D0-965B-902118CB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32" y="1847088"/>
            <a:ext cx="9040538" cy="353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20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2E61E-DE5A-4FBB-9D4A-30AA3AB2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72557"/>
            <a:ext cx="7776864" cy="1546060"/>
          </a:xfrm>
        </p:spPr>
        <p:txBody>
          <a:bodyPr anchor="ctr">
            <a:normAutofit/>
          </a:bodyPr>
          <a:lstStyle/>
          <a:p>
            <a:r>
              <a:rPr lang="uk-UA" sz="2775" dirty="0"/>
              <a:t>Виконайте завдання за посиланням: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9DEA3A-5DB8-4D4E-9CFA-150D7A15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12082"/>
            <a:ext cx="9125482" cy="2481162"/>
          </a:xfrm>
        </p:spPr>
        <p:txBody>
          <a:bodyPr anchor="ctr">
            <a:normAutofit/>
          </a:bodyPr>
          <a:lstStyle/>
          <a:p>
            <a:r>
              <a:rPr lang="en-US" dirty="0">
                <a:hlinkClick r:id="rId2"/>
              </a:rPr>
              <a:t>https://learningapps.org/view933044</a:t>
            </a:r>
            <a:r>
              <a:rPr lang="uk-UA" dirty="0"/>
              <a:t> </a:t>
            </a:r>
          </a:p>
          <a:p>
            <a:endParaRPr lang="uk-UA" dirty="0"/>
          </a:p>
          <a:p>
            <a:r>
              <a:rPr lang="en-US" dirty="0">
                <a:hlinkClick r:id="rId3"/>
              </a:rPr>
              <a:t>https://learningapps.org/view1119806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716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8A3C7-5E13-49FA-B9F1-FA2D9A726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31094"/>
            <a:ext cx="7119937" cy="625808"/>
          </a:xfrm>
        </p:spPr>
        <p:txBody>
          <a:bodyPr>
            <a:normAutofit fontScale="90000"/>
          </a:bodyPr>
          <a:lstStyle/>
          <a:p>
            <a:r>
              <a:rPr lang="uk-UA" sz="5400" b="1" dirty="0">
                <a:solidFill>
                  <a:srgbClr val="002060"/>
                </a:solidFill>
              </a:rPr>
              <a:t>Робота за комп'ютером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ACB2DC-A0B0-4FBE-9A1E-46F6B2E3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22" y="2066618"/>
            <a:ext cx="8833786" cy="2721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F953C-74CD-4B37-9E6D-4B1227332F62}"/>
              </a:ext>
            </a:extLst>
          </p:cNvPr>
          <p:cNvSpPr txBox="1"/>
          <p:nvPr/>
        </p:nvSpPr>
        <p:spPr>
          <a:xfrm>
            <a:off x="342901" y="5011325"/>
            <a:ext cx="6256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00" dirty="0"/>
              <a:t>Лінк на домашнє завдання: </a:t>
            </a:r>
            <a:r>
              <a:rPr lang="en-US" sz="2100" dirty="0">
                <a:solidFill>
                  <a:srgbClr val="00A6EB"/>
                </a:solidFill>
                <a:latin typeface="SchoolBook_Alx"/>
                <a:hlinkClick r:id="rId3"/>
              </a:rPr>
              <a:t>https://studio.code.org/s/course3/lessons/3/levels/1</a:t>
            </a:r>
            <a:r>
              <a:rPr lang="uk-UA" sz="2100" dirty="0">
                <a:solidFill>
                  <a:srgbClr val="00A6EB"/>
                </a:solidFill>
                <a:latin typeface="SchoolBook_Alx"/>
              </a:rPr>
              <a:t> </a:t>
            </a:r>
            <a:endParaRPr lang="uk-UA" sz="2100" dirty="0"/>
          </a:p>
        </p:txBody>
      </p:sp>
    </p:spTree>
    <p:extLst>
      <p:ext uri="{BB962C8B-B14F-4D97-AF65-F5344CB8AC3E}">
        <p14:creationId xmlns:p14="http://schemas.microsoft.com/office/powerpoint/2010/main" val="392035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69" y="776989"/>
            <a:ext cx="912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Робота за комп'ютером. Правила ТБ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ladybloger.ru/wp-content/uploads/2013/03/Vosklitsatelnyiy-zna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1" y="785794"/>
            <a:ext cx="1095803" cy="1857388"/>
          </a:xfrm>
          <a:prstGeom prst="rect">
            <a:avLst/>
          </a:prstGeom>
          <a:noFill/>
        </p:spPr>
      </p:pic>
      <p:pic>
        <p:nvPicPr>
          <p:cNvPr id="2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4301" t="5729" r="4301" b="4043"/>
          <a:stretch>
            <a:fillRect/>
          </a:stretch>
        </p:blipFill>
        <p:spPr bwMode="auto">
          <a:xfrm>
            <a:off x="1285852" y="1714488"/>
            <a:ext cx="6072230" cy="4500594"/>
          </a:xfrm>
          <a:prstGeom prst="rect">
            <a:avLst/>
          </a:prstGeom>
          <a:noFill/>
        </p:spPr>
      </p:pic>
      <p:pic>
        <p:nvPicPr>
          <p:cNvPr id="11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59770" t="21434" r="13793" b="37230"/>
          <a:stretch>
            <a:fillRect/>
          </a:stretch>
        </p:blipFill>
        <p:spPr bwMode="auto">
          <a:xfrm>
            <a:off x="5000628" y="2500306"/>
            <a:ext cx="1714512" cy="2012688"/>
          </a:xfrm>
          <a:prstGeom prst="rect">
            <a:avLst/>
          </a:prstGeom>
          <a:noFill/>
        </p:spPr>
      </p:pic>
      <p:pic>
        <p:nvPicPr>
          <p:cNvPr id="13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9194" t="62770" r="55174" b="6611"/>
          <a:stretch>
            <a:fillRect/>
          </a:stretch>
        </p:blipFill>
        <p:spPr bwMode="auto">
          <a:xfrm>
            <a:off x="1643042" y="4551268"/>
            <a:ext cx="2357454" cy="1520938"/>
          </a:xfrm>
          <a:prstGeom prst="rect">
            <a:avLst/>
          </a:prstGeom>
          <a:noFill/>
        </p:spPr>
      </p:pic>
      <p:pic>
        <p:nvPicPr>
          <p:cNvPr id="14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13513" t="22501" r="60573" b="37230"/>
          <a:stretch>
            <a:fillRect/>
          </a:stretch>
        </p:blipFill>
        <p:spPr bwMode="auto">
          <a:xfrm>
            <a:off x="1857356" y="2416962"/>
            <a:ext cx="1785950" cy="2083608"/>
          </a:xfrm>
          <a:prstGeom prst="rect">
            <a:avLst/>
          </a:prstGeom>
          <a:noFill/>
        </p:spPr>
      </p:pic>
      <p:pic>
        <p:nvPicPr>
          <p:cNvPr id="15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54544" t="62770" r="10907" b="6611"/>
          <a:stretch>
            <a:fillRect/>
          </a:stretch>
        </p:blipFill>
        <p:spPr bwMode="auto">
          <a:xfrm>
            <a:off x="4643438" y="4572008"/>
            <a:ext cx="2286016" cy="1520938"/>
          </a:xfrm>
          <a:prstGeom prst="rect">
            <a:avLst/>
          </a:prstGeom>
          <a:noFill/>
        </p:spPr>
      </p:pic>
      <p:sp>
        <p:nvSpPr>
          <p:cNvPr id="16" name="Умножение 15"/>
          <p:cNvSpPr/>
          <p:nvPr/>
        </p:nvSpPr>
        <p:spPr>
          <a:xfrm>
            <a:off x="1714480" y="2428868"/>
            <a:ext cx="2000264" cy="2143140"/>
          </a:xfrm>
          <a:prstGeom prst="mathMultiply">
            <a:avLst>
              <a:gd name="adj1" fmla="val 90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множение 18"/>
          <p:cNvSpPr/>
          <p:nvPr/>
        </p:nvSpPr>
        <p:spPr>
          <a:xfrm>
            <a:off x="1785918" y="4214818"/>
            <a:ext cx="2000264" cy="2143140"/>
          </a:xfrm>
          <a:prstGeom prst="mathMultiply">
            <a:avLst>
              <a:gd name="adj1" fmla="val 90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множение 19"/>
          <p:cNvSpPr/>
          <p:nvPr/>
        </p:nvSpPr>
        <p:spPr>
          <a:xfrm>
            <a:off x="4857752" y="4286256"/>
            <a:ext cx="2000264" cy="2143140"/>
          </a:xfrm>
          <a:prstGeom prst="mathMultiply">
            <a:avLst>
              <a:gd name="adj1" fmla="val 90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60567" t="21434" r="13793" b="38450"/>
          <a:stretch>
            <a:fillRect/>
          </a:stretch>
        </p:blipFill>
        <p:spPr bwMode="auto">
          <a:xfrm>
            <a:off x="2214546" y="1428736"/>
            <a:ext cx="4243785" cy="4985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8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1CE43A-B739-4D8A-A56A-21953379D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4" t="32620" r="20804" b="422"/>
          <a:stretch/>
        </p:blipFill>
        <p:spPr bwMode="auto">
          <a:xfrm>
            <a:off x="179512" y="260648"/>
            <a:ext cx="64807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83E6568-AD4E-F94B-C86A-3B8238C58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0512" r="84650" b="65452"/>
          <a:stretch/>
        </p:blipFill>
        <p:spPr bwMode="auto">
          <a:xfrm>
            <a:off x="5854597" y="0"/>
            <a:ext cx="3289403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52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sz="2800" dirty="0">
                <a:latin typeface="Times New Roman"/>
                <a:ea typeface="Times New Roman-Identity-H"/>
              </a:rPr>
            </a:br>
            <a:br>
              <a:rPr lang="uk-UA" sz="2800" dirty="0">
                <a:latin typeface="Times New Roman"/>
                <a:ea typeface="Times New Roman-Identity-H"/>
              </a:rPr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3000372"/>
            <a:ext cx="4543428" cy="3429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гарного дня 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розуміння 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задоволення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плідної праці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вдачі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наснаги 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приємного спілкування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успіху</a:t>
            </a:r>
            <a:endParaRPr lang="uk-UA" dirty="0">
              <a:latin typeface="Segoe Print" pitchFamily="2" charset="0"/>
              <a:ea typeface="Times New Roman-Identity-H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428736"/>
            <a:ext cx="4181476" cy="25717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 творчості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чудового настрою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натхнення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по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смішок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гарного почуття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-Identity-H"/>
              </a:rPr>
              <a:t>приємних спогадів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dirty="0">
              <a:latin typeface="Segoe Print" pitchFamily="2" charset="0"/>
            </a:endParaRPr>
          </a:p>
        </p:txBody>
      </p:sp>
      <p:pic>
        <p:nvPicPr>
          <p:cNvPr id="1026" name="Picture 2" descr="https://encrypted-tbn1.gstatic.com/images?q=tbn:ANd9GcSP_Y0w1H5pmaozIuA8TvwR7CMsRx022zZKwNj4b3I_fssu4Sp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951" y="4000504"/>
            <a:ext cx="429404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019.radikal.ru/i620/1203/3b/2de7928b16c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29058" cy="2616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876916" y="500042"/>
            <a:ext cx="526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Я бажаю тобі…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834" y="512724"/>
            <a:ext cx="912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3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Лайк</a:t>
            </a:r>
            <a:r>
              <a:rPr lang="uk-U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 «</a:t>
            </a:r>
            <a:r>
              <a:rPr lang="uk-UA" sz="32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Дизлайк</a:t>
            </a:r>
            <a:r>
              <a:rPr lang="uk-UA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ladybloger.ru/wp-content/uploads/2013/03/Vosklitsatelnyiy-zna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1" y="785794"/>
            <a:ext cx="1095803" cy="1857388"/>
          </a:xfrm>
          <a:prstGeom prst="rect">
            <a:avLst/>
          </a:prstGeom>
          <a:noFill/>
        </p:spPr>
      </p:pic>
      <p:pic>
        <p:nvPicPr>
          <p:cNvPr id="11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59770" t="21434" r="13793" b="37230"/>
          <a:stretch>
            <a:fillRect/>
          </a:stretch>
        </p:blipFill>
        <p:spPr bwMode="auto">
          <a:xfrm>
            <a:off x="4834490" y="1097499"/>
            <a:ext cx="2831794" cy="3324281"/>
          </a:xfrm>
          <a:prstGeom prst="rect">
            <a:avLst/>
          </a:prstGeom>
          <a:noFill/>
        </p:spPr>
      </p:pic>
      <p:pic>
        <p:nvPicPr>
          <p:cNvPr id="13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9194" t="62770" r="55174" b="6611"/>
          <a:stretch>
            <a:fillRect/>
          </a:stretch>
        </p:blipFill>
        <p:spPr bwMode="auto">
          <a:xfrm>
            <a:off x="486355" y="4227364"/>
            <a:ext cx="3908192" cy="2521414"/>
          </a:xfrm>
          <a:prstGeom prst="rect">
            <a:avLst/>
          </a:prstGeom>
          <a:noFill/>
        </p:spPr>
      </p:pic>
      <p:pic>
        <p:nvPicPr>
          <p:cNvPr id="14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13513" t="22501" r="60573" b="37230"/>
          <a:stretch>
            <a:fillRect/>
          </a:stretch>
        </p:blipFill>
        <p:spPr bwMode="auto">
          <a:xfrm>
            <a:off x="1310939" y="1097498"/>
            <a:ext cx="2587040" cy="3018213"/>
          </a:xfrm>
          <a:prstGeom prst="rect">
            <a:avLst/>
          </a:prstGeom>
          <a:noFill/>
        </p:spPr>
      </p:pic>
      <p:pic>
        <p:nvPicPr>
          <p:cNvPr id="15" name="Picture 2" descr="http://image.slidesharecdn.com/63411-140830054443-phpapp02/95/-13-638.jpg?cb=1409395536"/>
          <p:cNvPicPr>
            <a:picLocks noChangeAspect="1" noChangeArrowheads="1"/>
          </p:cNvPicPr>
          <p:nvPr/>
        </p:nvPicPr>
        <p:blipFill>
          <a:blip r:embed="rId3"/>
          <a:srcRect l="54544" t="62770" r="10907" b="6611"/>
          <a:stretch>
            <a:fillRect/>
          </a:stretch>
        </p:blipFill>
        <p:spPr bwMode="auto">
          <a:xfrm>
            <a:off x="4753678" y="4421780"/>
            <a:ext cx="3456384" cy="2299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4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305800" cy="292895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Скретч</a:t>
            </a:r>
            <a:r>
              <a:rPr lang="uk-UA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це середовище програмування, де можна створювати власні програми, ігри, цікаві історії, мультфільми та багато іншого</a:t>
            </a:r>
            <a:br>
              <a:rPr lang="ru-RU" sz="28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857628"/>
            <a:ext cx="2071702" cy="22365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BA7D99-BD42-323C-6872-960CEF1F5540}"/>
              </a:ext>
            </a:extLst>
          </p:cNvPr>
          <p:cNvSpPr/>
          <p:nvPr/>
        </p:nvSpPr>
        <p:spPr>
          <a:xfrm>
            <a:off x="1285852" y="500042"/>
            <a:ext cx="6830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«</a:t>
            </a:r>
            <a:r>
              <a:rPr lang="ru-RU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Вірю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 – не </a:t>
            </a:r>
            <a:r>
              <a:rPr lang="ru-RU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вірю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305800" cy="2857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Інструкції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складені</a:t>
            </a:r>
            <a:r>
              <a:rPr lang="ru-RU" sz="3600" b="1" dirty="0">
                <a:solidFill>
                  <a:srgbClr val="002060"/>
                </a:solidFill>
              </a:rPr>
              <a:t> для </a:t>
            </a:r>
            <a:r>
              <a:rPr lang="ru-RU" sz="3600" b="1" dirty="0" err="1">
                <a:solidFill>
                  <a:srgbClr val="002060"/>
                </a:solidFill>
              </a:rPr>
              <a:t>виконавця</a:t>
            </a:r>
            <a:r>
              <a:rPr lang="ru-RU" sz="3600" b="1" dirty="0">
                <a:solidFill>
                  <a:srgbClr val="002060"/>
                </a:solidFill>
              </a:rPr>
              <a:t> в </a:t>
            </a:r>
            <a:r>
              <a:rPr lang="ru-RU" sz="3600" b="1" dirty="0" err="1">
                <a:solidFill>
                  <a:srgbClr val="002060"/>
                </a:solidFill>
              </a:rPr>
              <a:t>середовищі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Скретч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називають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uk-UA" sz="3600" b="1" dirty="0" err="1">
                <a:solidFill>
                  <a:srgbClr val="002060"/>
                </a:solidFill>
              </a:rPr>
              <a:t>спрайтами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6"/>
            <a:ext cx="2071702" cy="223654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305800" cy="278608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Виконавця</a:t>
            </a:r>
            <a:r>
              <a:rPr lang="ru-RU" sz="3600" b="1" dirty="0">
                <a:solidFill>
                  <a:srgbClr val="002060"/>
                </a:solidFill>
              </a:rPr>
              <a:t> в </a:t>
            </a:r>
            <a:r>
              <a:rPr lang="ru-RU" sz="3600" b="1" dirty="0" err="1">
                <a:solidFill>
                  <a:srgbClr val="002060"/>
                </a:solidFill>
              </a:rPr>
              <a:t>середовищі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Скретч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називають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скрипт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6"/>
            <a:ext cx="2071702" cy="223654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05800" cy="2857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Алгоритмом </a:t>
            </a:r>
            <a:r>
              <a:rPr lang="ru-RU" sz="3600" b="1" dirty="0" err="1">
                <a:solidFill>
                  <a:srgbClr val="002060"/>
                </a:solidFill>
              </a:rPr>
              <a:t>називають</a:t>
            </a:r>
            <a:r>
              <a:rPr lang="ru-RU" sz="3600" b="1" dirty="0">
                <a:solidFill>
                  <a:srgbClr val="002060"/>
                </a:solidFill>
              </a:rPr>
              <a:t> порядок </a:t>
            </a:r>
            <a:r>
              <a:rPr lang="ru-RU" sz="3600" b="1" dirty="0" err="1">
                <a:solidFill>
                  <a:srgbClr val="002060"/>
                </a:solidFill>
              </a:rPr>
              <a:t>дій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err="1">
                <a:solidFill>
                  <a:srgbClr val="002060"/>
                </a:solidFill>
              </a:rPr>
              <a:t>що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дає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змогу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виконати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певні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задачі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6"/>
            <a:ext cx="2071702" cy="223654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05800" cy="26432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Істинні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висловлювання</a:t>
            </a:r>
            <a:r>
              <a:rPr lang="ru-RU" sz="3600" b="1" dirty="0">
                <a:solidFill>
                  <a:srgbClr val="002060"/>
                </a:solidFill>
              </a:rPr>
              <a:t> – </a:t>
            </a:r>
            <a:r>
              <a:rPr lang="ru-RU" sz="3600" b="1" dirty="0" err="1">
                <a:solidFill>
                  <a:srgbClr val="002060"/>
                </a:solidFill>
              </a:rPr>
              <a:t>висловлювання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які</a:t>
            </a:r>
            <a:r>
              <a:rPr lang="ru-RU" sz="3600" b="1" dirty="0">
                <a:solidFill>
                  <a:srgbClr val="002060"/>
                </a:solidFill>
              </a:rPr>
              <a:t> не </a:t>
            </a:r>
            <a:r>
              <a:rPr lang="ru-RU" sz="3600" b="1" dirty="0" err="1">
                <a:solidFill>
                  <a:srgbClr val="002060"/>
                </a:solidFill>
              </a:rPr>
              <a:t>відповідають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дійсності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6"/>
            <a:ext cx="2071702" cy="223654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05800" cy="26432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>
                <a:solidFill>
                  <a:srgbClr val="002060"/>
                </a:solidFill>
              </a:rPr>
              <a:t>Висловлювання</a:t>
            </a:r>
            <a:r>
              <a:rPr lang="ru-RU" sz="3600" b="1" dirty="0">
                <a:solidFill>
                  <a:srgbClr val="002060"/>
                </a:solidFill>
              </a:rPr>
              <a:t>, </a:t>
            </a:r>
            <a:r>
              <a:rPr lang="ru-RU" sz="3600" b="1" dirty="0" err="1">
                <a:solidFill>
                  <a:srgbClr val="002060"/>
                </a:solidFill>
              </a:rPr>
              <a:t>які</a:t>
            </a:r>
            <a:r>
              <a:rPr lang="ru-RU" sz="3600" b="1" dirty="0">
                <a:solidFill>
                  <a:srgbClr val="002060"/>
                </a:solidFill>
              </a:rPr>
              <a:t> не </a:t>
            </a:r>
            <a:r>
              <a:rPr lang="ru-RU" sz="3600" b="1" dirty="0" err="1">
                <a:solidFill>
                  <a:srgbClr val="002060"/>
                </a:solidFill>
              </a:rPr>
              <a:t>відповідають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дійсності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називаються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хибними</a:t>
            </a:r>
            <a:br>
              <a:rPr lang="ru-RU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876"/>
            <a:ext cx="2071702" cy="2236544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871</TotalTime>
  <Words>193</Words>
  <Application>Microsoft Office PowerPoint</Application>
  <PresentationFormat>Экран (4:3)</PresentationFormat>
  <Paragraphs>35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Comic Sans MS</vt:lpstr>
      <vt:lpstr>Constantia</vt:lpstr>
      <vt:lpstr>SchoolBook_Alx</vt:lpstr>
      <vt:lpstr>Segoe Print</vt:lpstr>
      <vt:lpstr>Times New Roman</vt:lpstr>
      <vt:lpstr>Wingdings 2</vt:lpstr>
      <vt:lpstr>Поток</vt:lpstr>
      <vt:lpstr>Презентация PowerPoint</vt:lpstr>
      <vt:lpstr>  </vt:lpstr>
      <vt:lpstr>Презентация PowerPoint</vt:lpstr>
      <vt:lpstr>Скретч - це середовище програмування, де можна створювати власні програми, ігри, цікаві історії, мультфільми та багато іншого </vt:lpstr>
      <vt:lpstr>Інструкції, складені для виконавця в середовищі Скретч, називають спрайтами  </vt:lpstr>
      <vt:lpstr>Виконавця в середовищі Скретч називають скрипт </vt:lpstr>
      <vt:lpstr>Алгоритмом називають порядок дій,  що дає змогу виконати певні задачі  </vt:lpstr>
      <vt:lpstr>Істинні висловлювання – висловлювання, які не відповідають дійсності  </vt:lpstr>
      <vt:lpstr>Висловлювання, які не відповідають дійсності називаються хибними </vt:lpstr>
      <vt:lpstr>Виконавець – людина, пристрій або тварина, здатна виконувати алгоритм  </vt:lpstr>
      <vt:lpstr>Набір команд, які здатен виконати виконавець алгоритму називають системою команд цього виконавця </vt:lpstr>
      <vt:lpstr>Графічний диктант</vt:lpstr>
      <vt:lpstr>Виконайте завдання за посиланням:</vt:lpstr>
      <vt:lpstr>Робота за комп'ютером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Наталия</cp:lastModifiedBy>
  <cp:revision>81</cp:revision>
  <dcterms:created xsi:type="dcterms:W3CDTF">2016-04-18T16:15:55Z</dcterms:created>
  <dcterms:modified xsi:type="dcterms:W3CDTF">2023-03-12T20:06:35Z</dcterms:modified>
</cp:coreProperties>
</file>