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57" r:id="rId4"/>
    <p:sldId id="258" r:id="rId5"/>
    <p:sldId id="264" r:id="rId6"/>
    <p:sldId id="265" r:id="rId7"/>
    <p:sldId id="262" r:id="rId8"/>
    <p:sldId id="260" r:id="rId9"/>
    <p:sldId id="25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split orient="vert"/>
      </p:transition>
    </mc:Choice>
    <mc:Fallback xmlns="">
      <p:transition spd="slow" advTm="2000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split orient="vert"/>
      </p:transition>
    </mc:Choice>
    <mc:Fallback xmlns="">
      <p:transition spd="slow" advTm="2000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split orient="vert"/>
      </p:transition>
    </mc:Choice>
    <mc:Fallback xmlns="">
      <p:transition spd="slow" advTm="2000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split orient="vert"/>
      </p:transition>
    </mc:Choice>
    <mc:Fallback xmlns="">
      <p:transition spd="slow" advTm="2000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split orient="vert"/>
      </p:transition>
    </mc:Choice>
    <mc:Fallback xmlns="">
      <p:transition spd="slow" advTm="2000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split orient="vert"/>
      </p:transition>
    </mc:Choice>
    <mc:Fallback xmlns="">
      <p:transition spd="slow" advTm="2000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split orient="vert"/>
      </p:transition>
    </mc:Choice>
    <mc:Fallback xmlns="">
      <p:transition spd="slow" advTm="2000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split orient="vert"/>
      </p:transition>
    </mc:Choice>
    <mc:Fallback xmlns="">
      <p:transition spd="slow" advTm="2000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split orient="vert"/>
      </p:transition>
    </mc:Choice>
    <mc:Fallback xmlns="">
      <p:transition spd="slow" advTm="2000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split orient="vert"/>
      </p:transition>
    </mc:Choice>
    <mc:Fallback xmlns="">
      <p:transition spd="slow" advTm="2000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split orient="vert"/>
      </p:transition>
    </mc:Choice>
    <mc:Fallback xmlns="">
      <p:transition spd="slow" advTm="2000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split orient="vert"/>
      </p:transition>
    </mc:Choice>
    <mc:Fallback xmlns="">
      <p:transition spd="slow" advTm="2000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split orient="vert"/>
      </p:transition>
    </mc:Choice>
    <mc:Fallback xmlns="">
      <p:transition spd="slow" advTm="2000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split orient="vert"/>
      </p:transition>
    </mc:Choice>
    <mc:Fallback xmlns="">
      <p:transition spd="slow" advTm="2000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split orient="vert"/>
      </p:transition>
    </mc:Choice>
    <mc:Fallback xmlns="">
      <p:transition spd="slow" advTm="2000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split orient="vert"/>
      </p:transition>
    </mc:Choice>
    <mc:Fallback xmlns="">
      <p:transition spd="slow" advTm="2000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mc:AlternateContent xmlns:mc="http://schemas.openxmlformats.org/markup-compatibility/2006" xmlns:p14="http://schemas.microsoft.com/office/powerpoint/2010/main">
    <mc:Choice Requires="p14">
      <p:transition spd="slow" p14:dur="1500" advTm="2000">
        <p:split orient="vert"/>
      </p:transition>
    </mc:Choice>
    <mc:Fallback xmlns="">
      <p:transition spd="slow" advTm="2000">
        <p:split orient="vert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08100" y="1371600"/>
            <a:ext cx="8118303" cy="2514136"/>
          </a:xfrm>
        </p:spPr>
        <p:txBody>
          <a:bodyPr/>
          <a:lstStyle/>
          <a:p>
            <a:pPr algn="ctr"/>
            <a:r>
              <a:rPr lang="uk-UA" sz="4800" b="1" dirty="0">
                <a:latin typeface="Comic Sans MS" panose="030F0702030302020204" pitchFamily="66" charset="0"/>
              </a:rPr>
              <a:t>Підсумковий урок з теми: «Електронна таблиця </a:t>
            </a:r>
            <a:r>
              <a:rPr lang="en-US" sz="4800" b="1" dirty="0">
                <a:latin typeface="Comic Sans MS" panose="030F0702030302020204" pitchFamily="66" charset="0"/>
              </a:rPr>
              <a:t>Excel</a:t>
            </a:r>
            <a:r>
              <a:rPr lang="uk-UA" sz="4800" b="1" dirty="0">
                <a:latin typeface="Comic Sans MS" panose="030F0702030302020204" pitchFamily="66" charset="0"/>
              </a:rPr>
              <a:t>» </a:t>
            </a:r>
            <a:endParaRPr lang="ru-RU" sz="4800" b="1" dirty="0">
              <a:latin typeface="Comic Sans MS" panose="030F0702030302020204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94199" y="4914433"/>
            <a:ext cx="4613103" cy="432267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9 </a:t>
            </a:r>
            <a:r>
              <a:rPr lang="uk-UA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клас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090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63034" y="904138"/>
            <a:ext cx="8992445" cy="2787752"/>
          </a:xfrm>
        </p:spPr>
        <p:txBody>
          <a:bodyPr>
            <a:noAutofit/>
          </a:bodyPr>
          <a:lstStyle/>
          <a:p>
            <a:r>
              <a:rPr lang="uk-UA" sz="4400" b="1" dirty="0">
                <a:solidFill>
                  <a:srgbClr val="92D050"/>
                </a:solidFill>
                <a:latin typeface="Comic Sans MS" panose="030F0702030302020204" pitchFamily="66" charset="0"/>
              </a:rPr>
              <a:t>Чим більше знаєш,</a:t>
            </a:r>
          </a:p>
          <a:p>
            <a:r>
              <a:rPr lang="uk-UA" sz="4400" b="1" dirty="0">
                <a:solidFill>
                  <a:srgbClr val="92D050"/>
                </a:solidFill>
                <a:latin typeface="Comic Sans MS" panose="030F0702030302020204" pitchFamily="66" charset="0"/>
              </a:rPr>
              <a:t> тим більше можеш.</a:t>
            </a:r>
          </a:p>
          <a:p>
            <a:pPr algn="r"/>
            <a:r>
              <a:rPr lang="uk-UA" sz="2800" b="1" dirty="0">
                <a:solidFill>
                  <a:srgbClr val="92D050"/>
                </a:solidFill>
                <a:latin typeface="Comic Sans MS" panose="030F0702030302020204" pitchFamily="66" charset="0"/>
              </a:rPr>
              <a:t>Едмон Абу</a:t>
            </a:r>
            <a:r>
              <a:rPr lang="uk-UA" sz="3600" b="1" dirty="0">
                <a:solidFill>
                  <a:srgbClr val="92D050"/>
                </a:solidFill>
                <a:latin typeface="Comic Sans MS" panose="030F0702030302020204" pitchFamily="66" charset="0"/>
              </a:rPr>
              <a:t>.</a:t>
            </a:r>
            <a:endParaRPr lang="ru-RU" sz="3600" b="1" dirty="0">
              <a:solidFill>
                <a:srgbClr val="92D05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5603" y="2909290"/>
            <a:ext cx="3772357" cy="376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78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5868" y="129242"/>
            <a:ext cx="6587065" cy="1147297"/>
          </a:xfrm>
        </p:spPr>
        <p:txBody>
          <a:bodyPr>
            <a:noAutofit/>
          </a:bodyPr>
          <a:lstStyle/>
          <a:p>
            <a:r>
              <a:rPr lang="uk-UA" sz="4000" b="1" dirty="0">
                <a:latin typeface="Comic Sans MS" panose="030F0702030302020204" pitchFamily="66" charset="0"/>
              </a:rPr>
              <a:t>Теоретичний марафон</a:t>
            </a:r>
            <a:endParaRPr lang="ru-RU" sz="4000" b="1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51560" y="1360170"/>
            <a:ext cx="867537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До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якого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виду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програмного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забезпечення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належить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табличний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процесор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?</a:t>
            </a:r>
          </a:p>
          <a:p>
            <a:pPr marL="342900" indent="-342900">
              <a:buAutoNum type="arabicPeriod"/>
            </a:pPr>
            <a:r>
              <a:rPr lang="uk-UA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Що таке робоча книга?</a:t>
            </a:r>
          </a:p>
          <a:p>
            <a:pPr marL="342900" indent="-342900">
              <a:buAutoNum type="arabicPeriod"/>
            </a:pPr>
            <a:r>
              <a:rPr lang="uk-UA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Чи можна до робочої книги електронної таблиці додати або видалити аркуш? Назвіть яким чином можна це зробити.</a:t>
            </a:r>
          </a:p>
          <a:p>
            <a:pPr marL="342900" indent="-342900">
              <a:buAutoNum type="arabicPeriod"/>
            </a:pPr>
            <a:r>
              <a:rPr lang="uk-UA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Що означає «активна комірка»?</a:t>
            </a:r>
          </a:p>
          <a:p>
            <a:pPr marL="342900" indent="-342900">
              <a:buAutoNum type="arabicPeriod"/>
            </a:pPr>
            <a:r>
              <a:rPr lang="uk-UA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Яким способом  можна вставити довільну функцію для обробки числових значень?</a:t>
            </a:r>
          </a:p>
          <a:p>
            <a:pPr marL="342900" lvl="0" indent="-342900">
              <a:buFontTx/>
              <a:buAutoNum type="arabicPeriod"/>
            </a:pPr>
            <a:r>
              <a:rPr lang="uk-UA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Як правильно використати фільтр до створеної таблиці?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lvl="0" indent="-342900">
              <a:buFontTx/>
              <a:buAutoNum type="arabicPeriod"/>
            </a:pPr>
            <a:r>
              <a:rPr lang="uk-UA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Які способи збереження електронної таблиці вам відомі?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834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4454" y="95250"/>
            <a:ext cx="8596668" cy="219075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900" b="1" dirty="0">
                <a:latin typeface="Comic Sans MS" panose="030F0702030302020204" pitchFamily="66" charset="0"/>
              </a:rPr>
              <a:t>Інтерактивна вправа: </a:t>
            </a:r>
            <a:br>
              <a:rPr lang="uk-UA" sz="4900" b="1" dirty="0">
                <a:latin typeface="Comic Sans MS" panose="030F0702030302020204" pitchFamily="66" charset="0"/>
              </a:rPr>
            </a:br>
            <a:r>
              <a:rPr lang="uk-UA" sz="4900" b="1" dirty="0">
                <a:latin typeface="Comic Sans MS" panose="030F0702030302020204" pitchFamily="66" charset="0"/>
              </a:rPr>
              <a:t>«З</a:t>
            </a:r>
            <a:r>
              <a:rPr lang="en-US" sz="4900" b="1" dirty="0">
                <a:latin typeface="Comic Sans MS" panose="030F0702030302020204" pitchFamily="66" charset="0"/>
              </a:rPr>
              <a:t>’</a:t>
            </a:r>
            <a:r>
              <a:rPr lang="uk-UA" sz="4900" b="1" dirty="0">
                <a:latin typeface="Comic Sans MS" panose="030F0702030302020204" pitchFamily="66" charset="0"/>
              </a:rPr>
              <a:t>єднай пари»</a:t>
            </a:r>
            <a:br>
              <a:rPr lang="uk-UA" sz="5400" b="1" dirty="0">
                <a:latin typeface="Monotype Corsiva" panose="03010101010201010101" pitchFamily="66" charset="0"/>
              </a:rPr>
            </a:br>
            <a:endParaRPr lang="ru-RU" sz="5400" b="1" dirty="0">
              <a:latin typeface="Monotype Corsiva" panose="03010101010201010101" pitchFamily="66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9433" y="1785633"/>
            <a:ext cx="3081689" cy="390072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01271" y="3592130"/>
            <a:ext cx="33226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/>
              <a:t>https://learningapps.org/892067</a:t>
            </a:r>
            <a:endParaRPr lang="ru-RU" sz="2400" b="1" i="1" dirty="0"/>
          </a:p>
        </p:txBody>
      </p:sp>
      <p:sp>
        <p:nvSpPr>
          <p:cNvPr id="4" name="Стрелка влево 3"/>
          <p:cNvSpPr/>
          <p:nvPr/>
        </p:nvSpPr>
        <p:spPr>
          <a:xfrm>
            <a:off x="1201271" y="2707341"/>
            <a:ext cx="89647" cy="6275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47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117935"/>
              </p:ext>
            </p:extLst>
          </p:nvPr>
        </p:nvGraphicFramePr>
        <p:xfrm>
          <a:off x="1803606" y="1490700"/>
          <a:ext cx="6131858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5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59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717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>
                          <a:latin typeface="Comic Sans MS" panose="030F0702030302020204" pitchFamily="66" charset="0"/>
                        </a:rPr>
                        <a:t>1. В електронній таблиці буквами А,В позначають…</a:t>
                      </a:r>
                      <a:endParaRPr lang="ru-RU" sz="1800" dirty="0">
                        <a:latin typeface="Comic Sans MS" panose="030F0702030302020204" pitchFamily="66" charset="0"/>
                      </a:endParaRPr>
                    </a:p>
                    <a:p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>
                          <a:latin typeface="Comic Sans MS" panose="030F0702030302020204" pitchFamily="66" charset="0"/>
                        </a:rPr>
                        <a:t>Аркуш</a:t>
                      </a:r>
                      <a:endParaRPr lang="ru-RU" sz="1800" dirty="0">
                        <a:latin typeface="Comic Sans MS" panose="030F0702030302020204" pitchFamily="66" charset="0"/>
                      </a:endParaRPr>
                    </a:p>
                    <a:p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79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>
                          <a:latin typeface="Comic Sans MS" panose="030F0702030302020204" pitchFamily="66" charset="0"/>
                        </a:rPr>
                        <a:t>2. Основний елемент робочого аркуша в </a:t>
                      </a:r>
                      <a:r>
                        <a:rPr lang="en-US" sz="1800" dirty="0">
                          <a:latin typeface="Comic Sans MS" panose="030F0702030302020204" pitchFamily="66" charset="0"/>
                        </a:rPr>
                        <a:t>Excel</a:t>
                      </a:r>
                      <a:r>
                        <a:rPr lang="uk-UA" sz="1800" dirty="0">
                          <a:latin typeface="Comic Sans MS" panose="030F0702030302020204" pitchFamily="66" charset="0"/>
                        </a:rPr>
                        <a:t>…</a:t>
                      </a:r>
                      <a:endParaRPr lang="ru-RU" sz="1800" dirty="0">
                        <a:latin typeface="Comic Sans MS" panose="030F0702030302020204" pitchFamily="66" charset="0"/>
                      </a:endParaRPr>
                    </a:p>
                    <a:p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>
                          <a:latin typeface="Comic Sans MS" panose="030F0702030302020204" pitchFamily="66" charset="0"/>
                        </a:rPr>
                        <a:t> =</a:t>
                      </a:r>
                      <a:r>
                        <a:rPr lang="en-US" sz="1800" dirty="0">
                          <a:latin typeface="Comic Sans MS" panose="030F0702030302020204" pitchFamily="66" charset="0"/>
                        </a:rPr>
                        <a:t>IF(B5&lt;=100)</a:t>
                      </a:r>
                      <a:endParaRPr lang="ru-RU" sz="1800" dirty="0">
                        <a:latin typeface="Comic Sans MS" panose="030F0702030302020204" pitchFamily="66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54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>
                          <a:latin typeface="Comic Sans MS" panose="030F0702030302020204" pitchFamily="66" charset="0"/>
                        </a:rPr>
                        <a:t>3. Діапазон комірок</a:t>
                      </a:r>
                    </a:p>
                    <a:p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>
                          <a:latin typeface="Comic Sans MS" panose="030F0702030302020204" pitchFamily="66" charset="0"/>
                        </a:rPr>
                        <a:t>Стовпці</a:t>
                      </a:r>
                      <a:endParaRPr lang="ru-RU" sz="1800" dirty="0">
                        <a:latin typeface="Comic Sans MS" panose="030F0702030302020204" pitchFamily="66" charset="0"/>
                      </a:endParaRPr>
                    </a:p>
                    <a:p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79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>
                          <a:latin typeface="Comic Sans MS" panose="030F0702030302020204" pitchFamily="66" charset="0"/>
                        </a:rPr>
                        <a:t>4. В комірці електронної таблиці не може знаходитися..</a:t>
                      </a:r>
                    </a:p>
                    <a:p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>
                          <a:latin typeface="Comic Sans MS" panose="030F0702030302020204" pitchFamily="66" charset="0"/>
                        </a:rPr>
                        <a:t>Аркуш</a:t>
                      </a:r>
                    </a:p>
                    <a:p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454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>
                          <a:latin typeface="Comic Sans MS" panose="030F0702030302020204" pitchFamily="66" charset="0"/>
                        </a:rPr>
                        <a:t>5. Формула</a:t>
                      </a:r>
                      <a:endParaRPr lang="ru-RU" sz="1800" dirty="0">
                        <a:latin typeface="Comic Sans MS" panose="030F0702030302020204" pitchFamily="66" charset="0"/>
                      </a:endParaRPr>
                    </a:p>
                    <a:p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>
                          <a:latin typeface="Comic Sans MS" panose="030F0702030302020204" pitchFamily="66" charset="0"/>
                        </a:rPr>
                        <a:t>В2:С5</a:t>
                      </a:r>
                      <a:endParaRPr lang="ru-RU" sz="1800" dirty="0">
                        <a:latin typeface="Comic Sans MS" panose="030F0702030302020204" pitchFamily="66" charset="0"/>
                      </a:endParaRPr>
                    </a:p>
                    <a:p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45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>
                          <a:latin typeface="Comic Sans MS" panose="030F0702030302020204" pitchFamily="66" charset="0"/>
                        </a:rPr>
                        <a:t>6. Функція</a:t>
                      </a:r>
                      <a:endParaRPr lang="ru-RU" sz="1800" dirty="0">
                        <a:latin typeface="Comic Sans MS" panose="030F0702030302020204" pitchFamily="66" charset="0"/>
                      </a:endParaRPr>
                    </a:p>
                    <a:p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>
                          <a:latin typeface="Comic Sans MS" panose="030F0702030302020204" pitchFamily="66" charset="0"/>
                        </a:rPr>
                        <a:t>=В2*В3</a:t>
                      </a:r>
                      <a:endParaRPr lang="ru-RU" sz="1800" dirty="0">
                        <a:latin typeface="Comic Sans MS" panose="030F0702030302020204" pitchFamily="66" charset="0"/>
                      </a:endParaRPr>
                    </a:p>
                    <a:p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34353" y="322729"/>
            <a:ext cx="6158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Робота в групах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081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E128C-85F0-2744-1B6F-68CA93AFD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356420"/>
            <a:ext cx="8596668" cy="920436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>
                <a:latin typeface="Comic Sans MS" panose="030F0702030302020204" pitchFamily="66" charset="0"/>
              </a:rPr>
              <a:t>Повторення правил безпеки при роботі з комп’ютером.</a:t>
            </a:r>
            <a:endParaRPr lang="ru-RU" sz="3600" b="1" dirty="0">
              <a:latin typeface="Comic Sans MS" panose="030F0702030302020204" pitchFamily="66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961DE9-13D2-386E-0E82-D4782C0C9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5569" y="1477327"/>
            <a:ext cx="3179441" cy="238458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330AA80-E171-7E14-2573-6CB6A36271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8097" y="1477328"/>
            <a:ext cx="3179441" cy="23845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D2C9F44-979E-E7E5-41DB-BFC7881465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5569" y="4188382"/>
            <a:ext cx="3179441" cy="238458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11879D5-E61D-53C6-C9AA-18480B7E77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48097" y="4188382"/>
            <a:ext cx="3179440" cy="238458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91D6C88-3715-869E-306F-7DA35D83273E}"/>
              </a:ext>
            </a:extLst>
          </p:cNvPr>
          <p:cNvSpPr txBox="1"/>
          <p:nvPr/>
        </p:nvSpPr>
        <p:spPr>
          <a:xfrm>
            <a:off x="9274003" y="5136228"/>
            <a:ext cx="25679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Comic Sans MS" panose="030F0702030302020204" pitchFamily="66" charset="0"/>
              </a:rPr>
              <a:t>https://naurok.com.ua/prezentaciya-pravila-povedinki-v-kabineti-informatiki-248387.html</a:t>
            </a:r>
            <a:endParaRPr lang="ru-RU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454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split orient="vert"/>
      </p:transition>
    </mc:Choice>
    <mc:Fallback xmlns="">
      <p:transition spd="slow" advTm="2000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7061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latin typeface="Comic Sans MS" panose="030F0702030302020204" pitchFamily="66" charset="0"/>
              </a:rPr>
              <a:t>Практичне завдання № 1</a:t>
            </a:r>
            <a:endParaRPr lang="ru-RU" b="1" dirty="0">
              <a:latin typeface="Comic Sans MS" panose="030F0702030302020204" pitchFamily="66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07" y="1397055"/>
            <a:ext cx="2143125" cy="2143125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6C984F4-371A-F600-7A2B-DBC260960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327378"/>
              </p:ext>
            </p:extLst>
          </p:nvPr>
        </p:nvGraphicFramePr>
        <p:xfrm>
          <a:off x="2100404" y="1530035"/>
          <a:ext cx="4870765" cy="48391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4858">
                  <a:extLst>
                    <a:ext uri="{9D8B030D-6E8A-4147-A177-3AD203B41FA5}">
                      <a16:colId xmlns:a16="http://schemas.microsoft.com/office/drawing/2014/main" val="1627496327"/>
                    </a:ext>
                  </a:extLst>
                </a:gridCol>
                <a:gridCol w="1884669">
                  <a:extLst>
                    <a:ext uri="{9D8B030D-6E8A-4147-A177-3AD203B41FA5}">
                      <a16:colId xmlns:a16="http://schemas.microsoft.com/office/drawing/2014/main" val="4148298075"/>
                    </a:ext>
                  </a:extLst>
                </a:gridCol>
                <a:gridCol w="1811238">
                  <a:extLst>
                    <a:ext uri="{9D8B030D-6E8A-4147-A177-3AD203B41FA5}">
                      <a16:colId xmlns:a16="http://schemas.microsoft.com/office/drawing/2014/main" val="1645217752"/>
                    </a:ext>
                  </a:extLst>
                </a:gridCol>
              </a:tblGrid>
              <a:tr h="3366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з/п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Поточний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місяць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Показники, квт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extLst>
                  <a:ext uri="{0D108BD9-81ED-4DB2-BD59-A6C34878D82A}">
                    <a16:rowId xmlns:a16="http://schemas.microsoft.com/office/drawing/2014/main" val="3002171012"/>
                  </a:ext>
                </a:extLst>
              </a:tr>
              <a:tr h="1602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січень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extLst>
                  <a:ext uri="{0D108BD9-81ED-4DB2-BD59-A6C34878D82A}">
                    <a16:rowId xmlns:a16="http://schemas.microsoft.com/office/drawing/2014/main" val="3238613382"/>
                  </a:ext>
                </a:extLst>
              </a:tr>
              <a:tr h="1602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лютий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extLst>
                  <a:ext uri="{0D108BD9-81ED-4DB2-BD59-A6C34878D82A}">
                    <a16:rowId xmlns:a16="http://schemas.microsoft.com/office/drawing/2014/main" val="931407041"/>
                  </a:ext>
                </a:extLst>
              </a:tr>
              <a:tr h="1602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березень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extLst>
                  <a:ext uri="{0D108BD9-81ED-4DB2-BD59-A6C34878D82A}">
                    <a16:rowId xmlns:a16="http://schemas.microsoft.com/office/drawing/2014/main" val="2250635781"/>
                  </a:ext>
                </a:extLst>
              </a:tr>
              <a:tr h="1602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квітень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extLst>
                  <a:ext uri="{0D108BD9-81ED-4DB2-BD59-A6C34878D82A}">
                    <a16:rowId xmlns:a16="http://schemas.microsoft.com/office/drawing/2014/main" val="372870950"/>
                  </a:ext>
                </a:extLst>
              </a:tr>
              <a:tr h="1602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травень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extLst>
                  <a:ext uri="{0D108BD9-81ED-4DB2-BD59-A6C34878D82A}">
                    <a16:rowId xmlns:a16="http://schemas.microsoft.com/office/drawing/2014/main" val="68959596"/>
                  </a:ext>
                </a:extLst>
              </a:tr>
              <a:tr h="1602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червень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extLst>
                  <a:ext uri="{0D108BD9-81ED-4DB2-BD59-A6C34878D82A}">
                    <a16:rowId xmlns:a16="http://schemas.microsoft.com/office/drawing/2014/main" val="2069013360"/>
                  </a:ext>
                </a:extLst>
              </a:tr>
              <a:tr h="1602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липень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extLst>
                  <a:ext uri="{0D108BD9-81ED-4DB2-BD59-A6C34878D82A}">
                    <a16:rowId xmlns:a16="http://schemas.microsoft.com/office/drawing/2014/main" val="3449504452"/>
                  </a:ext>
                </a:extLst>
              </a:tr>
              <a:tr h="1602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серпень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extLst>
                  <a:ext uri="{0D108BD9-81ED-4DB2-BD59-A6C34878D82A}">
                    <a16:rowId xmlns:a16="http://schemas.microsoft.com/office/drawing/2014/main" val="1957142745"/>
                  </a:ext>
                </a:extLst>
              </a:tr>
              <a:tr h="1602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вересень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extLst>
                  <a:ext uri="{0D108BD9-81ED-4DB2-BD59-A6C34878D82A}">
                    <a16:rowId xmlns:a16="http://schemas.microsoft.com/office/drawing/2014/main" val="3804636062"/>
                  </a:ext>
                </a:extLst>
              </a:tr>
              <a:tr h="1602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жовтень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extLst>
                  <a:ext uri="{0D108BD9-81ED-4DB2-BD59-A6C34878D82A}">
                    <a16:rowId xmlns:a16="http://schemas.microsoft.com/office/drawing/2014/main" val="1456487566"/>
                  </a:ext>
                </a:extLst>
              </a:tr>
              <a:tr h="1602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листопад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extLst>
                  <a:ext uri="{0D108BD9-81ED-4DB2-BD59-A6C34878D82A}">
                    <a16:rowId xmlns:a16="http://schemas.microsoft.com/office/drawing/2014/main" val="1157833703"/>
                  </a:ext>
                </a:extLst>
              </a:tr>
              <a:tr h="1602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грудень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extLst>
                  <a:ext uri="{0D108BD9-81ED-4DB2-BD59-A6C34878D82A}">
                    <a16:rowId xmlns:a16="http://schemas.microsoft.com/office/drawing/2014/main" val="435787025"/>
                  </a:ext>
                </a:extLst>
              </a:tr>
              <a:tr h="50493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Максимальне значення показників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extLst>
                  <a:ext uri="{0D108BD9-81ED-4DB2-BD59-A6C34878D82A}">
                    <a16:rowId xmlns:a16="http://schemas.microsoft.com/office/drawing/2014/main" val="2186476566"/>
                  </a:ext>
                </a:extLst>
              </a:tr>
              <a:tr h="100987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Загальна кількість використаних кВт електроенергії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extLst>
                  <a:ext uri="{0D108BD9-81ED-4DB2-BD59-A6C34878D82A}">
                    <a16:rowId xmlns:a16="http://schemas.microsoft.com/office/drawing/2014/main" val="3849193708"/>
                  </a:ext>
                </a:extLst>
              </a:tr>
              <a:tr h="33662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Середнє значення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6" marR="7566" marT="7566" marB="0" anchor="b"/>
                </a:tc>
                <a:extLst>
                  <a:ext uri="{0D108BD9-81ED-4DB2-BD59-A6C34878D82A}">
                    <a16:rowId xmlns:a16="http://schemas.microsoft.com/office/drawing/2014/main" val="340759416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49987B0-6D59-19F0-1A18-1D425F61FA64}"/>
              </a:ext>
            </a:extLst>
          </p:cNvPr>
          <p:cNvSpPr txBox="1"/>
          <p:nvPr/>
        </p:nvSpPr>
        <p:spPr>
          <a:xfrm>
            <a:off x="7487216" y="1991762"/>
            <a:ext cx="305101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1. Обчислити максимальне значення показників.</a:t>
            </a:r>
          </a:p>
          <a:p>
            <a:r>
              <a:rPr lang="uk-UA" sz="1600" dirty="0">
                <a:latin typeface="Comic Sans MS" panose="030F0702030302020204" pitchFamily="66" charset="0"/>
                <a:ea typeface="Times New Roman" panose="02020603050405020304" pitchFamily="18" charset="0"/>
              </a:rPr>
              <a:t>2. Підрахувати </a:t>
            </a:r>
            <a:r>
              <a:rPr lang="uk-UA" sz="16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загальну кількість використаних кВт електроенергії.</a:t>
            </a:r>
          </a:p>
          <a:p>
            <a:r>
              <a:rPr lang="uk-UA" sz="1600" dirty="0">
                <a:latin typeface="Comic Sans MS" panose="030F0702030302020204" pitchFamily="66" charset="0"/>
                <a:ea typeface="Times New Roman" panose="02020603050405020304" pitchFamily="18" charset="0"/>
              </a:rPr>
              <a:t>3. Обчислити середнє</a:t>
            </a:r>
            <a:r>
              <a:rPr lang="uk-UA" sz="16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значення</a:t>
            </a:r>
            <a:r>
              <a:rPr lang="uk-UA" sz="1600" dirty="0">
                <a:latin typeface="Comic Sans MS" panose="030F0702030302020204" pitchFamily="66" charset="0"/>
                <a:ea typeface="Times New Roman" panose="02020603050405020304" pitchFamily="18" charset="0"/>
              </a:rPr>
              <a:t>.</a:t>
            </a:r>
          </a:p>
          <a:p>
            <a:r>
              <a:rPr lang="uk-UA" sz="16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4. Перевірити, чи вкладається сім’я в соціальну норму використання електроенергії (соціальна норма 90 кВт на людину за минулий рік). </a:t>
            </a:r>
            <a:endParaRPr lang="ru-RU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938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9174" y="83450"/>
            <a:ext cx="7278506" cy="901700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>
                <a:latin typeface="Comic Sans MS" panose="030F0702030302020204" pitchFamily="66" charset="0"/>
              </a:rPr>
              <a:t>Практичне завдання № 2</a:t>
            </a:r>
            <a:endParaRPr lang="ru-RU" sz="4000" b="1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564595"/>
              </p:ext>
            </p:extLst>
          </p:nvPr>
        </p:nvGraphicFramePr>
        <p:xfrm>
          <a:off x="271416" y="1102493"/>
          <a:ext cx="4695033" cy="39950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7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1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78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78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07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з/п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Прізвище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ім'я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учня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Тестовий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Склав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не </a:t>
                      </a:r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склав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Башлій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Анна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2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Білим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Іван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2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Воблий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Сергій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02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Гладун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Сергій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02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Донець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02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Клим </a:t>
                      </a:r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02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Лебединець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Артур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02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Михно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Галина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02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Шуть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Віктор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02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476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Максимальний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бал </a:t>
                      </a:r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абітурієнта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020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Середній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830" y="243840"/>
            <a:ext cx="3447689" cy="217620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53003" y="2591300"/>
            <a:ext cx="530710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300" b="1" dirty="0">
                <a:latin typeface="Comic Sans MS" panose="030F0702030302020204" pitchFamily="66" charset="0"/>
              </a:rPr>
              <a:t>1.</a:t>
            </a:r>
            <a:r>
              <a:rPr lang="uk-UA" sz="1300" dirty="0">
                <a:latin typeface="Comic Sans MS" panose="030F0702030302020204" pitchFamily="66" charset="0"/>
              </a:rPr>
              <a:t> Створити електронну книгу у власній папці на диску «Обмін», назвавши її        «Розрахунки».</a:t>
            </a:r>
            <a:endParaRPr lang="ru-RU" sz="1300" dirty="0">
              <a:latin typeface="Comic Sans MS" panose="030F0702030302020204" pitchFamily="66" charset="0"/>
            </a:endParaRPr>
          </a:p>
          <a:p>
            <a:r>
              <a:rPr lang="uk-UA" sz="1300" dirty="0">
                <a:latin typeface="Comic Sans MS" panose="030F0702030302020204" pitchFamily="66" charset="0"/>
              </a:rPr>
              <a:t>2.  Скопіювати таблицю «Розрахунки» , розміщену на диску  «Обмін » до створеної </a:t>
            </a:r>
            <a:r>
              <a:rPr lang="uk-UA" sz="1300" dirty="0" err="1">
                <a:latin typeface="Comic Sans MS" panose="030F0702030302020204" pitchFamily="66" charset="0"/>
              </a:rPr>
              <a:t>ниги</a:t>
            </a:r>
            <a:r>
              <a:rPr lang="uk-UA" sz="1300" dirty="0">
                <a:latin typeface="Comic Sans MS" panose="030F0702030302020204" pitchFamily="66" charset="0"/>
              </a:rPr>
              <a:t> на 2 окремі аркуші, назвавши аркуші «Розрахунки» та «Діаграми» відповідно.</a:t>
            </a:r>
            <a:endParaRPr lang="ru-RU" sz="1300" dirty="0">
              <a:latin typeface="Comic Sans MS" panose="030F0702030302020204" pitchFamily="66" charset="0"/>
            </a:endParaRPr>
          </a:p>
          <a:p>
            <a:r>
              <a:rPr lang="uk-UA" sz="1300" dirty="0">
                <a:latin typeface="Comic Sans MS" panose="030F0702030302020204" pitchFamily="66" charset="0"/>
              </a:rPr>
              <a:t>3. Виконати за шаблоном, поданим з таблицею, вставлення математичної, статистичної та логічної функції (відповідно до логічної функції «якщо» використати  умову, при якій, абітурієнт, що набрав менше 100 балів, іспит не склав, і навпаки… )</a:t>
            </a:r>
            <a:endParaRPr lang="ru-RU" sz="1300" dirty="0">
              <a:latin typeface="Comic Sans MS" panose="030F0702030302020204" pitchFamily="66" charset="0"/>
            </a:endParaRPr>
          </a:p>
          <a:p>
            <a:r>
              <a:rPr lang="uk-UA" sz="1300" dirty="0">
                <a:latin typeface="Comic Sans MS" panose="030F0702030302020204" pitchFamily="66" charset="0"/>
              </a:rPr>
              <a:t>4.  Побудувати гістограму, на якій би були відображені тестові бали абітурієнтів. Назвати діаграму «Результати іспиту» . </a:t>
            </a:r>
            <a:endParaRPr lang="ru-RU" sz="1300" dirty="0">
              <a:latin typeface="Comic Sans MS" panose="030F0702030302020204" pitchFamily="66" charset="0"/>
            </a:endParaRPr>
          </a:p>
          <a:p>
            <a:r>
              <a:rPr lang="uk-UA" sz="1300" dirty="0">
                <a:latin typeface="Comic Sans MS" panose="030F0702030302020204" pitchFamily="66" charset="0"/>
              </a:rPr>
              <a:t>5. Застосувати до даних таблиці фільтр за умовою « Тестовий бал абітурієнта більший або рівний 140, але менший  або рівний 180» та скопіювати одержані результати на новий аркуш, назвавши його «Фільтр»</a:t>
            </a:r>
            <a:endParaRPr lang="ru-RU" sz="1300" dirty="0">
              <a:latin typeface="Comic Sans MS" panose="030F0702030302020204" pitchFamily="66" charset="0"/>
            </a:endParaRPr>
          </a:p>
          <a:p>
            <a:r>
              <a:rPr lang="uk-UA" sz="1300" dirty="0">
                <a:latin typeface="Comic Sans MS" panose="030F0702030302020204" pitchFamily="66" charset="0"/>
              </a:rPr>
              <a:t>6. Зберегти виконане завдання до своєї папки з ім'ям «Розрахунки».</a:t>
            </a:r>
            <a:endParaRPr lang="ru-RU" sz="13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697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b="1" dirty="0">
                <a:latin typeface="Monotype Corsiva" panose="03010101010201010101" pitchFamily="66" charset="0"/>
              </a:rPr>
              <a:t>Завдання додому</a:t>
            </a:r>
            <a:endParaRPr lang="ru-RU" sz="5400" b="1" dirty="0">
              <a:latin typeface="Monotype Corsiva" panose="03010101010201010101" pitchFamily="66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06" y="2079782"/>
            <a:ext cx="3561681" cy="237013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EDD4CAB-79B7-FBAC-DB58-5010A7F4606A}"/>
              </a:ext>
            </a:extLst>
          </p:cNvPr>
          <p:cNvSpPr txBox="1"/>
          <p:nvPr/>
        </p:nvSpPr>
        <p:spPr>
          <a:xfrm>
            <a:off x="5413341" y="1930400"/>
            <a:ext cx="356168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800" b="1" dirty="0">
                <a:solidFill>
                  <a:srgbClr val="231F2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Розробити таблицю для розрахунку квадратів та кубів чисел від 1 до 20, скориставшись </a:t>
            </a:r>
            <a:r>
              <a:rPr lang="uk-UA" sz="1800" b="1" dirty="0" err="1">
                <a:solidFill>
                  <a:srgbClr val="231F2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автозаповненням</a:t>
            </a:r>
            <a:r>
              <a:rPr lang="uk-UA" sz="1800" b="1" dirty="0">
                <a:solidFill>
                  <a:srgbClr val="231F2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таблиці. Зберегти виконане завдання до власної папки з ім'ям «Розрахунки» та надати доступ до папки учителю.</a:t>
            </a:r>
            <a:endParaRPr lang="ru-RU" sz="1800" b="1" dirty="0">
              <a:effectLst/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327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830</TotalTime>
  <Words>585</Words>
  <Application>Microsoft Office PowerPoint</Application>
  <PresentationFormat>Widescreen</PresentationFormat>
  <Paragraphs>145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Comic Sans MS</vt:lpstr>
      <vt:lpstr>Monotype Corsiva</vt:lpstr>
      <vt:lpstr>Times New Roman</vt:lpstr>
      <vt:lpstr>Trebuchet MS</vt:lpstr>
      <vt:lpstr>Wingdings 3</vt:lpstr>
      <vt:lpstr>Грань</vt:lpstr>
      <vt:lpstr>Підсумковий урок з теми: «Електронна таблиця Excel» </vt:lpstr>
      <vt:lpstr>PowerPoint Presentation</vt:lpstr>
      <vt:lpstr>Теоретичний марафон</vt:lpstr>
      <vt:lpstr>Інтерактивна вправа:  «З’єднай пари» </vt:lpstr>
      <vt:lpstr>PowerPoint Presentation</vt:lpstr>
      <vt:lpstr>Повторення правил безпеки при роботі з комп’ютером.</vt:lpstr>
      <vt:lpstr>Практичне завдання № 1</vt:lpstr>
      <vt:lpstr>Практичне завдання № 2</vt:lpstr>
      <vt:lpstr>Завдання додому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Підсумковий урок з теми: Електронна таблиця Excel</dc:title>
  <dc:creator>Владимир Булах</dc:creator>
  <cp:lastModifiedBy>Тетяна Булах</cp:lastModifiedBy>
  <cp:revision>31</cp:revision>
  <dcterms:created xsi:type="dcterms:W3CDTF">2018-04-17T12:43:14Z</dcterms:created>
  <dcterms:modified xsi:type="dcterms:W3CDTF">2023-06-22T05:27:00Z</dcterms:modified>
</cp:coreProperties>
</file>