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4A4"/>
    <a:srgbClr val="CCFF99"/>
    <a:srgbClr val="A0EEE1"/>
    <a:srgbClr val="FFCF9F"/>
    <a:srgbClr val="F9F5A9"/>
    <a:srgbClr val="FBF9C9"/>
    <a:srgbClr val="FEEBD6"/>
    <a:srgbClr val="DDDDDD"/>
    <a:srgbClr val="CDCD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00" d="100"/>
          <a:sy n="100" d="100"/>
        </p:scale>
        <p:origin x="-99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1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5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1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9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3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7F2B-AA4F-433C-A4A1-610DEBE04F4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06D5-46C3-4D99-AED2-2038EDCE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35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21" Type="http://schemas.openxmlformats.org/officeDocument/2006/relationships/image" Target="../media/image39.jpeg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microsoft.com/office/2007/relationships/hdphoto" Target="../media/hdphoto4.wdp"/><Relationship Id="rId2" Type="http://schemas.openxmlformats.org/officeDocument/2006/relationships/image" Target="../media/image16.png"/><Relationship Id="rId16" Type="http://schemas.openxmlformats.org/officeDocument/2006/relationships/image" Target="../media/image36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19" Type="http://schemas.openxmlformats.org/officeDocument/2006/relationships/image" Target="../media/image37.jpg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21" Type="http://schemas.openxmlformats.org/officeDocument/2006/relationships/image" Target="../media/image43.png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microsoft.com/office/2007/relationships/hdphoto" Target="../media/hdphoto5.wdp"/><Relationship Id="rId2" Type="http://schemas.openxmlformats.org/officeDocument/2006/relationships/image" Target="../media/image16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24" Type="http://schemas.openxmlformats.org/officeDocument/2006/relationships/image" Target="../media/image46.png"/><Relationship Id="rId5" Type="http://schemas.openxmlformats.org/officeDocument/2006/relationships/slide" Target="slide6.xml"/><Relationship Id="rId15" Type="http://schemas.openxmlformats.org/officeDocument/2006/relationships/slide" Target="slide14.xml"/><Relationship Id="rId23" Type="http://schemas.openxmlformats.org/officeDocument/2006/relationships/image" Target="../media/image45.png"/><Relationship Id="rId10" Type="http://schemas.openxmlformats.org/officeDocument/2006/relationships/slide" Target="slide7.xml"/><Relationship Id="rId19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Relationship Id="rId2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48.png"/><Relationship Id="rId3" Type="http://schemas.openxmlformats.org/officeDocument/2006/relationships/slide" Target="slide4.xml"/><Relationship Id="rId21" Type="http://schemas.openxmlformats.org/officeDocument/2006/relationships/image" Target="../media/image50.jpg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47.pn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19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42.png"/><Relationship Id="rId3" Type="http://schemas.openxmlformats.org/officeDocument/2006/relationships/slide" Target="slide4.xml"/><Relationship Id="rId21" Type="http://schemas.openxmlformats.org/officeDocument/2006/relationships/image" Target="../media/image45.png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43.pn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23" Type="http://schemas.openxmlformats.org/officeDocument/2006/relationships/image" Target="../media/image51.png"/><Relationship Id="rId10" Type="http://schemas.openxmlformats.org/officeDocument/2006/relationships/slide" Target="slide7.xml"/><Relationship Id="rId19" Type="http://schemas.openxmlformats.org/officeDocument/2006/relationships/image" Target="../media/image37.jpg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Relationship Id="rId2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microsoft.com/office/2007/relationships/hdphoto" Target="../media/hdphoto2.wdp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19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2.jpe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5.pn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7.png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18" Type="http://schemas.openxmlformats.org/officeDocument/2006/relationships/image" Target="../media/image29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slide" Target="slide9.xml"/><Relationship Id="rId17" Type="http://schemas.openxmlformats.org/officeDocument/2006/relationships/image" Target="../media/image31.png"/><Relationship Id="rId2" Type="http://schemas.openxmlformats.org/officeDocument/2006/relationships/image" Target="../media/image30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image" Target="../media/image17.png"/><Relationship Id="rId15" Type="http://schemas.openxmlformats.org/officeDocument/2006/relationships/slide" Target="slide12.xml"/><Relationship Id="rId10" Type="http://schemas.openxmlformats.org/officeDocument/2006/relationships/slide" Target="slide5.xml"/><Relationship Id="rId19" Type="http://schemas.openxmlformats.org/officeDocument/2006/relationships/image" Target="../media/image32.png"/><Relationship Id="rId4" Type="http://schemas.openxmlformats.org/officeDocument/2006/relationships/slide" Target="slide4.xml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03CC92D-A629-4110-834A-290ADF5ED22C}"/>
              </a:ext>
            </a:extLst>
          </p:cNvPr>
          <p:cNvSpPr/>
          <p:nvPr/>
        </p:nvSpPr>
        <p:spPr>
          <a:xfrm>
            <a:off x="8679387" y="4516387"/>
            <a:ext cx="600076" cy="483424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F7D13D-AA5E-4658-9D00-41A2102F5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9425" y="3420702"/>
            <a:ext cx="2364020" cy="1023072"/>
          </a:xfrm>
          <a:solidFill>
            <a:srgbClr val="DDDDDD">
              <a:alpha val="5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uk-UA" sz="1600" b="1" dirty="0" smtClean="0">
                <a:latin typeface="Bahnschrift SemiLight" panose="020B0502040204020203" pitchFamily="34" charset="0"/>
              </a:rPr>
              <a:t>Підготувала </a:t>
            </a:r>
          </a:p>
          <a:p>
            <a:pPr algn="r"/>
            <a:r>
              <a:rPr lang="uk-UA" sz="1600" b="1" dirty="0" smtClean="0">
                <a:latin typeface="Bahnschrift SemiLight" panose="020B0502040204020203" pitchFamily="34" charset="0"/>
              </a:rPr>
              <a:t>вчитель інформатики </a:t>
            </a:r>
          </a:p>
          <a:p>
            <a:pPr algn="r"/>
            <a:r>
              <a:rPr lang="uk-UA" sz="1600" b="1" dirty="0" smtClean="0">
                <a:latin typeface="Bahnschrift SemiLight" panose="020B0502040204020203" pitchFamily="34" charset="0"/>
              </a:rPr>
              <a:t>Струтинська Ольга</a:t>
            </a:r>
            <a:endParaRPr lang="ru-RU" sz="1600" b="1" dirty="0">
              <a:latin typeface="Bahnschrift Semi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3706763"/>
            <a:ext cx="2767013" cy="1051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86" y="2968387"/>
            <a:ext cx="1856226" cy="1789711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772850"/>
            <a:ext cx="4445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545681"/>
            <a:ext cx="547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8" y="3359305"/>
            <a:ext cx="639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99" y="3107592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02989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2780507"/>
            <a:ext cx="803274" cy="8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21" y="2620570"/>
            <a:ext cx="818655" cy="81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74" y="2375788"/>
            <a:ext cx="977166" cy="97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57" y="2256955"/>
            <a:ext cx="1138212" cy="7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63" y="2022841"/>
            <a:ext cx="1287614" cy="84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07" y="1820329"/>
            <a:ext cx="1184275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87" y="1402970"/>
            <a:ext cx="1047085" cy="11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FC68E6-8E22-4563-A786-304C6E04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50" y="207819"/>
            <a:ext cx="8667750" cy="2563956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/>
            </a:r>
            <a:br>
              <a:rPr lang="ru-RU" sz="5300" dirty="0"/>
            </a:br>
            <a:r>
              <a:rPr lang="ru-RU" sz="5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</a:t>
            </a:r>
            <a: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/>
            </a:r>
            <a:b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</a:br>
            <a: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"</a:t>
            </a:r>
            <a:r>
              <a:rPr lang="ru-RU" sz="4800" b="1" i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Алгоритми</a:t>
            </a:r>
            <a: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 та </a:t>
            </a:r>
            <a:r>
              <a:rPr lang="ru-RU" sz="4800" b="1" i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програми</a:t>
            </a:r>
            <a: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" </a:t>
            </a:r>
            <a:b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</a:br>
            <a:r>
              <a:rPr lang="ru-RU" sz="4800" b="1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6 </a:t>
            </a:r>
            <a:r>
              <a:rPr lang="ru-RU" sz="4800" b="1" i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/>
              </a:rPr>
              <a:t>клас</a:t>
            </a:r>
            <a:r>
              <a:rPr lang="ru-RU" sz="4800" b="0" i="0" dirty="0" smtClean="0">
                <a:solidFill>
                  <a:srgbClr val="424242"/>
                </a:solidFill>
                <a:effectLst/>
                <a:latin typeface="Roboto"/>
              </a:rPr>
              <a:t/>
            </a:r>
            <a:br>
              <a:rPr lang="ru-RU" sz="4800" b="0" i="0" dirty="0" smtClean="0">
                <a:solidFill>
                  <a:srgbClr val="424242"/>
                </a:solidFill>
                <a:effectLst/>
                <a:latin typeface="Roboto"/>
              </a:rPr>
            </a:br>
            <a:endParaRPr lang="ru-RU" sz="4800" b="0" i="0" dirty="0">
              <a:solidFill>
                <a:srgbClr val="42424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304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31" name="Рамка 30">
            <a:extLst>
              <a:ext uri="{FF2B5EF4-FFF2-40B4-BE49-F238E27FC236}">
                <a16:creationId xmlns:a16="http://schemas.microsoft.com/office/drawing/2014/main" xmlns="" id="{D9CEF7E4-F0CC-461F-9353-DAFDE78FD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1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11CB98A-F74B-4803-A76F-DB070445118C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0C4E5A4-7990-401C-895B-1DB4D8C7D9D8}"/>
              </a:ext>
            </a:extLst>
          </p:cNvPr>
          <p:cNvSpPr/>
          <p:nvPr/>
        </p:nvSpPr>
        <p:spPr>
          <a:xfrm>
            <a:off x="4800600" y="251719"/>
            <a:ext cx="4193400" cy="4653508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Скільки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разів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виконується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цикл?</a:t>
            </a:r>
          </a:p>
          <a:p>
            <a:pPr algn="ctr"/>
            <a:endParaRPr lang="uk-UA" sz="3200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BBA05F5-BC28-4166-A239-A6C57A4CE00F}"/>
              </a:ext>
            </a:extLst>
          </p:cNvPr>
          <p:cNvSpPr/>
          <p:nvPr/>
        </p:nvSpPr>
        <p:spPr>
          <a:xfrm>
            <a:off x="1419224" y="5223197"/>
            <a:ext cx="7336462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П’ять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E23C870-7586-49AB-93E5-99A48DCBE45B}"/>
              </a:ext>
            </a:extLst>
          </p:cNvPr>
          <p:cNvSpPr/>
          <p:nvPr/>
        </p:nvSpPr>
        <p:spPr>
          <a:xfrm>
            <a:off x="8755686" y="4801524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B51ECA8-F201-4A56-BE50-AD7CDDEA2399}"/>
              </a:ext>
            </a:extLst>
          </p:cNvPr>
          <p:cNvSpPr/>
          <p:nvPr/>
        </p:nvSpPr>
        <p:spPr>
          <a:xfrm>
            <a:off x="1552575" y="251720"/>
            <a:ext cx="3081668" cy="4530902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3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4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5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6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44" y="251720"/>
            <a:ext cx="747712" cy="74771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757805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6" y="1883983"/>
            <a:ext cx="1935648" cy="28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7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0E2F8D1D-CF3B-45DF-90AC-68BF0F6AB3B3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91897C6-2533-431E-9EF4-FACBBAE328B9}"/>
              </a:ext>
            </a:extLst>
          </p:cNvPr>
          <p:cNvSpPr/>
          <p:nvPr/>
        </p:nvSpPr>
        <p:spPr>
          <a:xfrm>
            <a:off x="4767092" y="193750"/>
            <a:ext cx="4193400" cy="4596358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333333"/>
                </a:solidFill>
                <a:latin typeface="Impact" panose="020B0806030902050204" pitchFamily="34" charset="0"/>
              </a:rPr>
              <a:t>Виберіть</a:t>
            </a:r>
            <a:r>
              <a:rPr lang="ru-RU" sz="24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400" b="1" dirty="0" err="1" smtClean="0">
                <a:solidFill>
                  <a:srgbClr val="333333"/>
                </a:solidFill>
                <a:latin typeface="Impact" panose="020B0806030902050204" pitchFamily="34" charset="0"/>
              </a:rPr>
              <a:t>лінійний</a:t>
            </a:r>
            <a:r>
              <a:rPr lang="ru-RU" sz="24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алгоритм</a:t>
            </a:r>
          </a:p>
          <a:p>
            <a:pPr algn="ctr"/>
            <a:endParaRPr lang="ru-RU" sz="2800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uk-UA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AB07792-689F-4236-AA32-E08487F8BEBC}"/>
              </a:ext>
            </a:extLst>
          </p:cNvPr>
          <p:cNvSpPr/>
          <p:nvPr/>
        </p:nvSpPr>
        <p:spPr>
          <a:xfrm>
            <a:off x="1352550" y="5223197"/>
            <a:ext cx="7223414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EFF7884C-CB15-4D83-BEB9-5EC19EDAAF89}"/>
              </a:ext>
            </a:extLst>
          </p:cNvPr>
          <p:cNvSpPr/>
          <p:nvPr/>
        </p:nvSpPr>
        <p:spPr>
          <a:xfrm>
            <a:off x="8755686" y="4790108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7B7F19C-EEE9-4B17-AFA4-71FED94F50D5}"/>
              </a:ext>
            </a:extLst>
          </p:cNvPr>
          <p:cNvSpPr/>
          <p:nvPr/>
        </p:nvSpPr>
        <p:spPr>
          <a:xfrm>
            <a:off x="1590676" y="193750"/>
            <a:ext cx="3067044" cy="4659783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Лінійний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- </a:t>
            </a:r>
            <a:r>
              <a:rPr lang="ru-RU" sz="32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алгоритм, </a:t>
            </a:r>
            <a:r>
              <a:rPr lang="ru-RU" sz="32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2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32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32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одна за одною</a:t>
            </a:r>
            <a:r>
              <a:rPr 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67">
                        <a14:foregroundMark x1="37222" y1="23500" x2="44222" y2="61333"/>
                        <a14:foregroundMark x1="40333" y1="13833" x2="69556" y2="83667"/>
                        <a14:foregroundMark x1="45778" y1="11167" x2="71556" y2="43500"/>
                        <a14:foregroundMark x1="59889" y1="13000" x2="42778" y2="84333"/>
                        <a14:foregroundMark x1="64778" y1="28333" x2="52778" y2="88833"/>
                        <a14:foregroundMark x1="46111" y1="73333" x2="48556" y2="9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285750"/>
            <a:ext cx="857250" cy="571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89" y="4760697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3598" r="32375" b="15500"/>
          <a:stretch/>
        </p:blipFill>
        <p:spPr>
          <a:xfrm>
            <a:off x="4964256" y="1900011"/>
            <a:ext cx="1584181" cy="233266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8667" r="7375" b="-2031"/>
          <a:stretch/>
        </p:blipFill>
        <p:spPr>
          <a:xfrm>
            <a:off x="6815425" y="3218331"/>
            <a:ext cx="1891894" cy="149478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2" r="10783" b="-1404"/>
          <a:stretch/>
        </p:blipFill>
        <p:spPr>
          <a:xfrm>
            <a:off x="6824393" y="1448763"/>
            <a:ext cx="1873959" cy="167737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Овал 20"/>
          <p:cNvSpPr/>
          <p:nvPr/>
        </p:nvSpPr>
        <p:spPr>
          <a:xfrm>
            <a:off x="4767092" y="1743074"/>
            <a:ext cx="314320" cy="285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6633987" y="3075354"/>
            <a:ext cx="314320" cy="285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6658265" y="1348712"/>
            <a:ext cx="314320" cy="285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77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0A2C43F-2F0F-412D-BC1B-A037D1246715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A768562-2050-4AEE-B22B-1A36DC952FB4}"/>
              </a:ext>
            </a:extLst>
          </p:cNvPr>
          <p:cNvSpPr/>
          <p:nvPr/>
        </p:nvSpPr>
        <p:spPr>
          <a:xfrm>
            <a:off x="4894362" y="171450"/>
            <a:ext cx="4193400" cy="4682083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Виберіть</a:t>
            </a:r>
            <a:r>
              <a:rPr lang="ru-RU" b="1" dirty="0">
                <a:solidFill>
                  <a:srgbClr val="333333"/>
                </a:solidFill>
                <a:latin typeface="Impact" panose="020B0806030902050204" pitchFamily="34" charset="0"/>
              </a:rPr>
              <a:t> алгоритм з </a:t>
            </a:r>
            <a:r>
              <a:rPr lang="ru-RU" b="1" dirty="0" err="1" smtClean="0">
                <a:solidFill>
                  <a:srgbClr val="333333"/>
                </a:solidFill>
                <a:latin typeface="Impact" panose="020B0806030902050204" pitchFamily="34" charset="0"/>
              </a:rPr>
              <a:t>розгалуженням</a:t>
            </a:r>
            <a:endParaRPr lang="ru-RU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05918DC8-224B-43A4-BDC2-88D85A715141}"/>
              </a:ext>
            </a:extLst>
          </p:cNvPr>
          <p:cNvSpPr/>
          <p:nvPr/>
        </p:nvSpPr>
        <p:spPr>
          <a:xfrm>
            <a:off x="1603922" y="5223197"/>
            <a:ext cx="7235278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185BBBA7-0E2F-43FD-9F7A-AF13C10CFCE8}"/>
              </a:ext>
            </a:extLst>
          </p:cNvPr>
          <p:cNvSpPr/>
          <p:nvPr/>
        </p:nvSpPr>
        <p:spPr>
          <a:xfrm>
            <a:off x="8759150" y="4885922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40EB276-F25F-49D4-98AE-606F7386DA25}"/>
              </a:ext>
            </a:extLst>
          </p:cNvPr>
          <p:cNvSpPr/>
          <p:nvPr/>
        </p:nvSpPr>
        <p:spPr>
          <a:xfrm>
            <a:off x="1603922" y="171451"/>
            <a:ext cx="3206197" cy="4682082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з розгалуженням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altLang="uk-UA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алгоритм, який містять перевірку умови.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умова правильна, то виконується одна послідовність команд. Якщо умова неправильна, то інша послідовність команд.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891">
                        <a14:foregroundMark x1="28370" y1="20833" x2="79457" y2="63333"/>
                        <a14:foregroundMark x1="32283" y1="19167" x2="32717" y2="75333"/>
                        <a14:foregroundMark x1="25217" y1="23500" x2="22717" y2="42500"/>
                        <a14:foregroundMark x1="56304" y1="25167" x2="54674" y2="67500"/>
                        <a14:foregroundMark x1="50109" y1="41333" x2="57500" y2="73167"/>
                        <a14:foregroundMark x1="57717" y1="26000" x2="68478" y2="23167"/>
                        <a14:foregroundMark x1="66848" y1="24833" x2="79022" y2="51500"/>
                        <a14:foregroundMark x1="76304" y1="58667" x2="68804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17" y="209551"/>
            <a:ext cx="847090" cy="55245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89" y="4770399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922243"/>
            <a:ext cx="17192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1348612"/>
            <a:ext cx="20113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10" y="3155434"/>
            <a:ext cx="20240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62" y="1770855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91" y="1239634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94" y="2966355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3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11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52E2B3F7-882D-4A0B-BC0C-34E7305978A1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0608A90-0331-4AB7-8589-CEBEC24912D1}"/>
              </a:ext>
            </a:extLst>
          </p:cNvPr>
          <p:cNvSpPr/>
          <p:nvPr/>
        </p:nvSpPr>
        <p:spPr>
          <a:xfrm>
            <a:off x="4752975" y="129113"/>
            <a:ext cx="4193400" cy="4653508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212529"/>
                </a:solidFill>
                <a:latin typeface="Impact" panose="020B0806030902050204" pitchFamily="34" charset="0"/>
              </a:rPr>
              <a:t>Вкажіть</a:t>
            </a:r>
            <a:r>
              <a:rPr lang="ru-RU" sz="3200" dirty="0" smtClean="0">
                <a:solidFill>
                  <a:srgbClr val="212529"/>
                </a:solidFill>
                <a:latin typeface="Impact" panose="020B0806030902050204" pitchFamily="34" charset="0"/>
              </a:rPr>
              <a:t> </a:t>
            </a:r>
            <a:r>
              <a:rPr lang="ru-RU" sz="3200" dirty="0" err="1" smtClean="0">
                <a:solidFill>
                  <a:srgbClr val="212529"/>
                </a:solidFill>
                <a:latin typeface="Impact" panose="020B0806030902050204" pitchFamily="34" charset="0"/>
              </a:rPr>
              <a:t>способи</a:t>
            </a:r>
            <a:r>
              <a:rPr lang="ru-RU" sz="3200" dirty="0" smtClean="0">
                <a:solidFill>
                  <a:srgbClr val="212529"/>
                </a:solidFill>
                <a:latin typeface="Impact" panose="020B0806030902050204" pitchFamily="34" charset="0"/>
              </a:rPr>
              <a:t> </a:t>
            </a:r>
            <a:r>
              <a:rPr lang="ru-RU" sz="3200" dirty="0" err="1" smtClean="0">
                <a:solidFill>
                  <a:srgbClr val="212529"/>
                </a:solidFill>
                <a:latin typeface="Impact" panose="020B0806030902050204" pitchFamily="34" charset="0"/>
              </a:rPr>
              <a:t>створення</a:t>
            </a:r>
            <a:r>
              <a:rPr lang="ru-RU" sz="3200" dirty="0" smtClean="0">
                <a:solidFill>
                  <a:srgbClr val="212529"/>
                </a:solidFill>
                <a:latin typeface="Impact" panose="020B0806030902050204" pitchFamily="34" charset="0"/>
              </a:rPr>
              <a:t> </a:t>
            </a:r>
            <a:r>
              <a:rPr lang="ru-RU" sz="3200" dirty="0" err="1" smtClean="0">
                <a:solidFill>
                  <a:srgbClr val="212529"/>
                </a:solidFill>
                <a:latin typeface="Impact" panose="020B0806030902050204" pitchFamily="34" charset="0"/>
              </a:rPr>
              <a:t>нових</a:t>
            </a:r>
            <a:r>
              <a:rPr lang="ru-RU" sz="3200" dirty="0" smtClean="0">
                <a:solidFill>
                  <a:srgbClr val="212529"/>
                </a:solidFill>
                <a:latin typeface="Impact" panose="020B0806030902050204" pitchFamily="34" charset="0"/>
              </a:rPr>
              <a:t> </a:t>
            </a:r>
            <a:r>
              <a:rPr lang="ru-RU" sz="3200" dirty="0" err="1" smtClean="0">
                <a:solidFill>
                  <a:srgbClr val="212529"/>
                </a:solidFill>
                <a:latin typeface="Impact" panose="020B0806030902050204" pitchFamily="34" charset="0"/>
              </a:rPr>
              <a:t>спрайтів</a:t>
            </a:r>
            <a:endParaRPr lang="ru-RU" sz="3200" dirty="0">
              <a:solidFill>
                <a:srgbClr val="212529"/>
              </a:solidFill>
              <a:latin typeface="Impact" panose="020B0806030902050204" pitchFamily="34" charset="0"/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F927E06-6DF0-400A-82FB-88B1719139AE}"/>
              </a:ext>
            </a:extLst>
          </p:cNvPr>
          <p:cNvSpPr/>
          <p:nvPr/>
        </p:nvSpPr>
        <p:spPr>
          <a:xfrm>
            <a:off x="3028950" y="5199061"/>
            <a:ext cx="4391025" cy="13852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700000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D9D9390A-9086-4352-9200-5CD92CBA71A2}"/>
              </a:ext>
            </a:extLst>
          </p:cNvPr>
          <p:cNvSpPr/>
          <p:nvPr/>
        </p:nvSpPr>
        <p:spPr>
          <a:xfrm>
            <a:off x="8851133" y="4781595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AA7312D-1C5B-4D57-996E-E0ABF3671A93}"/>
              </a:ext>
            </a:extLst>
          </p:cNvPr>
          <p:cNvSpPr/>
          <p:nvPr/>
        </p:nvSpPr>
        <p:spPr>
          <a:xfrm>
            <a:off x="1666876" y="148163"/>
            <a:ext cx="2967368" cy="4634458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771509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34348"/>
            <a:ext cx="781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56" b="99111" l="0" r="96111">
                        <a14:foregroundMark x1="18333" y1="8000" x2="16667" y2="40889"/>
                        <a14:foregroundMark x1="47778" y1="8889" x2="54167" y2="40889"/>
                        <a14:foregroundMark x1="19167" y1="61778" x2="18611" y2="92000"/>
                        <a14:foregroundMark x1="49722" y1="62222" x2="51111" y2="93778"/>
                        <a14:foregroundMark x1="84167" y1="54222" x2="81111" y2="90667"/>
                        <a14:foregroundMark x1="76944" y1="80000" x2="86111" y2="8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69" y="2298049"/>
            <a:ext cx="3957536" cy="24734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1787488"/>
            <a:ext cx="2410545" cy="1336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97" y="5277429"/>
            <a:ext cx="3700666" cy="11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4" name="Управляющая кнопка: &quot;Вперед&quot; или &quot;Следующий&quot; 4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131208B-65FB-4E1C-8823-40CC580330E9}"/>
              </a:ext>
            </a:extLst>
          </p:cNvPr>
          <p:cNvSpPr/>
          <p:nvPr/>
        </p:nvSpPr>
        <p:spPr>
          <a:xfrm>
            <a:off x="10501313" y="6130035"/>
            <a:ext cx="600076" cy="483424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B8B60624-D4C9-494C-8D01-4648A6F26929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38966BB4-0395-4808-9CDF-BEC5ED24425A}"/>
              </a:ext>
            </a:extLst>
          </p:cNvPr>
          <p:cNvSpPr/>
          <p:nvPr/>
        </p:nvSpPr>
        <p:spPr>
          <a:xfrm>
            <a:off x="4890898" y="152400"/>
            <a:ext cx="4193400" cy="4701133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Виберіть</a:t>
            </a:r>
            <a:r>
              <a:rPr lang="ru-RU" sz="24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циклічний</a:t>
            </a:r>
            <a:r>
              <a:rPr lang="ru-RU" sz="24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алгоритм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39CC1AD-9B51-4C86-AFED-6FECBC592E1E}"/>
              </a:ext>
            </a:extLst>
          </p:cNvPr>
          <p:cNvSpPr/>
          <p:nvPr/>
        </p:nvSpPr>
        <p:spPr>
          <a:xfrm>
            <a:off x="1409700" y="5223197"/>
            <a:ext cx="7345986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E22DE9D9-DC3F-4D3F-B878-E6B46CAA6079}"/>
              </a:ext>
            </a:extLst>
          </p:cNvPr>
          <p:cNvSpPr/>
          <p:nvPr/>
        </p:nvSpPr>
        <p:spPr>
          <a:xfrm>
            <a:off x="8769803" y="4858106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7BF6C23-998A-4818-84A3-6A58A4C58675}"/>
              </a:ext>
            </a:extLst>
          </p:cNvPr>
          <p:cNvSpPr/>
          <p:nvPr/>
        </p:nvSpPr>
        <p:spPr>
          <a:xfrm>
            <a:off x="1546772" y="200024"/>
            <a:ext cx="3206197" cy="4605883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з повторенням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altLang="uk-UA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алгоритм, у якому команди </a:t>
            </a:r>
            <a:r>
              <a:rPr lang="uk-UA" alt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повторю-ються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скінчену кількість разів.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алгоритми ще називають </a:t>
            </a:r>
            <a:r>
              <a:rPr lang="uk-UA" alt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циклічними алгоритмами. </a:t>
            </a:r>
            <a:endParaRPr lang="uk-UA" altLang="uk-UA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780801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98" y="1528763"/>
            <a:ext cx="20240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98" y="3062516"/>
            <a:ext cx="20113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3598" r="32375" b="15500"/>
          <a:stretch/>
        </p:blipFill>
        <p:spPr>
          <a:xfrm>
            <a:off x="5164282" y="2051794"/>
            <a:ext cx="1584181" cy="233266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63" y="1848643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44" y="1363661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934493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4" y="200024"/>
            <a:ext cx="596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42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E287167-951F-458F-BFA2-E476A70C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037"/>
            <a:ext cx="10972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самоконтролю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AE7A527-5168-4181-899D-8E74F218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6" y="1104900"/>
            <a:ext cx="7372350" cy="3695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dirty="0" smtClean="0"/>
              <a:t>    </a:t>
            </a:r>
            <a:r>
              <a:rPr lang="uk-UA" sz="2400" dirty="0" err="1" smtClean="0"/>
              <a:t>Запиши</a:t>
            </a:r>
            <a:r>
              <a:rPr lang="uk-UA" sz="2400" dirty="0" smtClean="0"/>
              <a:t> відповіді на питання, </a:t>
            </a:r>
            <a:r>
              <a:rPr lang="uk-UA" sz="2400" dirty="0" smtClean="0"/>
              <a:t>постав </a:t>
            </a:r>
            <a:r>
              <a:rPr lang="uk-UA" sz="2400" dirty="0" smtClean="0"/>
              <a:t>бали</a:t>
            </a:r>
          </a:p>
          <a:p>
            <a:pPr marL="0" indent="0">
              <a:buNone/>
            </a:pPr>
            <a:r>
              <a:rPr lang="uk-UA" sz="2000" dirty="0" smtClean="0"/>
              <a:t>1.</a:t>
            </a:r>
          </a:p>
          <a:p>
            <a:pPr marL="0" indent="0">
              <a:buNone/>
            </a:pPr>
            <a:r>
              <a:rPr lang="uk-UA" sz="2000" dirty="0" smtClean="0"/>
              <a:t>2.</a:t>
            </a:r>
          </a:p>
          <a:p>
            <a:pPr marL="0" indent="0">
              <a:buNone/>
            </a:pPr>
            <a:r>
              <a:rPr lang="uk-UA" sz="2000" dirty="0" smtClean="0"/>
              <a:t>3.</a:t>
            </a:r>
          </a:p>
          <a:p>
            <a:pPr marL="0" indent="0">
              <a:buNone/>
            </a:pPr>
            <a:r>
              <a:rPr lang="uk-UA" sz="2000" dirty="0" smtClean="0"/>
              <a:t>4.</a:t>
            </a:r>
          </a:p>
          <a:p>
            <a:pPr marL="0" indent="0">
              <a:buNone/>
            </a:pPr>
            <a:r>
              <a:rPr lang="uk-UA" sz="2000" dirty="0" smtClean="0"/>
              <a:t>5.</a:t>
            </a:r>
          </a:p>
          <a:p>
            <a:pPr marL="0" indent="0">
              <a:buNone/>
            </a:pPr>
            <a:r>
              <a:rPr lang="uk-UA" sz="2000" dirty="0" smtClean="0"/>
              <a:t>6.</a:t>
            </a:r>
          </a:p>
          <a:p>
            <a:pPr marL="0" indent="0">
              <a:buNone/>
            </a:pPr>
            <a:r>
              <a:rPr lang="uk-UA" sz="2000" dirty="0" smtClean="0"/>
              <a:t>7.</a:t>
            </a:r>
          </a:p>
          <a:p>
            <a:pPr marL="0" indent="0">
              <a:buNone/>
            </a:pPr>
            <a:r>
              <a:rPr lang="uk-UA" sz="2000" dirty="0" smtClean="0"/>
              <a:t>8.</a:t>
            </a:r>
          </a:p>
          <a:p>
            <a:pPr marL="0" indent="0">
              <a:buNone/>
            </a:pPr>
            <a:r>
              <a:rPr lang="uk-UA" sz="2000" dirty="0" smtClean="0"/>
              <a:t>9.</a:t>
            </a:r>
          </a:p>
          <a:p>
            <a:pPr marL="0" indent="0">
              <a:buNone/>
            </a:pPr>
            <a:r>
              <a:rPr lang="uk-UA" sz="2000" dirty="0" smtClean="0"/>
              <a:t>10.</a:t>
            </a:r>
          </a:p>
          <a:p>
            <a:pPr marL="0" indent="0">
              <a:buNone/>
            </a:pPr>
            <a:r>
              <a:rPr lang="uk-UA" sz="2000" dirty="0" smtClean="0"/>
              <a:t>11.</a:t>
            </a:r>
          </a:p>
          <a:p>
            <a:pPr marL="0" indent="0">
              <a:buNone/>
            </a:pPr>
            <a:r>
              <a:rPr lang="uk-UA" sz="2000" dirty="0" smtClean="0"/>
              <a:t>12.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26" y="1419225"/>
            <a:ext cx="4834328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0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6715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0069751-CEB3-4986-A0D8-A6ECC2A95BF9}"/>
              </a:ext>
            </a:extLst>
          </p:cNvPr>
          <p:cNvSpPr/>
          <p:nvPr/>
        </p:nvSpPr>
        <p:spPr>
          <a:xfrm>
            <a:off x="8384209" y="3724742"/>
            <a:ext cx="431169" cy="40573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4" y="164893"/>
            <a:ext cx="6901800" cy="65380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glow rad="127000">
                    <a:srgbClr val="FFFF00"/>
                  </a:glow>
                </a:effectLst>
              </a:rPr>
              <a:t>Правила </a:t>
            </a:r>
            <a:r>
              <a:rPr lang="ru-RU" dirty="0" err="1" smtClean="0">
                <a:effectLst>
                  <a:glow rad="127000">
                    <a:srgbClr val="FFFF00"/>
                  </a:glow>
                </a:effectLst>
              </a:rPr>
              <a:t>гри</a:t>
            </a:r>
            <a:endParaRPr lang="ru-RU" dirty="0"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18" name="Блок-схема: узел суммирования 1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6E92A251-5794-4DAA-B448-827FE7C737B8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6">
            <a:extLst>
              <a:ext uri="{FF2B5EF4-FFF2-40B4-BE49-F238E27FC236}">
                <a16:creationId xmlns:a16="http://schemas.microsoft.com/office/drawing/2014/main" xmlns="" id="{2A3764E5-04D8-488A-86EB-696A6B0B3EA8}"/>
              </a:ext>
            </a:extLst>
          </p:cNvPr>
          <p:cNvSpPr txBox="1">
            <a:spLocks/>
          </p:cNvSpPr>
          <p:nvPr/>
        </p:nvSpPr>
        <p:spPr>
          <a:xfrm>
            <a:off x="6972300" y="153991"/>
            <a:ext cx="4934887" cy="65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5002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3600" i="1" dirty="0" err="1" smtClean="0">
                <a:effectLst>
                  <a:glow rad="342900">
                    <a:srgbClr val="FFFF00">
                      <a:alpha val="8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Натисни</a:t>
            </a:r>
            <a:r>
              <a:rPr lang="ru-RU" sz="3600" i="1" dirty="0" smtClean="0">
                <a:effectLst>
                  <a:glow rad="342900">
                    <a:srgbClr val="FFFF00">
                      <a:alpha val="8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i="1" dirty="0">
                <a:effectLst>
                  <a:glow rad="342900">
                    <a:srgbClr val="FFFF00">
                      <a:alpha val="8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кнопку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CA17F032-DF68-406F-B23F-C99C6B40AA20}"/>
              </a:ext>
            </a:extLst>
          </p:cNvPr>
          <p:cNvSpPr/>
          <p:nvPr/>
        </p:nvSpPr>
        <p:spPr>
          <a:xfrm>
            <a:off x="8435751" y="818694"/>
            <a:ext cx="264853" cy="276587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A97F65F2-55D8-4245-9C21-3E1DCCAB0E2D}"/>
              </a:ext>
            </a:extLst>
          </p:cNvPr>
          <p:cNvSpPr/>
          <p:nvPr/>
        </p:nvSpPr>
        <p:spPr>
          <a:xfrm>
            <a:off x="1514475" y="818694"/>
            <a:ext cx="6869734" cy="4034839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Impact" panose="020B0806030902050204" pitchFamily="34" charset="0"/>
              </a:rPr>
              <a:t>Правила </a:t>
            </a:r>
            <a:r>
              <a:rPr lang="ru-RU" sz="2400" b="1" i="1" dirty="0" err="1">
                <a:solidFill>
                  <a:srgbClr val="002060"/>
                </a:solidFill>
                <a:latin typeface="Impact" panose="020B0806030902050204" pitchFamily="34" charset="0"/>
              </a:rPr>
              <a:t>гри</a:t>
            </a:r>
            <a:r>
              <a:rPr lang="ru-RU" sz="2400" b="1" i="1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ставиш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 (а).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теми.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Твоє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натиснувши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цифру.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з'явиться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варіантами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свою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листку самоконтролю, 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звіритися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правильною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бал.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8D63F61-675F-408E-BABE-D4D9BA236345}"/>
              </a:ext>
            </a:extLst>
          </p:cNvPr>
          <p:cNvSpPr/>
          <p:nvPr/>
        </p:nvSpPr>
        <p:spPr>
          <a:xfrm>
            <a:off x="1400174" y="5223197"/>
            <a:ext cx="7175789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700000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12F633C-28DE-4FC7-B8D4-A8CCC006F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56" b="96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595" t="5857" r="16446" b="6260"/>
          <a:stretch/>
        </p:blipFill>
        <p:spPr bwMode="auto">
          <a:xfrm rot="10800000">
            <a:off x="8299414" y="3234388"/>
            <a:ext cx="558828" cy="63014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0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B20E7AC9-E90E-496D-A646-AE67150F594F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0069751-CEB3-4986-A0D8-A6ECC2A95BF9}"/>
              </a:ext>
            </a:extLst>
          </p:cNvPr>
          <p:cNvSpPr/>
          <p:nvPr/>
        </p:nvSpPr>
        <p:spPr>
          <a:xfrm>
            <a:off x="8808586" y="4853459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2005B19-F1F2-4BEB-8C19-28C5B94AA997}"/>
              </a:ext>
            </a:extLst>
          </p:cNvPr>
          <p:cNvSpPr/>
          <p:nvPr/>
        </p:nvSpPr>
        <p:spPr>
          <a:xfrm>
            <a:off x="6496049" y="257177"/>
            <a:ext cx="2312537" cy="4556814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Алгоритм -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це</a:t>
            </a:r>
            <a:r>
              <a:rPr lang="ru-RU" sz="32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...</a:t>
            </a:r>
          </a:p>
          <a:p>
            <a:pPr algn="ctr"/>
            <a:endParaRPr lang="uk-UA" sz="3200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A3F437C-F2B8-48F4-9461-D66726AD709E}"/>
              </a:ext>
            </a:extLst>
          </p:cNvPr>
          <p:cNvSpPr/>
          <p:nvPr/>
        </p:nvSpPr>
        <p:spPr>
          <a:xfrm>
            <a:off x="1613447" y="257176"/>
            <a:ext cx="4682578" cy="4556814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указівок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невідомий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указівок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dirty="0">
              <a:solidFill>
                <a:srgbClr val="70AD47">
                  <a:lumMod val="50000"/>
                </a:srgbClr>
              </a:solidFill>
            </a:endParaRPr>
          </a:p>
          <a:p>
            <a:pPr lvl="0" algn="ctr"/>
            <a:endParaRPr lang="ru-RU" sz="2400" dirty="0">
              <a:solidFill>
                <a:srgbClr val="70AD47">
                  <a:lumMod val="50000"/>
                </a:srgbClr>
              </a:solidFill>
            </a:endParaRPr>
          </a:p>
          <a:p>
            <a:pPr lvl="0" algn="ctr"/>
            <a:endParaRPr lang="ru-RU" sz="2400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B7C8708-DDD0-4567-BB7C-FFBD7838C81D}"/>
              </a:ext>
            </a:extLst>
          </p:cNvPr>
          <p:cNvSpPr/>
          <p:nvPr/>
        </p:nvSpPr>
        <p:spPr>
          <a:xfrm>
            <a:off x="1781174" y="5223197"/>
            <a:ext cx="6794789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err="1">
                <a:solidFill>
                  <a:schemeClr val="bg1"/>
                </a:solidFill>
                <a:latin typeface="Roboto"/>
              </a:rPr>
              <a:t>Скінченна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послідовність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указівок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виконання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дій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спрямованих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розв’язування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Roboto"/>
              </a:rPr>
              <a:t>задачі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. 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873">
                        <a14:foregroundMark x1="12452" y1="81208" x2="38501" y2="9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46" y="2009774"/>
            <a:ext cx="1421541" cy="27202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667">
                        <a14:foregroundMark x1="26222" y1="26667" x2="66667" y2="66667"/>
                        <a14:foregroundMark x1="48000" y1="27556" x2="75111" y2="55556"/>
                        <a14:foregroundMark x1="43556" y1="30222" x2="63111" y2="56889"/>
                        <a14:foregroundMark x1="55111" y1="50667" x2="58222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59" y="395286"/>
            <a:ext cx="442913" cy="442913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7267575" y="4819222"/>
            <a:ext cx="1466849" cy="34813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ДОПОМОГА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437973EC-0255-4B77-AD24-F370C54397EE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6144C2C-85C0-49F0-81B2-E34D30BC32B9}"/>
              </a:ext>
            </a:extLst>
          </p:cNvPr>
          <p:cNvSpPr/>
          <p:nvPr/>
        </p:nvSpPr>
        <p:spPr>
          <a:xfrm>
            <a:off x="5343526" y="190501"/>
            <a:ext cx="3657600" cy="4663030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Алгоритми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подаються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такими способами:</a:t>
            </a:r>
            <a:endParaRPr lang="uk-UA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9656D1A3-9447-4107-ACB2-46F185FB3E34}"/>
              </a:ext>
            </a:extLst>
          </p:cNvPr>
          <p:cNvSpPr/>
          <p:nvPr/>
        </p:nvSpPr>
        <p:spPr>
          <a:xfrm>
            <a:off x="1647825" y="190500"/>
            <a:ext cx="3486150" cy="4663031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Словесним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ослідовністю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рафічним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3DEE926-5B53-420D-A55C-B06E0F259654}"/>
              </a:ext>
            </a:extLst>
          </p:cNvPr>
          <p:cNvSpPr/>
          <p:nvPr/>
        </p:nvSpPr>
        <p:spPr>
          <a:xfrm>
            <a:off x="1647824" y="5223197"/>
            <a:ext cx="7107862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Словесним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Послідовністю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0069751-CEB3-4986-A0D8-A6ECC2A95BF9}"/>
              </a:ext>
            </a:extLst>
          </p:cNvPr>
          <p:cNvSpPr/>
          <p:nvPr/>
        </p:nvSpPr>
        <p:spPr>
          <a:xfrm>
            <a:off x="8755686" y="4877154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77508"/>
            <a:ext cx="847725" cy="8477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63" y="2600322"/>
            <a:ext cx="3124325" cy="205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4780008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2F894301-6919-4F79-96A5-477907A0F030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B854A24-AC6A-4E4B-A089-64C411EC38E5}"/>
              </a:ext>
            </a:extLst>
          </p:cNvPr>
          <p:cNvSpPr/>
          <p:nvPr/>
        </p:nvSpPr>
        <p:spPr>
          <a:xfrm>
            <a:off x="5257801" y="76201"/>
            <a:ext cx="3726478" cy="4777332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Вкажіть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на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Групи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команд у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вікні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середовища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err="1" smtClean="0">
                <a:solidFill>
                  <a:srgbClr val="333333"/>
                </a:solidFill>
                <a:latin typeface="Impact" panose="020B0806030902050204" pitchFamily="34" charset="0"/>
              </a:rPr>
              <a:t>Скретч</a:t>
            </a:r>
            <a:endParaRPr lang="ru-RU" sz="2800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>
              <a:solidFill>
                <a:srgbClr val="333333"/>
              </a:solidFill>
              <a:latin typeface="Impact" panose="020B080603090205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2558E58-EC4F-4A21-B7ED-E52F7F3B8C27}"/>
              </a:ext>
            </a:extLst>
          </p:cNvPr>
          <p:cNvSpPr/>
          <p:nvPr/>
        </p:nvSpPr>
        <p:spPr>
          <a:xfrm>
            <a:off x="1533614" y="5223197"/>
            <a:ext cx="7448373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Групи команд - 3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71894660-F2B7-46D8-B9DB-DE20CC116783}"/>
              </a:ext>
            </a:extLst>
          </p:cNvPr>
          <p:cNvSpPr/>
          <p:nvPr/>
        </p:nvSpPr>
        <p:spPr>
          <a:xfrm>
            <a:off x="8817681" y="4892669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2E2DBD9-0C59-4674-9A99-B34DE9164F8B}"/>
              </a:ext>
            </a:extLst>
          </p:cNvPr>
          <p:cNvSpPr/>
          <p:nvPr/>
        </p:nvSpPr>
        <p:spPr>
          <a:xfrm>
            <a:off x="1727747" y="161926"/>
            <a:ext cx="3206197" cy="4691608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1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2 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3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4</a:t>
            </a:r>
          </a:p>
          <a:p>
            <a:pPr algn="ctr"/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46" y="2465368"/>
            <a:ext cx="3322587" cy="198939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2E2DBD9-0C59-4674-9A99-B34DE9164F8B}"/>
              </a:ext>
            </a:extLst>
          </p:cNvPr>
          <p:cNvSpPr/>
          <p:nvPr/>
        </p:nvSpPr>
        <p:spPr>
          <a:xfrm>
            <a:off x="1705792" y="161926"/>
            <a:ext cx="3206197" cy="4691608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1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2 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3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4</a:t>
            </a:r>
          </a:p>
          <a:p>
            <a:pPr algn="ctr"/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2E2DBD9-0C59-4674-9A99-B34DE9164F8B}"/>
              </a:ext>
            </a:extLst>
          </p:cNvPr>
          <p:cNvSpPr/>
          <p:nvPr/>
        </p:nvSpPr>
        <p:spPr>
          <a:xfrm>
            <a:off x="1702887" y="161925"/>
            <a:ext cx="3206197" cy="4691608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1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2 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3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4</a:t>
            </a:r>
          </a:p>
          <a:p>
            <a:pPr algn="ctr"/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46" y="76201"/>
            <a:ext cx="638985" cy="63898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787967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29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3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B3E518B9-6A8B-413E-AD5F-137EB3129ABA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902F30F-960C-4E26-8117-9CDF7A580C19}"/>
              </a:ext>
            </a:extLst>
          </p:cNvPr>
          <p:cNvSpPr/>
          <p:nvPr/>
        </p:nvSpPr>
        <p:spPr>
          <a:xfrm>
            <a:off x="4800600" y="114300"/>
            <a:ext cx="4193400" cy="4739233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333333"/>
                </a:solidFill>
                <a:latin typeface="Roboto"/>
              </a:rPr>
              <a:t/>
            </a:r>
            <a:br>
              <a:rPr lang="ru-RU" sz="3200" b="1" dirty="0">
                <a:solidFill>
                  <a:srgbClr val="333333"/>
                </a:solidFill>
                <a:latin typeface="Roboto"/>
              </a:rPr>
            </a:br>
            <a:endParaRPr lang="ru-RU" sz="3200" b="1" dirty="0" smtClean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ru-RU" sz="3200" b="1" dirty="0" err="1" smtClean="0">
                <a:solidFill>
                  <a:srgbClr val="333333"/>
                </a:solidFill>
                <a:latin typeface="Impact" panose="020B0806030902050204" pitchFamily="34" charset="0"/>
              </a:rPr>
              <a:t>Що</a:t>
            </a:r>
            <a:r>
              <a:rPr lang="ru-RU" sz="32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буде результатом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виконання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даної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програми</a:t>
            </a:r>
            <a:r>
              <a:rPr lang="ru-RU" sz="32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?</a:t>
            </a: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85737BE-71A9-4584-B3CA-79FD3EE2CEAA}"/>
              </a:ext>
            </a:extLst>
          </p:cNvPr>
          <p:cNvSpPr/>
          <p:nvPr/>
        </p:nvSpPr>
        <p:spPr>
          <a:xfrm>
            <a:off x="1400174" y="5223197"/>
            <a:ext cx="7355512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Переміщення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 кроків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A05457ED-5478-427F-B5E7-5DDBDEF8D0CB}"/>
              </a:ext>
            </a:extLst>
          </p:cNvPr>
          <p:cNvSpPr/>
          <p:nvPr/>
        </p:nvSpPr>
        <p:spPr>
          <a:xfrm>
            <a:off x="8758086" y="4868424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978A193-7D8B-45DC-96C9-A608DF6AE10E}"/>
              </a:ext>
            </a:extLst>
          </p:cNvPr>
          <p:cNvSpPr/>
          <p:nvPr/>
        </p:nvSpPr>
        <p:spPr>
          <a:xfrm>
            <a:off x="1527728" y="114300"/>
            <a:ext cx="3206197" cy="4739233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 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 </a:t>
            </a:r>
          </a:p>
          <a:p>
            <a:pPr algn="ctr"/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</a:p>
          <a:p>
            <a:pPr algn="ctr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 </a:t>
            </a:r>
            <a:endParaRPr lang="uk-UA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кроків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18" y="2286287"/>
            <a:ext cx="3496163" cy="24768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62" y="100012"/>
            <a:ext cx="752475" cy="7524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06" y="4763133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83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31" name="Рамка 30">
            <a:extLst>
              <a:ext uri="{FF2B5EF4-FFF2-40B4-BE49-F238E27FC236}">
                <a16:creationId xmlns:a16="http://schemas.microsoft.com/office/drawing/2014/main" xmlns="" id="{D9CEF7E4-F0CC-461F-9353-DAFDE78FD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1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A7EA7374-7262-4C3C-8889-5AE6DA49D3EE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0AFBE3A-E132-41E9-93C9-D1DAD3EB3C28}"/>
              </a:ext>
            </a:extLst>
          </p:cNvPr>
          <p:cNvSpPr/>
          <p:nvPr/>
        </p:nvSpPr>
        <p:spPr>
          <a:xfrm>
            <a:off x="4890898" y="195399"/>
            <a:ext cx="4193400" cy="4586196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На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скільки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градусів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буде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виконано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поворот у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результаті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виконання</a:t>
            </a:r>
            <a:r>
              <a:rPr lang="ru-RU" sz="2800" b="1" dirty="0">
                <a:solidFill>
                  <a:srgbClr val="333333"/>
                </a:solidFill>
                <a:latin typeface="Impact" panose="020B0806030902050204" pitchFamily="34" charset="0"/>
              </a:rPr>
              <a:t> такого циклу</a:t>
            </a:r>
            <a:r>
              <a:rPr lang="ru-RU" sz="28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?</a:t>
            </a:r>
          </a:p>
          <a:p>
            <a:pPr algn="ctr"/>
            <a:endParaRPr lang="uk-UA" sz="2800" b="1" dirty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uk-UA" sz="2800" b="1" dirty="0" smtClean="0">
              <a:solidFill>
                <a:srgbClr val="333333"/>
              </a:solidFill>
              <a:latin typeface="Impact" panose="020B0806030902050204" pitchFamily="34" charset="0"/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6650886-D368-48C9-8839-4235B8189402}"/>
              </a:ext>
            </a:extLst>
          </p:cNvPr>
          <p:cNvSpPr/>
          <p:nvPr/>
        </p:nvSpPr>
        <p:spPr>
          <a:xfrm>
            <a:off x="1409700" y="5223197"/>
            <a:ext cx="7510292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0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градусів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7D582BBD-B67B-4FA7-A950-F5145C168895}"/>
              </a:ext>
            </a:extLst>
          </p:cNvPr>
          <p:cNvSpPr/>
          <p:nvPr/>
        </p:nvSpPr>
        <p:spPr>
          <a:xfrm>
            <a:off x="8755686" y="4867247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6A8AFA5-0687-46C5-87D4-D56BE5FBC50D}"/>
              </a:ext>
            </a:extLst>
          </p:cNvPr>
          <p:cNvSpPr/>
          <p:nvPr/>
        </p:nvSpPr>
        <p:spPr>
          <a:xfrm>
            <a:off x="1561396" y="200281"/>
            <a:ext cx="3206197" cy="4581314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30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стрілкою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15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стрілкою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стрілки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281220"/>
            <a:ext cx="647700" cy="6477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98" y="4770222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29" y="2852617"/>
            <a:ext cx="3496163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8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43" y="174108"/>
            <a:ext cx="4219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3" name="Рисунок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31" name="Рамка 30">
            <a:extLst>
              <a:ext uri="{FF2B5EF4-FFF2-40B4-BE49-F238E27FC236}">
                <a16:creationId xmlns:a16="http://schemas.microsoft.com/office/drawing/2014/main" xmlns="" id="{D9CEF7E4-F0CC-461F-9353-DAFDE78FD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1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42138B6-F4BD-4C60-BF8C-46ADB9585994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DF80CCE-4806-462C-AF2C-90BB1E79BC61}"/>
              </a:ext>
            </a:extLst>
          </p:cNvPr>
          <p:cNvSpPr/>
          <p:nvPr/>
        </p:nvSpPr>
        <p:spPr>
          <a:xfrm>
            <a:off x="1419224" y="5223197"/>
            <a:ext cx="7336462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Roboto"/>
              </a:rPr>
              <a:t>Об’єкт</a:t>
            </a:r>
            <a:r>
              <a:rPr lang="ru-RU" sz="280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торкається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вказаного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об’єкта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назва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якого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обирається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"/>
              </a:rPr>
              <a:t>зі</a:t>
            </a:r>
            <a:r>
              <a:rPr lang="ru-RU" sz="2800" dirty="0">
                <a:solidFill>
                  <a:schemeClr val="bg1"/>
                </a:solidFill>
                <a:latin typeface="Roboto"/>
              </a:rPr>
              <a:t> списку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361D7660-E2DA-49D3-A6B0-2CA14D6D98B9}"/>
              </a:ext>
            </a:extLst>
          </p:cNvPr>
          <p:cNvSpPr/>
          <p:nvPr/>
        </p:nvSpPr>
        <p:spPr>
          <a:xfrm>
            <a:off x="8755686" y="4853543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DE9E971-5774-42DE-BBBD-B566B9772E67}"/>
              </a:ext>
            </a:extLst>
          </p:cNvPr>
          <p:cNvSpPr/>
          <p:nvPr/>
        </p:nvSpPr>
        <p:spPr>
          <a:xfrm>
            <a:off x="1609725" y="195399"/>
            <a:ext cx="3024518" cy="4587222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списку</a:t>
            </a:r>
          </a:p>
          <a:p>
            <a:pPr algn="ctr"/>
            <a:r>
              <a:rPr lang="uk-UA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торкається вказаного 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</a:p>
          <a:p>
            <a:pPr algn="ctr"/>
            <a:r>
              <a:rPr lang="uk-UA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7641" y="1388974"/>
            <a:ext cx="3997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Яку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умову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описує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дана команда?</a:t>
            </a:r>
            <a:endParaRPr lang="ru-RU" sz="3200" dirty="0"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5" y="195399"/>
            <a:ext cx="590550" cy="5905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30" y="4767330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7" y="3234157"/>
            <a:ext cx="416300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5D05A8-86B7-4496-A10B-843AA52D1E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39" y="6125032"/>
            <a:ext cx="1205244" cy="48842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4D7DE4E-3983-4562-A8E9-30B06E57B07B}"/>
              </a:ext>
            </a:extLst>
          </p:cNvPr>
          <p:cNvSpPr/>
          <p:nvPr/>
        </p:nvSpPr>
        <p:spPr>
          <a:xfrm>
            <a:off x="9201139" y="96182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83BFB6-AC89-4A5A-BCA5-8EADD1FD72D2}"/>
              </a:ext>
            </a:extLst>
          </p:cNvPr>
          <p:cNvSpPr/>
          <p:nvPr/>
        </p:nvSpPr>
        <p:spPr>
          <a:xfrm>
            <a:off x="10475747" y="962851"/>
            <a:ext cx="119081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FEF07D6-7FED-4B78-831E-8F9A32D7577A}"/>
              </a:ext>
            </a:extLst>
          </p:cNvPr>
          <p:cNvSpPr/>
          <p:nvPr/>
        </p:nvSpPr>
        <p:spPr>
          <a:xfrm>
            <a:off x="9189440" y="180695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F822FE3-BC25-4E94-B69C-C11E3714EABC}"/>
              </a:ext>
            </a:extLst>
          </p:cNvPr>
          <p:cNvSpPr/>
          <p:nvPr/>
        </p:nvSpPr>
        <p:spPr>
          <a:xfrm>
            <a:off x="10464048" y="1821832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0E7121-3796-4E92-B442-12B98C3778C3}"/>
              </a:ext>
            </a:extLst>
          </p:cNvPr>
          <p:cNvSpPr/>
          <p:nvPr/>
        </p:nvSpPr>
        <p:spPr>
          <a:xfrm>
            <a:off x="9189440" y="2679555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940F119-A9CD-4D5C-B92C-D4FDC9851794}"/>
              </a:ext>
            </a:extLst>
          </p:cNvPr>
          <p:cNvSpPr/>
          <p:nvPr/>
        </p:nvSpPr>
        <p:spPr>
          <a:xfrm>
            <a:off x="10464048" y="2680581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3B529FB-3A62-4BBE-98C6-5C36ED34E600}"/>
              </a:ext>
            </a:extLst>
          </p:cNvPr>
          <p:cNvSpPr/>
          <p:nvPr/>
        </p:nvSpPr>
        <p:spPr>
          <a:xfrm>
            <a:off x="9189440" y="3537637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D1EB33-7F7B-412E-B719-168400E6C999}"/>
              </a:ext>
            </a:extLst>
          </p:cNvPr>
          <p:cNvSpPr/>
          <p:nvPr/>
        </p:nvSpPr>
        <p:spPr>
          <a:xfrm>
            <a:off x="10464048" y="3538663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56E1288-B166-4637-8EA8-D4B16D5F00E1}"/>
              </a:ext>
            </a:extLst>
          </p:cNvPr>
          <p:cNvSpPr/>
          <p:nvPr/>
        </p:nvSpPr>
        <p:spPr>
          <a:xfrm>
            <a:off x="9228849" y="4395834"/>
            <a:ext cx="1163109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5B2A500-1097-4551-A924-E0B4B016D664}"/>
              </a:ext>
            </a:extLst>
          </p:cNvPr>
          <p:cNvSpPr/>
          <p:nvPr/>
        </p:nvSpPr>
        <p:spPr>
          <a:xfrm>
            <a:off x="10461323" y="4396860"/>
            <a:ext cx="1205243" cy="7715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F3EBF55-1249-489D-8D2C-B3BF049058F7}"/>
              </a:ext>
            </a:extLst>
          </p:cNvPr>
          <p:cNvSpPr/>
          <p:nvPr/>
        </p:nvSpPr>
        <p:spPr>
          <a:xfrm>
            <a:off x="9231012" y="5277428"/>
            <a:ext cx="1160946" cy="73702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33A0C86-C15F-4CFD-B2ED-C38F21DD814E}"/>
              </a:ext>
            </a:extLst>
          </p:cNvPr>
          <p:cNvSpPr/>
          <p:nvPr/>
        </p:nvSpPr>
        <p:spPr>
          <a:xfrm>
            <a:off x="10461891" y="5263574"/>
            <a:ext cx="1205243" cy="75087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845171-0B48-4D7E-8EA9-A5D3749F82F0}"/>
              </a:ext>
            </a:extLst>
          </p:cNvPr>
          <p:cNvSpPr/>
          <p:nvPr/>
        </p:nvSpPr>
        <p:spPr>
          <a:xfrm>
            <a:off x="9201139" y="6125032"/>
            <a:ext cx="1205243" cy="48842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5E3D6-E46B-4246-A907-3DC75DAFF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8" y="947970"/>
            <a:ext cx="1205243" cy="795104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C24ACA-62AF-4A18-9271-665CE98E2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7" y="1805218"/>
            <a:ext cx="1205243" cy="795104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555666A-2A64-416D-959B-388500179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6" y="2664964"/>
            <a:ext cx="1205243" cy="79510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D347A4D-429B-4118-941C-CD7418E7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3524710"/>
            <a:ext cx="1205243" cy="79510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05A77D-AB74-4635-870B-79D25218C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5" y="947970"/>
            <a:ext cx="1205243" cy="79510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C74AE49-FE6D-4D82-8BBC-93DB8636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4" y="1805218"/>
            <a:ext cx="1205243" cy="795104"/>
          </a:xfrm>
          <a:prstGeom prst="rect">
            <a:avLst/>
          </a:prstGeom>
        </p:spPr>
      </p:pic>
      <p:pic>
        <p:nvPicPr>
          <p:cNvPr id="11" name="Рисунок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CF79397-ABCD-4DD4-AF87-BF6617A5A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3" y="2664964"/>
            <a:ext cx="1205243" cy="795104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BB7A8AF-6F2C-41C5-BF73-4622CBDD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2" y="3524710"/>
            <a:ext cx="1205243" cy="795104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933229-03D5-4411-BAC5-177E279FA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4384456"/>
            <a:ext cx="1205243" cy="795104"/>
          </a:xfrm>
          <a:prstGeom prst="rect">
            <a:avLst/>
          </a:prstGeom>
        </p:spPr>
      </p:pic>
      <p:pic>
        <p:nvPicPr>
          <p:cNvPr id="14" name="Рисунок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97EA797-E00E-48D8-B577-9633861A5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141" y="5244202"/>
            <a:ext cx="1205243" cy="795104"/>
          </a:xfrm>
          <a:prstGeom prst="rect">
            <a:avLst/>
          </a:prstGeom>
        </p:spPr>
      </p:pic>
      <p:pic>
        <p:nvPicPr>
          <p:cNvPr id="25" name="Рисунок 2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AB3F034-F754-4F95-ACDA-7D4891CA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4384456"/>
            <a:ext cx="1205243" cy="795104"/>
          </a:xfrm>
          <a:prstGeom prst="rect">
            <a:avLst/>
          </a:prstGeom>
        </p:spPr>
      </p:pic>
      <p:pic>
        <p:nvPicPr>
          <p:cNvPr id="26" name="Рисунок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7020AE-1CDB-4133-87E9-15D945F4B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2725" y="5244202"/>
            <a:ext cx="1205243" cy="795104"/>
          </a:xfrm>
          <a:prstGeom prst="rect">
            <a:avLst/>
          </a:prstGeom>
        </p:spPr>
      </p:pic>
      <p:sp>
        <p:nvSpPr>
          <p:cNvPr id="31" name="Рамка 30">
            <a:extLst>
              <a:ext uri="{FF2B5EF4-FFF2-40B4-BE49-F238E27FC236}">
                <a16:creationId xmlns:a16="http://schemas.microsoft.com/office/drawing/2014/main" xmlns="" id="{D9CEF7E4-F0CC-461F-9353-DAFDE78FD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1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7AFBF97-EE4C-425A-9DF5-A6A64A37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164893"/>
            <a:ext cx="11587397" cy="653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5" name="Блок-схема: узел суммирования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F30B7510-48EA-4182-9969-2F7614C99B8D}"/>
              </a:ext>
            </a:extLst>
          </p:cNvPr>
          <p:cNvSpPr/>
          <p:nvPr/>
        </p:nvSpPr>
        <p:spPr>
          <a:xfrm>
            <a:off x="11196319" y="6125032"/>
            <a:ext cx="481649" cy="483425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C157289-3205-4A3B-A41E-4A7B4CEB0B96}"/>
              </a:ext>
            </a:extLst>
          </p:cNvPr>
          <p:cNvSpPr/>
          <p:nvPr/>
        </p:nvSpPr>
        <p:spPr>
          <a:xfrm>
            <a:off x="4726592" y="200026"/>
            <a:ext cx="4193400" cy="4653508"/>
          </a:xfrm>
          <a:prstGeom prst="rect">
            <a:avLst/>
          </a:prstGeom>
          <a:solidFill>
            <a:srgbClr val="DDDDDD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Над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об'єктами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у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програмних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середовищах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можна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Impact" panose="020B0806030902050204" pitchFamily="34" charset="0"/>
              </a:rPr>
              <a:t>виконувати</a:t>
            </a:r>
            <a:r>
              <a:rPr lang="ru-RU" sz="3200" b="1" dirty="0">
                <a:solidFill>
                  <a:srgbClr val="333333"/>
                </a:solidFill>
                <a:latin typeface="Impact" panose="020B0806030902050204" pitchFamily="34" charset="0"/>
              </a:rPr>
              <a:t> </a:t>
            </a:r>
            <a:r>
              <a:rPr lang="ru-RU" sz="3200" b="1" dirty="0" err="1" smtClean="0">
                <a:solidFill>
                  <a:srgbClr val="333333"/>
                </a:solidFill>
                <a:latin typeface="Impact" panose="020B0806030902050204" pitchFamily="34" charset="0"/>
              </a:rPr>
              <a:t>дії</a:t>
            </a:r>
            <a:r>
              <a:rPr lang="ru-RU" sz="3200" b="1" dirty="0" smtClean="0">
                <a:solidFill>
                  <a:srgbClr val="333333"/>
                </a:solidFill>
                <a:latin typeface="Impact" panose="020B0806030902050204" pitchFamily="34" charset="0"/>
              </a:rPr>
              <a:t>?</a:t>
            </a:r>
            <a:endParaRPr lang="uk-UA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590B0B4-818D-4446-87C8-94BD0FEBD276}"/>
              </a:ext>
            </a:extLst>
          </p:cNvPr>
          <p:cNvSpPr/>
          <p:nvPr/>
        </p:nvSpPr>
        <p:spPr>
          <a:xfrm>
            <a:off x="1409700" y="5223197"/>
            <a:ext cx="7467600" cy="117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0000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C9B00">
                      <a:alpha val="42745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вірні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C9B00">
                    <a:alpha val="42745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4F9D5CB9-A866-483F-9738-75C6E8711A28}"/>
              </a:ext>
            </a:extLst>
          </p:cNvPr>
          <p:cNvSpPr/>
          <p:nvPr/>
        </p:nvSpPr>
        <p:spPr>
          <a:xfrm>
            <a:off x="8755686" y="4853534"/>
            <a:ext cx="328612" cy="2764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69D7EE5-DABC-4D59-B3F2-EB2E129E810D}"/>
              </a:ext>
            </a:extLst>
          </p:cNvPr>
          <p:cNvSpPr/>
          <p:nvPr/>
        </p:nvSpPr>
        <p:spPr>
          <a:xfrm>
            <a:off x="1590675" y="200026"/>
            <a:ext cx="3025222" cy="4653507"/>
          </a:xfrm>
          <a:prstGeom prst="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 серед запропонованих варіантів</a:t>
            </a:r>
          </a:p>
          <a:p>
            <a:pPr algn="ctr"/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92" y="231098"/>
            <a:ext cx="604605" cy="60460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7" y="4741647"/>
            <a:ext cx="1590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603</Words>
  <Application>Microsoft Office PowerPoint</Application>
  <PresentationFormat>Произвольный</PresentationFormat>
  <Paragraphs>335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Гра "Алгоритми та програми"  6 клас </vt:lpstr>
      <vt:lpstr>Правила гри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самоконтролю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Эрика</dc:creator>
  <cp:lastModifiedBy>PC</cp:lastModifiedBy>
  <cp:revision>42</cp:revision>
  <dcterms:created xsi:type="dcterms:W3CDTF">2020-11-06T08:32:08Z</dcterms:created>
  <dcterms:modified xsi:type="dcterms:W3CDTF">2023-06-21T09:02:11Z</dcterms:modified>
</cp:coreProperties>
</file>