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86" r:id="rId4"/>
    <p:sldId id="269" r:id="rId5"/>
    <p:sldId id="282" r:id="rId6"/>
    <p:sldId id="272" r:id="rId7"/>
    <p:sldId id="262" r:id="rId8"/>
    <p:sldId id="278" r:id="rId9"/>
    <p:sldId id="265" r:id="rId10"/>
    <p:sldId id="257" r:id="rId11"/>
    <p:sldId id="259" r:id="rId12"/>
    <p:sldId id="260" r:id="rId13"/>
    <p:sldId id="276" r:id="rId14"/>
    <p:sldId id="284" r:id="rId15"/>
    <p:sldId id="287" r:id="rId16"/>
    <p:sldId id="288" r:id="rId17"/>
    <p:sldId id="285" r:id="rId1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A"/>
    <a:srgbClr val="00006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31915-66CA-4C10-ADF7-6D9A5BF5AD4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31915-66CA-4C10-ADF7-6D9A5BF5AD4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31915-66CA-4C10-ADF7-6D9A5BF5AD4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31915-66CA-4C10-ADF7-6D9A5BF5AD4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31915-66CA-4C10-ADF7-6D9A5BF5AD4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31915-66CA-4C10-ADF7-6D9A5BF5AD4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31915-66CA-4C10-ADF7-6D9A5BF5AD4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31915-66CA-4C10-ADF7-6D9A5BF5AD4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31915-66CA-4C10-ADF7-6D9A5BF5AD4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31915-66CA-4C10-ADF7-6D9A5BF5AD4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31915-66CA-4C10-ADF7-6D9A5BF5AD4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231915-66CA-4C10-ADF7-6D9A5BF5AD4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F:\&#1059;&#1088;&#1086;&#1082;%20&#1050;&#1072;&#1088;&#1110;&#1086;&#1090;&#1080;&#1087;.%20&#1061;&#1088;&#1086;&#1084;&#1086;&#1089;&#1086;&#1084;&#1080;\&#1055;&#1086;&#1076;&#1110;&#1083;%20&#1093;&#1088;&#1086;&#1084;&#1086;&#1089;&#1086;&#1084;.mp4" TargetMode="External"/><Relationship Id="rId1" Type="http://schemas.microsoft.com/office/2007/relationships/media" Target="file:///F:\&#1059;&#1088;&#1086;&#1082;%20&#1050;&#1072;&#1088;&#1110;&#1086;&#1090;&#1080;&#1087;.%20&#1061;&#1088;&#1086;&#1084;&#1086;&#1089;&#1086;&#1084;&#1080;\&#1055;&#1086;&#1076;&#1110;&#1083;%20&#1093;&#1088;&#1086;&#1084;&#1086;&#1089;&#1086;&#1084;.mp4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8913"/>
            <a:ext cx="9144000" cy="1943100"/>
          </a:xfrm>
        </p:spPr>
        <p:txBody>
          <a:bodyPr/>
          <a:lstStyle/>
          <a:p>
            <a:pPr eaLnBrk="1" hangingPunct="1"/>
            <a:r>
              <a:rPr lang="uk-UA" sz="6000" b="1" dirty="0">
                <a:solidFill>
                  <a:srgbClr val="00007A"/>
                </a:solidFill>
                <a:latin typeface="Palatino Linotype" pitchFamily="18" charset="0"/>
              </a:rPr>
              <a:t>Хромосоми. Каріотип.</a:t>
            </a:r>
            <a:endParaRPr lang="ru-RU" sz="6000" b="1" dirty="0">
              <a:solidFill>
                <a:srgbClr val="00007A"/>
              </a:solidFill>
              <a:latin typeface="Palatino Linotype" pitchFamily="18" charset="0"/>
            </a:endParaRPr>
          </a:p>
        </p:txBody>
      </p:sp>
      <p:pic>
        <p:nvPicPr>
          <p:cNvPr id="2051" name="Picture 6" descr="1313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59632" y="1844824"/>
            <a:ext cx="6708059" cy="462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>
                <a:solidFill>
                  <a:srgbClr val="00007A"/>
                </a:solidFill>
                <a:latin typeface="Palatino Linotype" pitchFamily="18" charset="0"/>
              </a:rPr>
              <a:t>Синдром </a:t>
            </a:r>
            <a:r>
              <a:rPr lang="uk-UA" b="1" dirty="0" err="1">
                <a:solidFill>
                  <a:srgbClr val="00007A"/>
                </a:solidFill>
                <a:latin typeface="Palatino Linotype" pitchFamily="18" charset="0"/>
              </a:rPr>
              <a:t>Дауна</a:t>
            </a:r>
            <a:endParaRPr lang="ru-RU" b="1" dirty="0">
              <a:solidFill>
                <a:srgbClr val="00007A"/>
              </a:solidFill>
              <a:latin typeface="Palatino Linotype" pitchFamily="18" charset="0"/>
            </a:endParaRPr>
          </a:p>
        </p:txBody>
      </p:sp>
      <p:sp>
        <p:nvSpPr>
          <p:cNvPr id="14339" name="Rectangle 9"/>
          <p:cNvSpPr>
            <a:spLocks noGrp="1" noChangeArrowheads="1"/>
          </p:cNvSpPr>
          <p:nvPr>
            <p:ph idx="1"/>
          </p:nvPr>
        </p:nvSpPr>
        <p:spPr>
          <a:xfrm>
            <a:off x="3779838" y="1412875"/>
            <a:ext cx="4906962" cy="4713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b="1" dirty="0">
                <a:latin typeface="Palatino Linotype" pitchFamily="18" charset="0"/>
              </a:rPr>
              <a:t>трисомія 21 пари хромосом</a:t>
            </a:r>
            <a:endParaRPr lang="ru-RU" b="1" dirty="0">
              <a:latin typeface="Palatino Linotype" pitchFamily="18" charset="0"/>
            </a:endParaRPr>
          </a:p>
        </p:txBody>
      </p:sp>
      <p:pic>
        <p:nvPicPr>
          <p:cNvPr id="14340" name="Picture 5" descr="ps_down_syndrome_karyoty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989263"/>
            <a:ext cx="5468938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0012-008-Sindrom-Dau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28775"/>
            <a:ext cx="31130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700213"/>
          </a:xfrm>
        </p:spPr>
        <p:txBody>
          <a:bodyPr/>
          <a:lstStyle/>
          <a:p>
            <a:pPr eaLnBrk="1" hangingPunct="1"/>
            <a:r>
              <a:rPr lang="uk-UA" b="1" dirty="0">
                <a:solidFill>
                  <a:srgbClr val="00007A"/>
                </a:solidFill>
                <a:latin typeface="Palatino Linotype" pitchFamily="18" charset="0"/>
              </a:rPr>
              <a:t>Синдром Шерешевського-Тернера (ХО)</a:t>
            </a:r>
            <a:endParaRPr lang="ru-RU" b="1" dirty="0">
              <a:solidFill>
                <a:srgbClr val="00007A"/>
              </a:solidFill>
              <a:latin typeface="Palatino Linotype" pitchFamily="18" charset="0"/>
            </a:endParaRPr>
          </a:p>
        </p:txBody>
      </p:sp>
      <p:pic>
        <p:nvPicPr>
          <p:cNvPr id="15363" name="Picture 5" descr="mutations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07950" y="1916113"/>
            <a:ext cx="8851900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pPr eaLnBrk="1" hangingPunct="1"/>
            <a:r>
              <a:rPr lang="uk-UA" b="1" dirty="0">
                <a:solidFill>
                  <a:srgbClr val="00007A"/>
                </a:solidFill>
                <a:latin typeface="Palatino Linotype" pitchFamily="18" charset="0"/>
              </a:rPr>
              <a:t>Синдром Клайнтфельтера (ХХ</a:t>
            </a:r>
            <a:r>
              <a:rPr lang="en-US" b="1" dirty="0">
                <a:solidFill>
                  <a:srgbClr val="00007A"/>
                </a:solidFill>
                <a:latin typeface="Palatino Linotype" pitchFamily="18" charset="0"/>
              </a:rPr>
              <a:t>Y)</a:t>
            </a:r>
            <a:endParaRPr lang="ru-RU" b="1" dirty="0">
              <a:solidFill>
                <a:srgbClr val="00007A"/>
              </a:solidFill>
              <a:latin typeface="Palatino Linotype" pitchFamily="18" charset="0"/>
            </a:endParaRPr>
          </a:p>
        </p:txBody>
      </p:sp>
      <p:pic>
        <p:nvPicPr>
          <p:cNvPr id="16387" name="Picture 4" descr="mutations3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79388" y="1844675"/>
            <a:ext cx="8713787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96752"/>
          </a:xfrm>
        </p:spPr>
        <p:txBody>
          <a:bodyPr/>
          <a:lstStyle/>
          <a:p>
            <a:pPr eaLnBrk="1" hangingPunct="1"/>
            <a:r>
              <a:rPr lang="uk-UA" b="1" dirty="0">
                <a:solidFill>
                  <a:srgbClr val="00007A"/>
                </a:solidFill>
                <a:latin typeface="Palatino Linotype" pitchFamily="18" charset="0"/>
              </a:rPr>
              <a:t>Хромосомний аналіз</a:t>
            </a:r>
            <a:endParaRPr lang="ru-RU" b="1" dirty="0">
              <a:solidFill>
                <a:srgbClr val="00007A"/>
              </a:solidFill>
              <a:latin typeface="Palatino Linotype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3"/>
            <a:ext cx="6011863" cy="518430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uk-UA" sz="4000" b="1" dirty="0">
                <a:solidFill>
                  <a:srgbClr val="CC0000"/>
                </a:solidFill>
                <a:latin typeface="Palatino Linotype" pitchFamily="18" charset="0"/>
              </a:rPr>
              <a:t>   </a:t>
            </a:r>
            <a:r>
              <a:rPr lang="uk-UA" sz="4000" b="1" dirty="0">
                <a:latin typeface="Palatino Linotype" pitchFamily="18" charset="0"/>
              </a:rPr>
              <a:t>Проводять у наукових дослідженнях, селекції, медицині</a:t>
            </a:r>
            <a:r>
              <a:rPr lang="uk-UA" sz="4000" b="1" dirty="0">
                <a:solidFill>
                  <a:srgbClr val="CC0000"/>
                </a:solidFill>
                <a:latin typeface="Palatino Linotype" pitchFamily="18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uk-UA" sz="4000" b="1" dirty="0">
              <a:solidFill>
                <a:srgbClr val="CC0000"/>
              </a:solidFill>
              <a:latin typeface="Palatino Linotype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uk-UA" sz="4000" b="1" dirty="0">
                <a:solidFill>
                  <a:srgbClr val="CC0000"/>
                </a:solidFill>
                <a:latin typeface="Palatino Linotype" pitchFamily="18" charset="0"/>
              </a:rPr>
              <a:t>   </a:t>
            </a:r>
            <a:r>
              <a:rPr lang="uk-UA" sz="4000" b="1" dirty="0"/>
              <a:t>Метод диференційного забарвлення хромосом</a:t>
            </a:r>
            <a:endParaRPr lang="uk-UA" sz="4000" b="1" dirty="0">
              <a:latin typeface="Palatino Linotype" pitchFamily="18" charset="0"/>
            </a:endParaRPr>
          </a:p>
        </p:txBody>
      </p:sp>
      <p:pic>
        <p:nvPicPr>
          <p:cNvPr id="17413" name="Picture 8" descr="u-doktora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 bwMode="auto">
          <a:xfrm>
            <a:off x="5701725" y="1412776"/>
            <a:ext cx="3442275" cy="38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64613" cy="1268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b="1" dirty="0">
                <a:solidFill>
                  <a:srgbClr val="00007A"/>
                </a:solidFill>
                <a:latin typeface="Palatino Linotype" pitchFamily="18" charset="0"/>
              </a:rPr>
              <a:t>Вправа </a:t>
            </a:r>
            <a:r>
              <a:rPr lang="uk-UA" b="1" dirty="0" err="1">
                <a:solidFill>
                  <a:srgbClr val="00007A"/>
                </a:solidFill>
                <a:latin typeface="Palatino Linotype" pitchFamily="18" charset="0"/>
              </a:rPr>
              <a:t>“Знайди</a:t>
            </a:r>
            <a:r>
              <a:rPr lang="uk-UA" b="1" dirty="0">
                <a:solidFill>
                  <a:srgbClr val="00007A"/>
                </a:solidFill>
                <a:latin typeface="Palatino Linotype" pitchFamily="18" charset="0"/>
              </a:rPr>
              <a:t> відсутню </a:t>
            </a:r>
            <a:r>
              <a:rPr lang="uk-UA" b="1" dirty="0" err="1">
                <a:solidFill>
                  <a:srgbClr val="00007A"/>
                </a:solidFill>
                <a:latin typeface="Palatino Linotype" pitchFamily="18" charset="0"/>
              </a:rPr>
              <a:t>хромосому”</a:t>
            </a:r>
            <a:endParaRPr lang="ru-RU" b="1" dirty="0">
              <a:solidFill>
                <a:srgbClr val="00007A"/>
              </a:solidFill>
              <a:latin typeface="Palatino Linotype" pitchFamily="18" charset="0"/>
            </a:endParaRPr>
          </a:p>
        </p:txBody>
      </p:sp>
      <p:pic>
        <p:nvPicPr>
          <p:cNvPr id="19459" name="Picture 4" descr="C:\Users\Соколов\Ігор\Desktop\Хромосом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4" y="1340768"/>
            <a:ext cx="6417390" cy="551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оділ хромосом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47530" y="260648"/>
            <a:ext cx="8448939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5E8736F-8215-66A6-F2C0-7BB8642D9B4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"/>
            <a:ext cx="9144000" cy="11967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b="1" dirty="0">
                <a:solidFill>
                  <a:srgbClr val="00007A"/>
                </a:solidFill>
                <a:latin typeface="Palatino Linotype" pitchFamily="18" charset="0"/>
              </a:rPr>
              <a:t>Вправа «Хромосомні хвороби»</a:t>
            </a:r>
            <a:endParaRPr lang="ru-RU" b="1" dirty="0">
              <a:solidFill>
                <a:srgbClr val="00007A"/>
              </a:solidFill>
              <a:latin typeface="Palatino Linotype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3D885E-8D4D-9D3C-E954-E1C289289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64" y="980727"/>
            <a:ext cx="5877272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4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sz="6000" b="1">
                <a:solidFill>
                  <a:srgbClr val="CC0000"/>
                </a:solidFill>
                <a:latin typeface="Palatino Linotype" pitchFamily="18" charset="0"/>
              </a:rPr>
              <a:t>Домашнє завдання</a:t>
            </a:r>
            <a:endParaRPr lang="ru-RU" sz="6000" b="1">
              <a:solidFill>
                <a:srgbClr val="CC0000"/>
              </a:solidFill>
              <a:latin typeface="Palatino Linotype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7632700" cy="3887788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5700" dirty="0">
                <a:latin typeface="Palatino Linotype" pitchFamily="18" charset="0"/>
                <a:cs typeface="Times New Roman" pitchFamily="18" charset="0"/>
              </a:rPr>
              <a:t>§</a:t>
            </a:r>
            <a:r>
              <a:rPr lang="uk-UA" sz="5700" dirty="0">
                <a:latin typeface="Palatino Linotype" pitchFamily="18" charset="0"/>
                <a:cs typeface="Times New Roman" pitchFamily="18" charset="0"/>
              </a:rPr>
              <a:t> 31 опрацювати;</a:t>
            </a:r>
          </a:p>
          <a:p>
            <a:pPr eaLnBrk="1" hangingPunct="1"/>
            <a:r>
              <a:rPr lang="uk-UA" sz="5700" dirty="0">
                <a:latin typeface="Palatino Linotype" pitchFamily="18" charset="0"/>
                <a:cs typeface="Times New Roman" pitchFamily="18" charset="0"/>
              </a:rPr>
              <a:t> виконати інтерактивну вправу – посилання в </a:t>
            </a:r>
            <a:r>
              <a:rPr lang="en-US" sz="5700" dirty="0">
                <a:latin typeface="Palatino Linotype" pitchFamily="18" charset="0"/>
                <a:cs typeface="Times New Roman" pitchFamily="18" charset="0"/>
              </a:rPr>
              <a:t>Google </a:t>
            </a:r>
            <a:r>
              <a:rPr lang="uk-UA" sz="5700" dirty="0">
                <a:latin typeface="Palatino Linotype" pitchFamily="18" charset="0"/>
                <a:cs typeface="Times New Roman" pitchFamily="18" charset="0"/>
              </a:rPr>
              <a:t>Клас</a:t>
            </a:r>
            <a:r>
              <a:rPr lang="uk-UA" sz="5700" b="1" dirty="0">
                <a:latin typeface="Palatino Linotype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uk-UA" sz="6000" b="1" dirty="0">
                <a:solidFill>
                  <a:schemeClr val="accent2"/>
                </a:solidFill>
                <a:latin typeface="Palatino Linotype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uk-UA" sz="4800" b="1" dirty="0">
                <a:solidFill>
                  <a:schemeClr val="accent2"/>
                </a:solidFill>
                <a:latin typeface="Palatino Linotype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uk-UA" sz="4800" b="1" dirty="0">
                <a:solidFill>
                  <a:schemeClr val="accent2"/>
                </a:solidFill>
                <a:latin typeface="Palatino Linotype" pitchFamily="18" charset="0"/>
                <a:cs typeface="Times New Roman" pitchFamily="18" charset="0"/>
              </a:rPr>
              <a:t>  </a:t>
            </a:r>
            <a:endParaRPr lang="en-US" sz="4800" b="1" dirty="0">
              <a:solidFill>
                <a:schemeClr val="accent2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484" name="Picture 5" descr="chromosomes_computer_artwork_computer_artwork_of_f0013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73016"/>
            <a:ext cx="2735262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b="1" dirty="0">
                <a:solidFill>
                  <a:srgbClr val="00007A"/>
                </a:solidFill>
                <a:latin typeface="Palatino Linotype" pitchFamily="18" charset="0"/>
              </a:rPr>
              <a:t>Хромосомна теорія спадковості</a:t>
            </a:r>
            <a:endParaRPr lang="ru-RU" b="1" dirty="0">
              <a:solidFill>
                <a:srgbClr val="00007A"/>
              </a:solidFill>
              <a:latin typeface="Palatino Linotype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362950" cy="51117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uk-UA" b="1" dirty="0">
                <a:latin typeface="Palatino Linotype" pitchFamily="18" charset="0"/>
              </a:rPr>
              <a:t>Сучасний вигляд завдяки Т.Х.Моргану.</a:t>
            </a:r>
          </a:p>
          <a:p>
            <a:pPr eaLnBrk="1" hangingPunct="1">
              <a:buFontTx/>
              <a:buNone/>
            </a:pPr>
            <a:r>
              <a:rPr lang="uk-UA" b="1" dirty="0">
                <a:latin typeface="Palatino Linotype" pitchFamily="18" charset="0"/>
              </a:rPr>
              <a:t>Положення теорії: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2800" b="1" dirty="0" err="1">
                <a:latin typeface="Palatino Linotype" pitchFamily="18" charset="0"/>
              </a:rPr>
              <a:t>Гени</a:t>
            </a:r>
            <a:r>
              <a:rPr lang="ru-RU" sz="2800" b="1" dirty="0">
                <a:latin typeface="Palatino Linotype" pitchFamily="18" charset="0"/>
              </a:rPr>
              <a:t> </a:t>
            </a:r>
            <a:r>
              <a:rPr lang="ru-RU" sz="2800" b="1" dirty="0" err="1">
                <a:latin typeface="Palatino Linotype" pitchFamily="18" charset="0"/>
              </a:rPr>
              <a:t>містяться</a:t>
            </a:r>
            <a:r>
              <a:rPr lang="ru-RU" sz="2800" b="1" dirty="0">
                <a:latin typeface="Palatino Linotype" pitchFamily="18" charset="0"/>
              </a:rPr>
              <a:t> в хромосомах. </a:t>
            </a:r>
            <a:r>
              <a:rPr lang="ru-RU" sz="2800" b="1" dirty="0" err="1">
                <a:latin typeface="Palatino Linotype" pitchFamily="18" charset="0"/>
              </a:rPr>
              <a:t>Кожна</a:t>
            </a:r>
            <a:r>
              <a:rPr lang="ru-RU" sz="2800" b="1" dirty="0">
                <a:latin typeface="Palatino Linotype" pitchFamily="18" charset="0"/>
              </a:rPr>
              <a:t> пара хромосом – </a:t>
            </a:r>
            <a:r>
              <a:rPr lang="ru-RU" sz="2800" b="1" dirty="0" err="1">
                <a:latin typeface="Palatino Linotype" pitchFamily="18" charset="0"/>
              </a:rPr>
              <a:t>група</a:t>
            </a:r>
            <a:r>
              <a:rPr lang="ru-RU" sz="2800" b="1" dirty="0">
                <a:latin typeface="Palatino Linotype" pitchFamily="18" charset="0"/>
              </a:rPr>
              <a:t> </a:t>
            </a:r>
            <a:r>
              <a:rPr lang="ru-RU" sz="2800" b="1" dirty="0" err="1">
                <a:latin typeface="Palatino Linotype" pitchFamily="18" charset="0"/>
              </a:rPr>
              <a:t>зчеплення</a:t>
            </a:r>
            <a:r>
              <a:rPr lang="ru-RU" sz="2800" b="1" dirty="0">
                <a:latin typeface="Palatino Linotype" pitchFamily="18" charset="0"/>
              </a:rPr>
              <a:t>.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2800" b="1" dirty="0" err="1">
                <a:latin typeface="Palatino Linotype" pitchFamily="18" charset="0"/>
              </a:rPr>
              <a:t>Гени</a:t>
            </a:r>
            <a:r>
              <a:rPr lang="ru-RU" sz="2800" b="1" dirty="0">
                <a:latin typeface="Palatino Linotype" pitchFamily="18" charset="0"/>
              </a:rPr>
              <a:t> </a:t>
            </a:r>
            <a:r>
              <a:rPr lang="ru-RU" sz="2800" b="1" dirty="0" err="1">
                <a:latin typeface="Palatino Linotype" pitchFamily="18" charset="0"/>
              </a:rPr>
              <a:t>розташовані</a:t>
            </a:r>
            <a:r>
              <a:rPr lang="ru-RU" sz="2800" b="1" dirty="0">
                <a:latin typeface="Palatino Linotype" pitchFamily="18" charset="0"/>
              </a:rPr>
              <a:t> в </a:t>
            </a:r>
            <a:r>
              <a:rPr lang="ru-RU" sz="2800" b="1" dirty="0" err="1">
                <a:latin typeface="Palatino Linotype" pitchFamily="18" charset="0"/>
              </a:rPr>
              <a:t>хромосомі</a:t>
            </a:r>
            <a:r>
              <a:rPr lang="ru-RU" sz="2800" b="1" dirty="0">
                <a:latin typeface="Palatino Linotype" pitchFamily="18" charset="0"/>
              </a:rPr>
              <a:t> </a:t>
            </a:r>
            <a:r>
              <a:rPr lang="ru-RU" sz="2800" b="1" dirty="0" err="1">
                <a:latin typeface="Palatino Linotype" pitchFamily="18" charset="0"/>
              </a:rPr>
              <a:t>лінійно</a:t>
            </a:r>
            <a:r>
              <a:rPr lang="ru-RU" sz="2800" b="1" dirty="0">
                <a:latin typeface="Palatino Linotype" pitchFamily="18" charset="0"/>
              </a:rPr>
              <a:t>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2800" b="1" dirty="0">
                <a:latin typeface="Palatino Linotype" pitchFamily="18" charset="0"/>
              </a:rPr>
              <a:t>Між </a:t>
            </a:r>
            <a:r>
              <a:rPr lang="ru-RU" sz="2800" b="1" dirty="0" err="1">
                <a:latin typeface="Palatino Linotype" pitchFamily="18" charset="0"/>
              </a:rPr>
              <a:t>гомологічними</a:t>
            </a:r>
            <a:r>
              <a:rPr lang="ru-RU" sz="2800" b="1" dirty="0">
                <a:latin typeface="Palatino Linotype" pitchFamily="18" charset="0"/>
              </a:rPr>
              <a:t> хромосомами </a:t>
            </a:r>
            <a:r>
              <a:rPr lang="ru-RU" sz="2800" b="1" dirty="0" err="1">
                <a:latin typeface="Palatino Linotype" pitchFamily="18" charset="0"/>
              </a:rPr>
              <a:t>відбувається</a:t>
            </a:r>
            <a:r>
              <a:rPr lang="ru-RU" sz="2800" b="1" dirty="0">
                <a:latin typeface="Palatino Linotype" pitchFamily="18" charset="0"/>
              </a:rPr>
              <a:t> </a:t>
            </a:r>
            <a:r>
              <a:rPr lang="ru-RU" sz="2800" b="1" dirty="0" err="1">
                <a:latin typeface="Palatino Linotype" pitchFamily="18" charset="0"/>
              </a:rPr>
              <a:t>кросенговер</a:t>
            </a:r>
            <a:r>
              <a:rPr lang="ru-RU" sz="2800" b="1" dirty="0">
                <a:latin typeface="Palatino Linotype" pitchFamily="18" charset="0"/>
              </a:rPr>
              <a:t> (</a:t>
            </a:r>
            <a:r>
              <a:rPr lang="ru-RU" sz="2800" b="1" dirty="0" err="1">
                <a:latin typeface="Palatino Linotype" pitchFamily="18" charset="0"/>
              </a:rPr>
              <a:t>обмін</a:t>
            </a:r>
            <a:r>
              <a:rPr lang="ru-RU" sz="2800" b="1" dirty="0">
                <a:latin typeface="Palatino Linotype" pitchFamily="18" charset="0"/>
              </a:rPr>
              <a:t> </a:t>
            </a:r>
            <a:r>
              <a:rPr lang="ru-RU" sz="2800" b="1" dirty="0" err="1">
                <a:latin typeface="Palatino Linotype" pitchFamily="18" charset="0"/>
              </a:rPr>
              <a:t>ділянками</a:t>
            </a:r>
            <a:r>
              <a:rPr lang="ru-RU" sz="2800" b="1" dirty="0">
                <a:latin typeface="Palatino Linotype" pitchFamily="18" charset="0"/>
              </a:rPr>
              <a:t>).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2800" b="1" dirty="0">
                <a:latin typeface="Palatino Linotype" pitchFamily="18" charset="0"/>
              </a:rPr>
              <a:t>Частота </a:t>
            </a:r>
            <a:r>
              <a:rPr lang="ru-RU" sz="2800" b="1" dirty="0" err="1">
                <a:latin typeface="Palatino Linotype" pitchFamily="18" charset="0"/>
              </a:rPr>
              <a:t>кросенговеру</a:t>
            </a:r>
            <a:r>
              <a:rPr lang="ru-RU" sz="2800" b="1" dirty="0">
                <a:latin typeface="Palatino Linotype" pitchFamily="18" charset="0"/>
              </a:rPr>
              <a:t> </a:t>
            </a:r>
            <a:r>
              <a:rPr lang="ru-RU" sz="2800" b="1" dirty="0" err="1">
                <a:latin typeface="Palatino Linotype" pitchFamily="18" charset="0"/>
              </a:rPr>
              <a:t>залежить</a:t>
            </a:r>
            <a:r>
              <a:rPr lang="ru-RU" sz="2800" b="1" dirty="0">
                <a:latin typeface="Palatino Linotype" pitchFamily="18" charset="0"/>
              </a:rPr>
              <a:t> </a:t>
            </a:r>
            <a:r>
              <a:rPr lang="ru-RU" sz="2800" b="1" dirty="0" err="1">
                <a:latin typeface="Palatino Linotype" pitchFamily="18" charset="0"/>
              </a:rPr>
              <a:t>від</a:t>
            </a:r>
            <a:r>
              <a:rPr lang="ru-RU" sz="2800" b="1" dirty="0">
                <a:latin typeface="Palatino Linotype" pitchFamily="18" charset="0"/>
              </a:rPr>
              <a:t> </a:t>
            </a:r>
            <a:r>
              <a:rPr lang="ru-RU" sz="2800" b="1" dirty="0" err="1">
                <a:latin typeface="Palatino Linotype" pitchFamily="18" charset="0"/>
              </a:rPr>
              <a:t>відстані</a:t>
            </a:r>
            <a:r>
              <a:rPr lang="ru-RU" sz="2800" b="1" dirty="0">
                <a:latin typeface="Palatino Linotype" pitchFamily="18" charset="0"/>
              </a:rPr>
              <a:t> між генами.</a:t>
            </a:r>
          </a:p>
          <a:p>
            <a:pPr eaLnBrk="1" hangingPunct="1"/>
            <a:endParaRPr lang="ru-RU" b="1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>
                <a:solidFill>
                  <a:srgbClr val="00007A"/>
                </a:solidFill>
                <a:latin typeface="Palatino Linotype" pitchFamily="18" charset="0"/>
              </a:rPr>
              <a:t>Хромосома</a:t>
            </a:r>
            <a:endParaRPr lang="ru-RU" b="1" dirty="0">
              <a:solidFill>
                <a:srgbClr val="00007A"/>
              </a:solidFill>
              <a:latin typeface="Palatino Linotype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362950" cy="51117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uk-UA" dirty="0">
                <a:latin typeface="Palatino Linotype" pitchFamily="18" charset="0"/>
              </a:rPr>
              <a:t>Назва від грецького </a:t>
            </a:r>
            <a:r>
              <a:rPr lang="ru-RU" dirty="0">
                <a:latin typeface="Palatino Linotype" pitchFamily="18" charset="0"/>
              </a:rPr>
              <a:t>«</a:t>
            </a:r>
            <a:r>
              <a:rPr lang="en-US" dirty="0" err="1">
                <a:latin typeface="Palatino Linotype" pitchFamily="18" charset="0"/>
              </a:rPr>
              <a:t>croma</a:t>
            </a:r>
            <a:r>
              <a:rPr lang="ru-RU" dirty="0">
                <a:latin typeface="Palatino Linotype" pitchFamily="18" charset="0"/>
              </a:rPr>
              <a:t>» - </a:t>
            </a:r>
            <a:r>
              <a:rPr lang="uk-UA" dirty="0">
                <a:latin typeface="Palatino Linotype" pitchFamily="18" charset="0"/>
              </a:rPr>
              <a:t>колір, </a:t>
            </a:r>
            <a:r>
              <a:rPr lang="ru-RU" dirty="0">
                <a:latin typeface="Palatino Linotype" pitchFamily="18" charset="0"/>
              </a:rPr>
              <a:t>«</a:t>
            </a:r>
            <a:r>
              <a:rPr lang="en-US" dirty="0">
                <a:latin typeface="Palatino Linotype" pitchFamily="18" charset="0"/>
              </a:rPr>
              <a:t>soma</a:t>
            </a:r>
            <a:r>
              <a:rPr lang="ru-RU" dirty="0">
                <a:latin typeface="Palatino Linotype" pitchFamily="18" charset="0"/>
              </a:rPr>
              <a:t>» - </a:t>
            </a:r>
            <a:r>
              <a:rPr lang="ru-RU" dirty="0" err="1">
                <a:latin typeface="Palatino Linotype" pitchFamily="18" charset="0"/>
              </a:rPr>
              <a:t>тіло</a:t>
            </a:r>
            <a:r>
              <a:rPr lang="ru-RU" dirty="0">
                <a:latin typeface="Palatino Linotype" pitchFamily="18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uk-UA" u="sng" dirty="0">
                <a:solidFill>
                  <a:srgbClr val="CC0000"/>
                </a:solidFill>
                <a:latin typeface="Palatino Linotype" pitchFamily="18" charset="0"/>
              </a:rPr>
              <a:t>Склад:</a:t>
            </a:r>
          </a:p>
          <a:p>
            <a:pPr eaLnBrk="1" hangingPunct="1"/>
            <a:r>
              <a:rPr lang="uk-UA" dirty="0">
                <a:latin typeface="Palatino Linotype" pitchFamily="18" charset="0"/>
              </a:rPr>
              <a:t>ДНК та </a:t>
            </a:r>
            <a:r>
              <a:rPr lang="uk-UA" dirty="0" err="1">
                <a:latin typeface="Palatino Linotype" pitchFamily="18" charset="0"/>
              </a:rPr>
              <a:t>гістони</a:t>
            </a:r>
            <a:r>
              <a:rPr lang="uk-UA" dirty="0">
                <a:latin typeface="Palatino Linotype" pitchFamily="18" charset="0"/>
              </a:rPr>
              <a:t> – 90%;</a:t>
            </a:r>
          </a:p>
          <a:p>
            <a:pPr eaLnBrk="1" hangingPunct="1"/>
            <a:r>
              <a:rPr lang="uk-UA" dirty="0">
                <a:latin typeface="Palatino Linotype" pitchFamily="18" charset="0"/>
              </a:rPr>
              <a:t>РНК;</a:t>
            </a:r>
          </a:p>
          <a:p>
            <a:pPr eaLnBrk="1" hangingPunct="1"/>
            <a:r>
              <a:rPr lang="uk-UA" dirty="0">
                <a:latin typeface="Palatino Linotype" pitchFamily="18" charset="0"/>
              </a:rPr>
              <a:t>ліпіди;</a:t>
            </a:r>
          </a:p>
          <a:p>
            <a:pPr eaLnBrk="1" hangingPunct="1"/>
            <a:r>
              <a:rPr lang="uk-UA" dirty="0">
                <a:latin typeface="Palatino Linotype" pitchFamily="18" charset="0"/>
              </a:rPr>
              <a:t>мінеральні речовини;</a:t>
            </a:r>
          </a:p>
          <a:p>
            <a:pPr eaLnBrk="1" hangingPunct="1"/>
            <a:r>
              <a:rPr lang="uk-UA" dirty="0">
                <a:latin typeface="Palatino Linotype" pitchFamily="18" charset="0"/>
              </a:rPr>
              <a:t>ДНК- </a:t>
            </a:r>
            <a:r>
              <a:rPr lang="uk-UA" dirty="0" err="1">
                <a:latin typeface="Palatino Linotype" pitchFamily="18" charset="0"/>
              </a:rPr>
              <a:t>полімерази</a:t>
            </a:r>
            <a:r>
              <a:rPr lang="uk-UA" dirty="0">
                <a:latin typeface="Palatino Linotype" pitchFamily="18" charset="0"/>
              </a:rPr>
              <a:t> (ферменти).</a:t>
            </a:r>
          </a:p>
          <a:p>
            <a:pPr eaLnBrk="1" hangingPunct="1"/>
            <a:endParaRPr lang="ru-RU" b="1" dirty="0">
              <a:solidFill>
                <a:schemeClr val="accent2"/>
              </a:solidFill>
              <a:latin typeface="Palatino Linotype" pitchFamily="18" charset="0"/>
            </a:endParaRPr>
          </a:p>
          <a:p>
            <a:pPr eaLnBrk="1" hangingPunct="1"/>
            <a:endParaRPr lang="ru-RU" b="1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  <p:pic>
        <p:nvPicPr>
          <p:cNvPr id="3076" name="Picture 4" descr="chrmomsom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205039"/>
            <a:ext cx="2201862" cy="30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5040560" cy="2924944"/>
          </a:xfrm>
        </p:spPr>
        <p:txBody>
          <a:bodyPr>
            <a:normAutofit/>
          </a:bodyPr>
          <a:lstStyle/>
          <a:p>
            <a:pPr algn="l" eaLnBrk="1" hangingPunct="1"/>
            <a:r>
              <a:rPr lang="uk-UA" sz="4000" b="1" dirty="0">
                <a:solidFill>
                  <a:srgbClr val="00007A"/>
                </a:solidFill>
                <a:latin typeface="Palatino Linotype" pitchFamily="18" charset="0"/>
              </a:rPr>
              <a:t>Рівні </a:t>
            </a:r>
            <a:r>
              <a:rPr lang="uk-UA" sz="4000" b="1" dirty="0" err="1">
                <a:solidFill>
                  <a:srgbClr val="00007A"/>
                </a:solidFill>
                <a:latin typeface="Palatino Linotype" pitchFamily="18" charset="0"/>
              </a:rPr>
              <a:t>компактизації</a:t>
            </a:r>
            <a:r>
              <a:rPr lang="uk-UA" sz="4000" b="1" dirty="0">
                <a:solidFill>
                  <a:srgbClr val="00007A"/>
                </a:solidFill>
                <a:latin typeface="Palatino Linotype" pitchFamily="18" charset="0"/>
              </a:rPr>
              <a:t> (упакування) ДНК </a:t>
            </a:r>
            <a:br>
              <a:rPr lang="uk-UA" sz="4000" b="1" dirty="0">
                <a:solidFill>
                  <a:srgbClr val="00007A"/>
                </a:solidFill>
                <a:latin typeface="Palatino Linotype" pitchFamily="18" charset="0"/>
              </a:rPr>
            </a:br>
            <a:r>
              <a:rPr lang="uk-UA" sz="4000" b="1" dirty="0">
                <a:solidFill>
                  <a:srgbClr val="00007A"/>
                </a:solidFill>
                <a:latin typeface="Palatino Linotype" pitchFamily="18" charset="0"/>
              </a:rPr>
              <a:t>у хромосомі</a:t>
            </a:r>
            <a:endParaRPr lang="ru-RU" sz="4000" b="1" dirty="0">
              <a:solidFill>
                <a:srgbClr val="00007A"/>
              </a:solidFill>
              <a:latin typeface="Palatino Linotype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3212976"/>
            <a:ext cx="5040312" cy="26654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dirty="0">
                <a:latin typeface="Palatino Linotype" pitchFamily="18" charset="0"/>
              </a:rPr>
              <a:t>І –   </a:t>
            </a:r>
            <a:r>
              <a:rPr lang="uk-UA" dirty="0" err="1">
                <a:latin typeface="Palatino Linotype" pitchFamily="18" charset="0"/>
              </a:rPr>
              <a:t>нуклеосомний</a:t>
            </a:r>
            <a:r>
              <a:rPr lang="uk-UA" dirty="0">
                <a:latin typeface="Palatino Linotype" pitchFamily="18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uk-UA" dirty="0">
                <a:latin typeface="Palatino Linotype" pitchFamily="18" charset="0"/>
              </a:rPr>
              <a:t>ІІ –  </a:t>
            </a:r>
            <a:r>
              <a:rPr lang="uk-UA" dirty="0" err="1">
                <a:latin typeface="Palatino Linotype" pitchFamily="18" charset="0"/>
              </a:rPr>
              <a:t>нуклеомерний</a:t>
            </a:r>
            <a:r>
              <a:rPr lang="uk-UA" dirty="0">
                <a:latin typeface="Palatino Linotype" pitchFamily="18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uk-UA" dirty="0">
                <a:latin typeface="Palatino Linotype" pitchFamily="18" charset="0"/>
              </a:rPr>
              <a:t>ІІІ – </a:t>
            </a:r>
            <a:r>
              <a:rPr lang="uk-UA" dirty="0" err="1">
                <a:latin typeface="Palatino Linotype" pitchFamily="18" charset="0"/>
              </a:rPr>
              <a:t>хромомерний</a:t>
            </a:r>
            <a:r>
              <a:rPr lang="uk-UA" dirty="0">
                <a:latin typeface="Palatino Linotype" pitchFamily="18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uk-UA" dirty="0">
                <a:latin typeface="Palatino Linotype" pitchFamily="18" charset="0"/>
              </a:rPr>
              <a:t>І</a:t>
            </a:r>
            <a:r>
              <a:rPr lang="en-US" dirty="0">
                <a:latin typeface="Palatino Linotype" pitchFamily="18" charset="0"/>
              </a:rPr>
              <a:t>V –</a:t>
            </a:r>
            <a:r>
              <a:rPr lang="uk-UA" dirty="0">
                <a:latin typeface="Palatino Linotype" pitchFamily="18" charset="0"/>
              </a:rPr>
              <a:t> хромосомний.</a:t>
            </a:r>
            <a:endParaRPr lang="ru-RU" dirty="0">
              <a:latin typeface="Palatino Linotype" pitchFamily="18" charset="0"/>
            </a:endParaRPr>
          </a:p>
        </p:txBody>
      </p:sp>
      <p:pic>
        <p:nvPicPr>
          <p:cNvPr id="4100" name="Picture 6" descr="5896-18_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443537" y="188640"/>
            <a:ext cx="37004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4048" y="4046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</a:t>
            </a:r>
            <a:endParaRPr lang="uk-UA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213285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</a:t>
            </a:r>
            <a:endParaRPr lang="uk-U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407707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III</a:t>
            </a:r>
            <a:endParaRPr lang="uk-UA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566124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IV</a:t>
            </a:r>
            <a:endParaRPr lang="uk-UA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uk-UA" b="1" dirty="0">
                <a:solidFill>
                  <a:srgbClr val="00007A"/>
                </a:solidFill>
                <a:latin typeface="Palatino Linotype" pitchFamily="18" charset="0"/>
              </a:rPr>
              <a:t>Будова хромосоми</a:t>
            </a:r>
            <a:endParaRPr lang="ru-RU" b="1" dirty="0">
              <a:solidFill>
                <a:srgbClr val="00007A"/>
              </a:solidFill>
              <a:latin typeface="Palatino Linotype" pitchFamily="18" charset="0"/>
            </a:endParaRPr>
          </a:p>
        </p:txBody>
      </p:sp>
      <p:pic>
        <p:nvPicPr>
          <p:cNvPr id="8195" name="Місце для вмісту 5" descr="image21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>
          <a:xfrm>
            <a:off x="1763688" y="1484784"/>
            <a:ext cx="5212089" cy="463311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28100" cy="1301750"/>
          </a:xfrm>
        </p:spPr>
        <p:txBody>
          <a:bodyPr/>
          <a:lstStyle/>
          <a:p>
            <a:pPr eaLnBrk="1" hangingPunct="1"/>
            <a:r>
              <a:rPr lang="uk-UA" b="1" dirty="0">
                <a:solidFill>
                  <a:srgbClr val="00007A"/>
                </a:solidFill>
                <a:latin typeface="Palatino Linotype" pitchFamily="18" charset="0"/>
              </a:rPr>
              <a:t>Набір хромосом</a:t>
            </a:r>
            <a:endParaRPr lang="ru-RU" b="1" dirty="0">
              <a:solidFill>
                <a:srgbClr val="00007A"/>
              </a:solidFill>
              <a:latin typeface="Palatino Linotype" pitchFamily="18" charset="0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51520" y="2132856"/>
            <a:ext cx="6192837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uk-UA" sz="2800" u="sng" dirty="0">
                <a:solidFill>
                  <a:srgbClr val="CC0000"/>
                </a:solidFill>
                <a:latin typeface="Palatino Linotype" pitchFamily="18" charset="0"/>
              </a:rPr>
              <a:t>Диплоїдний</a:t>
            </a:r>
            <a:r>
              <a:rPr lang="uk-UA" sz="2800" dirty="0">
                <a:solidFill>
                  <a:srgbClr val="CC0000"/>
                </a:solidFill>
                <a:latin typeface="Palatino Linotype" pitchFamily="18" charset="0"/>
              </a:rPr>
              <a:t> – 2</a:t>
            </a:r>
            <a:r>
              <a:rPr lang="en-US" sz="2800" dirty="0">
                <a:solidFill>
                  <a:srgbClr val="CC0000"/>
                </a:solidFill>
                <a:latin typeface="Palatino Linotype" pitchFamily="18" charset="0"/>
              </a:rPr>
              <a:t>n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uk-UA" sz="2800" dirty="0">
                <a:latin typeface="Palatino Linotype" pitchFamily="18" charset="0"/>
              </a:rPr>
              <a:t> Парні (несуть однакові гени, </a:t>
            </a:r>
            <a:r>
              <a:rPr lang="uk-UA" sz="2800" dirty="0">
                <a:cs typeface="Arial" charset="0"/>
              </a:rPr>
              <a:t>♂, ♀);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uk-UA" sz="2800" dirty="0">
                <a:latin typeface="Palatino Linotype" pitchFamily="18" charset="0"/>
              </a:rPr>
              <a:t> Гомологічні;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uk-UA" sz="2800" dirty="0">
                <a:latin typeface="Palatino Linotype" pitchFamily="18" charset="0"/>
              </a:rPr>
              <a:t> Соматичні клітини.</a:t>
            </a:r>
          </a:p>
          <a:p>
            <a:pPr algn="l">
              <a:spcBef>
                <a:spcPct val="20000"/>
              </a:spcBef>
            </a:pPr>
            <a:r>
              <a:rPr lang="uk-UA" sz="2800" u="sng" dirty="0" err="1">
                <a:solidFill>
                  <a:srgbClr val="CC0000"/>
                </a:solidFill>
                <a:latin typeface="Palatino Linotype" pitchFamily="18" charset="0"/>
              </a:rPr>
              <a:t>Гаплоїдний</a:t>
            </a:r>
            <a:r>
              <a:rPr lang="uk-UA" sz="2800" dirty="0">
                <a:solidFill>
                  <a:srgbClr val="CC0000"/>
                </a:solidFill>
                <a:latin typeface="Palatino Linotype" pitchFamily="18" charset="0"/>
              </a:rPr>
              <a:t> – </a:t>
            </a:r>
            <a:r>
              <a:rPr lang="en-US" sz="2800" dirty="0">
                <a:solidFill>
                  <a:srgbClr val="CC0000"/>
                </a:solidFill>
                <a:latin typeface="Palatino Linotype" pitchFamily="18" charset="0"/>
              </a:rPr>
              <a:t>n</a:t>
            </a:r>
            <a:endParaRPr lang="uk-UA" sz="2800" dirty="0">
              <a:solidFill>
                <a:srgbClr val="CC0000"/>
              </a:solidFill>
              <a:latin typeface="Palatino Linotype" pitchFamily="18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uk-UA" sz="2800" dirty="0">
                <a:latin typeface="Palatino Linotype" pitchFamily="18" charset="0"/>
              </a:rPr>
              <a:t> Одинарний;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uk-UA" sz="2800" dirty="0">
                <a:latin typeface="Palatino Linotype" pitchFamily="18" charset="0"/>
              </a:rPr>
              <a:t> Гамети (статеві клітини).</a:t>
            </a:r>
          </a:p>
          <a:p>
            <a:pPr algn="l">
              <a:spcBef>
                <a:spcPct val="20000"/>
              </a:spcBef>
            </a:pPr>
            <a:r>
              <a:rPr lang="uk-UA" sz="2800" u="sng" dirty="0" err="1">
                <a:solidFill>
                  <a:srgbClr val="CC0000"/>
                </a:solidFill>
                <a:latin typeface="Palatino Linotype" pitchFamily="18" charset="0"/>
              </a:rPr>
              <a:t>Поліполїдний</a:t>
            </a:r>
            <a:r>
              <a:rPr lang="uk-UA" sz="2800" dirty="0">
                <a:solidFill>
                  <a:srgbClr val="CC0000"/>
                </a:solidFill>
                <a:latin typeface="Palatino Linotype" pitchFamily="18" charset="0"/>
              </a:rPr>
              <a:t> – </a:t>
            </a:r>
            <a:r>
              <a:rPr lang="uk-UA" sz="2800" dirty="0">
                <a:latin typeface="Palatino Linotype" pitchFamily="18" charset="0"/>
              </a:rPr>
              <a:t>3</a:t>
            </a:r>
            <a:r>
              <a:rPr lang="en-US" sz="2800" dirty="0">
                <a:latin typeface="Palatino Linotype" pitchFamily="18" charset="0"/>
              </a:rPr>
              <a:t>n </a:t>
            </a:r>
            <a:r>
              <a:rPr lang="uk-UA" sz="2800" dirty="0">
                <a:latin typeface="Palatino Linotype" pitchFamily="18" charset="0"/>
              </a:rPr>
              <a:t>та більше.</a:t>
            </a:r>
            <a:endParaRPr lang="ru-RU" sz="2800" dirty="0">
              <a:latin typeface="Palatino Linotype" pitchFamily="18" charset="0"/>
            </a:endParaRPr>
          </a:p>
        </p:txBody>
      </p:sp>
      <p:pic>
        <p:nvPicPr>
          <p:cNvPr id="6148" name="Picture 10" descr="3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196975"/>
            <a:ext cx="2697162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052736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3200" dirty="0"/>
              <a:t>Сукупність усіх хромосом – </a:t>
            </a:r>
            <a:r>
              <a:rPr lang="uk-UA" sz="3200" dirty="0">
                <a:solidFill>
                  <a:srgbClr val="FF0000"/>
                </a:solidFill>
              </a:rPr>
              <a:t>хромосомний набір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5076825" cy="1417638"/>
          </a:xfrm>
        </p:spPr>
        <p:txBody>
          <a:bodyPr/>
          <a:lstStyle/>
          <a:p>
            <a:pPr eaLnBrk="1" hangingPunct="1"/>
            <a:r>
              <a:rPr lang="uk-UA" b="1" dirty="0">
                <a:solidFill>
                  <a:srgbClr val="00007A"/>
                </a:solidFill>
                <a:latin typeface="Palatino Linotype" pitchFamily="18" charset="0"/>
              </a:rPr>
              <a:t>Каріотип</a:t>
            </a:r>
            <a:endParaRPr lang="ru-RU" b="1" dirty="0">
              <a:solidFill>
                <a:srgbClr val="00007A"/>
              </a:solidFill>
              <a:latin typeface="Palatino Linotype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844824"/>
            <a:ext cx="4320282" cy="4824264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uk-UA" sz="3600" dirty="0">
              <a:solidFill>
                <a:srgbClr val="CC0000"/>
              </a:solidFill>
              <a:latin typeface="Palatino Linotype" pitchFamily="18" charset="0"/>
            </a:endParaRPr>
          </a:p>
          <a:p>
            <a:pPr eaLnBrk="1" hangingPunct="1"/>
            <a:r>
              <a:rPr lang="uk-UA" sz="3600" dirty="0">
                <a:solidFill>
                  <a:srgbClr val="CC0000"/>
                </a:solidFill>
                <a:latin typeface="Palatino Linotype" pitchFamily="18" charset="0"/>
              </a:rPr>
              <a:t> Статеві хромосоми (2)</a:t>
            </a:r>
          </a:p>
          <a:p>
            <a:pPr eaLnBrk="1" hangingPunct="1">
              <a:buFontTx/>
              <a:buNone/>
            </a:pPr>
            <a:r>
              <a:rPr lang="ru-RU" sz="3600" dirty="0">
                <a:latin typeface="Palatino Linotype" pitchFamily="18" charset="0"/>
                <a:cs typeface="Arial" charset="0"/>
              </a:rPr>
              <a:t>♀</a:t>
            </a:r>
            <a:r>
              <a:rPr lang="en-US" sz="3600" dirty="0">
                <a:solidFill>
                  <a:schemeClr val="accent2"/>
                </a:solidFill>
                <a:latin typeface="Palatino Linotype" pitchFamily="18" charset="0"/>
                <a:cs typeface="Arial" charset="0"/>
              </a:rPr>
              <a:t> </a:t>
            </a:r>
            <a:r>
              <a:rPr lang="en-US" sz="3600" dirty="0">
                <a:latin typeface="Palatino Linotype" pitchFamily="18" charset="0"/>
                <a:cs typeface="Arial" charset="0"/>
              </a:rPr>
              <a:t>- XX</a:t>
            </a:r>
            <a:r>
              <a:rPr lang="ru-RU" sz="3600" dirty="0">
                <a:latin typeface="Palatino Linotype" pitchFamily="18" charset="0"/>
                <a:cs typeface="Arial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3600" dirty="0">
                <a:latin typeface="Palatino Linotype" pitchFamily="18" charset="0"/>
                <a:cs typeface="Arial" charset="0"/>
              </a:rPr>
              <a:t>♂</a:t>
            </a:r>
            <a:r>
              <a:rPr lang="ru-RU" sz="3600" dirty="0">
                <a:solidFill>
                  <a:schemeClr val="accent2"/>
                </a:solidFill>
                <a:latin typeface="Palatino Linotype" pitchFamily="18" charset="0"/>
                <a:cs typeface="Arial" charset="0"/>
              </a:rPr>
              <a:t> </a:t>
            </a:r>
            <a:r>
              <a:rPr lang="ru-RU" sz="3600" dirty="0">
                <a:latin typeface="Palatino Linotype" pitchFamily="18" charset="0"/>
                <a:cs typeface="Arial" charset="0"/>
              </a:rPr>
              <a:t>- </a:t>
            </a:r>
            <a:r>
              <a:rPr lang="en-US" sz="3600" dirty="0">
                <a:latin typeface="Palatino Linotype" pitchFamily="18" charset="0"/>
                <a:cs typeface="Arial" charset="0"/>
              </a:rPr>
              <a:t>XY</a:t>
            </a:r>
            <a:r>
              <a:rPr lang="uk-UA" sz="3600" dirty="0">
                <a:latin typeface="Palatino Linotype" pitchFamily="18" charset="0"/>
                <a:cs typeface="Arial" charset="0"/>
              </a:rPr>
              <a:t> </a:t>
            </a:r>
            <a:endParaRPr lang="ru-RU" sz="3600" dirty="0">
              <a:latin typeface="Palatino Linotype" pitchFamily="18" charset="0"/>
              <a:cs typeface="Arial" charset="0"/>
            </a:endParaRPr>
          </a:p>
          <a:p>
            <a:pPr algn="ctr" eaLnBrk="1" hangingPunct="1"/>
            <a:r>
              <a:rPr lang="uk-UA" sz="3600" dirty="0" err="1">
                <a:solidFill>
                  <a:srgbClr val="CC0000"/>
                </a:solidFill>
                <a:latin typeface="Palatino Linotype" pitchFamily="18" charset="0"/>
              </a:rPr>
              <a:t>Аутосоми</a:t>
            </a:r>
            <a:r>
              <a:rPr lang="uk-UA" sz="3600" dirty="0">
                <a:solidFill>
                  <a:srgbClr val="CC0000"/>
                </a:solidFill>
                <a:latin typeface="Palatino Linotype" pitchFamily="18" charset="0"/>
              </a:rPr>
              <a:t> (44) </a:t>
            </a:r>
          </a:p>
          <a:p>
            <a:pPr eaLnBrk="1" hangingPunct="1">
              <a:buFontTx/>
              <a:buNone/>
            </a:pPr>
            <a:r>
              <a:rPr lang="uk-UA" sz="3600" b="1" dirty="0">
                <a:solidFill>
                  <a:schemeClr val="accent2"/>
                </a:solidFill>
                <a:latin typeface="Palatino Linotype" pitchFamily="18" charset="0"/>
              </a:rPr>
              <a:t>  </a:t>
            </a:r>
            <a:r>
              <a:rPr lang="uk-UA" sz="3600" dirty="0">
                <a:latin typeface="Palatino Linotype" pitchFamily="18" charset="0"/>
              </a:rPr>
              <a:t>всі, крім статевих</a:t>
            </a:r>
            <a:endParaRPr lang="ru-RU" sz="3600" dirty="0">
              <a:latin typeface="Palatino Linotype" pitchFamily="18" charset="0"/>
            </a:endParaRPr>
          </a:p>
        </p:txBody>
      </p:sp>
      <p:pic>
        <p:nvPicPr>
          <p:cNvPr id="7172" name="Picture 5" descr="image_3681894080947303385406769039800279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56992"/>
            <a:ext cx="3827917" cy="287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05273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3600" dirty="0">
                <a:solidFill>
                  <a:srgbClr val="FF0000"/>
                </a:solidFill>
              </a:rPr>
              <a:t>Каріотип</a:t>
            </a:r>
            <a:r>
              <a:rPr lang="uk-UA" sz="3600" dirty="0"/>
              <a:t> – кількісний і якісний склад хромосомного набору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eaLnBrk="1" hangingPunct="1"/>
            <a:r>
              <a:rPr lang="uk-UA" b="1" dirty="0" err="1">
                <a:solidFill>
                  <a:srgbClr val="00007A"/>
                </a:solidFill>
                <a:latin typeface="Palatino Linotype" pitchFamily="18" charset="0"/>
              </a:rPr>
              <a:t>Фотокаріограма</a:t>
            </a:r>
            <a:r>
              <a:rPr lang="uk-UA" b="1" dirty="0">
                <a:solidFill>
                  <a:srgbClr val="00007A"/>
                </a:solidFill>
                <a:latin typeface="Palatino Linotype" pitchFamily="18" charset="0"/>
              </a:rPr>
              <a:t> людини</a:t>
            </a:r>
            <a:endParaRPr lang="ru-RU" b="1" dirty="0">
              <a:solidFill>
                <a:srgbClr val="00007A"/>
              </a:solidFill>
              <a:latin typeface="Palatino Linotype" pitchFamily="18" charset="0"/>
            </a:endParaRPr>
          </a:p>
        </p:txBody>
      </p:sp>
      <p:pic>
        <p:nvPicPr>
          <p:cNvPr id="18435" name="Picture 6" descr="image004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589" t="11366"/>
          <a:stretch>
            <a:fillRect/>
          </a:stretch>
        </p:blipFill>
        <p:spPr bwMode="auto">
          <a:xfrm>
            <a:off x="1116013" y="1125538"/>
            <a:ext cx="74168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hromosom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23850" y="404813"/>
            <a:ext cx="8529638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267</Words>
  <Application>Microsoft Office PowerPoint</Application>
  <PresentationFormat>Екран (4:3)</PresentationFormat>
  <Paragraphs>61</Paragraphs>
  <Slides>17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Arial</vt:lpstr>
      <vt:lpstr>Calibri</vt:lpstr>
      <vt:lpstr>Palatino Linotype</vt:lpstr>
      <vt:lpstr>Тема Office</vt:lpstr>
      <vt:lpstr>Хромосоми. Каріотип.</vt:lpstr>
      <vt:lpstr>Хромосомна теорія спадковості</vt:lpstr>
      <vt:lpstr>Хромосома</vt:lpstr>
      <vt:lpstr>Рівні компактизації (упакування) ДНК  у хромосомі</vt:lpstr>
      <vt:lpstr>Будова хромосоми</vt:lpstr>
      <vt:lpstr>Набір хромосом</vt:lpstr>
      <vt:lpstr>Каріотип</vt:lpstr>
      <vt:lpstr>Фотокаріограма людини</vt:lpstr>
      <vt:lpstr>Презентація PowerPoint</vt:lpstr>
      <vt:lpstr>Синдром Дауна</vt:lpstr>
      <vt:lpstr>Синдром Шерешевського-Тернера (ХО)</vt:lpstr>
      <vt:lpstr>Синдром Клайнтфельтера (ХХY)</vt:lpstr>
      <vt:lpstr>Хромосомний аналіз</vt:lpstr>
      <vt:lpstr>Вправа “Знайди відсутню хромосому”</vt:lpstr>
      <vt:lpstr>Презентація PowerPoint</vt:lpstr>
      <vt:lpstr>Презентація PowerPoint</vt:lpstr>
      <vt:lpstr>Домашнє завдання</vt:lpstr>
    </vt:vector>
  </TitlesOfParts>
  <Company>at 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Хромосомні хвороби (синдроми)</dc:title>
  <dc:creator>Ольжич</dc:creator>
  <cp:lastModifiedBy>Ігор Соколов</cp:lastModifiedBy>
  <cp:revision>88</cp:revision>
  <dcterms:created xsi:type="dcterms:W3CDTF">2014-02-07T04:42:21Z</dcterms:created>
  <dcterms:modified xsi:type="dcterms:W3CDTF">2023-06-11T14:10:42Z</dcterms:modified>
</cp:coreProperties>
</file>