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97" r:id="rId4"/>
    <p:sldId id="298" r:id="rId5"/>
    <p:sldId id="259" r:id="rId6"/>
    <p:sldId id="264" r:id="rId7"/>
    <p:sldId id="265" r:id="rId8"/>
    <p:sldId id="279" r:id="rId9"/>
    <p:sldId id="280" r:id="rId10"/>
    <p:sldId id="299" r:id="rId11"/>
    <p:sldId id="290" r:id="rId12"/>
    <p:sldId id="281" r:id="rId13"/>
    <p:sldId id="282" r:id="rId14"/>
    <p:sldId id="300" r:id="rId15"/>
    <p:sldId id="283" r:id="rId16"/>
    <p:sldId id="284" r:id="rId17"/>
    <p:sldId id="292" r:id="rId18"/>
    <p:sldId id="293" r:id="rId19"/>
    <p:sldId id="295" r:id="rId20"/>
    <p:sldId id="278" r:id="rId21"/>
    <p:sldId id="261" r:id="rId22"/>
    <p:sldId id="273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5C2"/>
    <a:srgbClr val="F8ED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746F-29D1-4137-AAD7-6C0B42DCAE0D}" type="datetimeFigureOut">
              <a:rPr lang="uk-UA" smtClean="0"/>
              <a:pPr/>
              <a:t>09.06.2023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9AF3-F926-405B-96F8-DCC9CBF96E8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8077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9AF3-F926-405B-96F8-DCC9CBF96E81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2788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earningapps.org/watch?v=pt9e2c0s2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2p1pti8k2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prezentaciya-z-biologi-dlya-uchniv-8-klasu-krovonosni-sudini-ruh-krovi-216055.html" TargetMode="External"/><Relationship Id="rId2" Type="http://schemas.openxmlformats.org/officeDocument/2006/relationships/hyperlink" Target="https://periodicals.karazin.ua/apmm/article/view/16675/153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932521"/>
          </a:xfrm>
        </p:spPr>
        <p:txBody>
          <a:bodyPr>
            <a:noAutofit/>
          </a:bodyPr>
          <a:lstStyle/>
          <a:p>
            <a:r>
              <a:rPr lang="uk-UA" sz="4000" b="1" i="1" dirty="0" smtClean="0"/>
              <a:t>Тема: </a:t>
            </a:r>
            <a:r>
              <a:rPr lang="uk-UA" sz="4000" dirty="0" smtClean="0"/>
              <a:t>Будова та функції кровоносних судин. Рух крові. </a:t>
            </a:r>
            <a:endParaRPr lang="uk-UA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7344816" cy="23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412776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Мета: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розкрити поняття кровоносні судини; охарактеризувати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будову кровоносних судин, велике і мале кола кровообігу, рух крові по судинах;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розвивати логічне мислення, а саме порівнювати будову артерій, вен і капілярів, вміти пояснювати взаємозв’язок будови і функцій кровоносних судин, розвивати вміння та навички виміряння пульсу, вміння розпізнавати органи кровообігу.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000" b="1" dirty="0" smtClean="0"/>
              <a:t>Тип уроку: </a:t>
            </a:r>
            <a:r>
              <a:rPr lang="ru-RU" sz="2000" dirty="0" smtClean="0"/>
              <a:t>урок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компетентностей.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uk-UA" sz="2000" b="1" dirty="0" smtClean="0"/>
              <a:t>Поняття:</a:t>
            </a:r>
            <a:r>
              <a:rPr lang="uk-UA" sz="2000" dirty="0" smtClean="0"/>
              <a:t> судинна система, артерії, вени, капіляри, мале коло кровообігу, велике коло кровообігу, артеріальний пульс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6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Перевіримо засвоєний матеріал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https://learningapps.org/watch?v=pt9e2c0s223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168377" cy="44591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0"/>
            <a:ext cx="91059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9946"/>
            <a:ext cx="8568952" cy="131960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Кола кровообігу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055220"/>
              </p:ext>
            </p:extLst>
          </p:nvPr>
        </p:nvGraphicFramePr>
        <p:xfrm>
          <a:off x="179512" y="1252697"/>
          <a:ext cx="8856984" cy="5364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92488"/>
                <a:gridCol w="4464496"/>
              </a:tblGrid>
              <a:tr h="4904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Кровоносні судини утворюють кола кровообігу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600" dirty="0"/>
                    </a:p>
                  </a:txBody>
                  <a:tcPr/>
                </a:tc>
              </a:tr>
              <a:tr h="894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Мале (легеневе) коло кровообігу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Велике</a:t>
                      </a:r>
                      <a:r>
                        <a:rPr lang="uk-UA" sz="28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коло кровообігу</a:t>
                      </a:r>
                      <a:endParaRPr lang="uk-UA" sz="2800" b="1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35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починається з правого шлуночка;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 2 легеневим артеріям несуть венозну кров до легень;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 легенях внаслідок газообміну кров насичується киснем;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 4 легеневих венах</a:t>
                      </a:r>
                      <a:r>
                        <a:rPr lang="uk-UA" sz="19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 повертається у ліве передсердя</a:t>
                      </a:r>
                      <a:endParaRPr lang="uk-UA" sz="19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починається з лівого шлуночка;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 аорті й далі через систему артерій артеріальна кров рухається до внутрішніх органів;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внаслідок газообміну кров перетворюється на венозну;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 2 порожнистих венах (верхній, нижній)</a:t>
                      </a:r>
                      <a:r>
                        <a:rPr lang="uk-UA" sz="19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 повертається у праве передсердя</a:t>
                      </a:r>
                      <a:endParaRPr lang="uk-UA" sz="19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5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тривалість 4-6 с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тривалість 20-23 с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53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Повне коло кровообігу – 24 – 27 с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26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9946"/>
            <a:ext cx="8568952" cy="131960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Кола кровообігу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5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6328998"/>
              </p:ext>
            </p:extLst>
          </p:nvPr>
        </p:nvGraphicFramePr>
        <p:xfrm>
          <a:off x="539552" y="1506295"/>
          <a:ext cx="2376264" cy="39926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76264"/>
              </a:tblGrid>
              <a:tr h="170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Мале (легеневе) коло кровообігу</a:t>
                      </a:r>
                      <a:endParaRPr lang="uk-UA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Шлях крові від правого шлуночка через легені до лівого передсердя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118313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Мале (легеневе) </a:t>
            </a:r>
            <a:endParaRPr lang="uk-UA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коло 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кровообігу</a:t>
            </a:r>
            <a:endParaRPr lang="uk-UA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0873" y="576250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Велике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коло 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кровообігу</a:t>
            </a:r>
            <a:endParaRPr lang="uk-UA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803762"/>
              </p:ext>
            </p:extLst>
          </p:nvPr>
        </p:nvGraphicFramePr>
        <p:xfrm>
          <a:off x="6228184" y="1553904"/>
          <a:ext cx="2376264" cy="39507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76264"/>
              </a:tblGrid>
              <a:tr h="1299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Велике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коло кровообігу</a:t>
                      </a:r>
                      <a:endParaRPr lang="uk-UA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Шлях крові від лівого шлуночка через тканини і органи тіла до правого передсердя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7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uk-UA" dirty="0" smtClean="0"/>
              <a:t>Переглянемо відео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Рух крові по судинах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033736"/>
              </p:ext>
            </p:extLst>
          </p:nvPr>
        </p:nvGraphicFramePr>
        <p:xfrm>
          <a:off x="323528" y="1196753"/>
          <a:ext cx="5400600" cy="51972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00600"/>
              </a:tblGrid>
              <a:tr h="555679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зумовлений</a:t>
                      </a:r>
                      <a:endParaRPr lang="uk-UA" sz="28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6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роботою серця;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171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завдяки різниці тисків на початку й у кінці кіл кровообігу;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6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скорочення скелетних м’язів;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76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наявність клапанів у венах;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1767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еластичні сили судин, які запасають енергію під час скорочення</a:t>
                      </a:r>
                      <a:r>
                        <a:rPr lang="uk-UA" sz="22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серця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747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чинники: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кров’яний тиск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(P)</a:t>
                      </a:r>
                      <a:endParaRPr lang="uk-UA" sz="24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швидкість руху крові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(V)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770096" cy="519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26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Рух крові по судинах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927508"/>
              </p:ext>
            </p:extLst>
          </p:nvPr>
        </p:nvGraphicFramePr>
        <p:xfrm>
          <a:off x="323528" y="1124744"/>
          <a:ext cx="4512298" cy="59651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12298"/>
              </a:tblGrid>
              <a:tr h="698989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Кров’яний тиск</a:t>
                      </a:r>
                      <a:endParaRPr lang="uk-UA" sz="3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612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тиск у судинах, зумовлений ритмічною роботою серця;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086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характеризує роботу кровоносної системи;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6975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Розрізняють тиск: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артеріальний;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капілярний;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венозний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986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1" r="20466"/>
          <a:stretch/>
        </p:blipFill>
        <p:spPr bwMode="auto">
          <a:xfrm>
            <a:off x="5004048" y="1124744"/>
            <a:ext cx="39346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Найлегше вимірюється артеріальний тиск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5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570302" cy="75290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Рух крові судинами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408" t="13160" r="27482" b="30478"/>
          <a:stretch/>
        </p:blipFill>
        <p:spPr>
          <a:xfrm>
            <a:off x="0" y="188640"/>
            <a:ext cx="4999414" cy="3057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3" y="1124744"/>
            <a:ext cx="39959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Тиск</a:t>
            </a:r>
            <a:r>
              <a:rPr lang="ru-RU" dirty="0" smtClean="0">
                <a:latin typeface="Comic Sans MS" panose="030F0702030302020204" pitchFamily="66" charset="0"/>
              </a:rPr>
              <a:t> в </a:t>
            </a:r>
            <a:r>
              <a:rPr lang="ru-RU" dirty="0" err="1" smtClean="0">
                <a:latin typeface="Comic Sans MS" panose="030F0702030302020204" pitchFamily="66" charset="0"/>
              </a:rPr>
              <a:t>аорті</a:t>
            </a:r>
            <a:r>
              <a:rPr lang="ru-RU" dirty="0" smtClean="0">
                <a:latin typeface="Comic Sans MS" panose="030F0702030302020204" pitchFamily="66" charset="0"/>
              </a:rPr>
              <a:t> – 130-140 мм рт. </a:t>
            </a:r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т.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Тиск в артеріях – 120 мм </a:t>
            </a:r>
            <a:r>
              <a:rPr lang="uk-UA" dirty="0" err="1" smtClean="0">
                <a:latin typeface="Comic Sans MS" panose="030F0702030302020204" pitchFamily="66" charset="0"/>
              </a:rPr>
              <a:t>рт.ст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Тиск у капілярах – до 20 мм </a:t>
            </a:r>
            <a:r>
              <a:rPr lang="uk-UA" dirty="0" err="1" smtClean="0">
                <a:latin typeface="Comic Sans MS" panose="030F0702030302020204" pitchFamily="66" charset="0"/>
              </a:rPr>
              <a:t>рт.ст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Тиск у великих венах –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 нижче атмосферного, від</a:t>
            </a:r>
            <a:r>
              <a:rPr lang="en-US" dirty="0" smtClean="0">
                <a:latin typeface="Comic Sans MS" panose="030F0702030302020204" pitchFamily="66" charset="0"/>
              </a:rPr>
              <a:t>’</a:t>
            </a:r>
            <a:r>
              <a:rPr lang="uk-UA" dirty="0" smtClean="0">
                <a:latin typeface="Comic Sans MS" panose="030F0702030302020204" pitchFamily="66" charset="0"/>
              </a:rPr>
              <a:t>ємний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573016"/>
            <a:ext cx="33123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Нормальний </a:t>
            </a:r>
            <a:r>
              <a:rPr lang="uk-UA" sz="2000" dirty="0" smtClean="0">
                <a:latin typeface="Comic Sans MS" panose="030F0702030302020204" pitchFamily="66" charset="0"/>
              </a:rPr>
              <a:t>артеріальний</a:t>
            </a:r>
            <a:r>
              <a:rPr lang="uk-UA" dirty="0" smtClean="0">
                <a:latin typeface="Comic Sans MS" panose="030F0702030302020204" pitchFamily="66" charset="0"/>
              </a:rPr>
              <a:t> тиск – </a:t>
            </a:r>
            <a:r>
              <a:rPr lang="uk-UA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120-125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мм </a:t>
            </a:r>
            <a:r>
              <a:rPr lang="uk-UA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рт.ст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./70-85 мм </a:t>
            </a:r>
            <a:r>
              <a:rPr lang="uk-UA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рт.ст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uk-UA" dirty="0" smtClean="0">
              <a:latin typeface="Comic Sans MS" panose="030F0702030302020204" pitchFamily="66" charset="0"/>
            </a:endParaRPr>
          </a:p>
          <a:p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Гіпертензія</a:t>
            </a:r>
            <a:r>
              <a:rPr lang="uk-UA" dirty="0" smtClean="0">
                <a:latin typeface="Comic Sans MS" panose="030F0702030302020204" pitchFamily="66" charset="0"/>
              </a:rPr>
              <a:t> - стійке підвищення артеріального тиску понад норму.</a:t>
            </a:r>
          </a:p>
          <a:p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Гіпотензія</a:t>
            </a:r>
            <a:r>
              <a:rPr lang="uk-UA" dirty="0" smtClean="0">
                <a:latin typeface="Comic Sans MS" panose="030F0702030302020204" pitchFamily="66" charset="0"/>
              </a:rPr>
              <a:t> – стійке зниження артеріального тиску.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52485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99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884" y="332656"/>
            <a:ext cx="3831116" cy="103558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ух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крові судинами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370" t="-205" r="43385" b="41615"/>
          <a:stretch/>
        </p:blipFill>
        <p:spPr>
          <a:xfrm>
            <a:off x="106565" y="77118"/>
            <a:ext cx="5143313" cy="396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58066" r="44741"/>
          <a:stretch/>
        </p:blipFill>
        <p:spPr>
          <a:xfrm>
            <a:off x="252605" y="3889431"/>
            <a:ext cx="4997273" cy="2844181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1140247" y="5122027"/>
            <a:ext cx="941942" cy="44884"/>
          </a:xfrm>
          <a:custGeom>
            <a:avLst/>
            <a:gdLst>
              <a:gd name="connsiteX0" fmla="*/ 0 w 1255923"/>
              <a:gd name="connsiteY0" fmla="*/ 816 h 44884"/>
              <a:gd name="connsiteX1" fmla="*/ 121185 w 1255923"/>
              <a:gd name="connsiteY1" fmla="*/ 816 h 44884"/>
              <a:gd name="connsiteX2" fmla="*/ 231354 w 1255923"/>
              <a:gd name="connsiteY2" fmla="*/ 816 h 44884"/>
              <a:gd name="connsiteX3" fmla="*/ 341523 w 1255923"/>
              <a:gd name="connsiteY3" fmla="*/ 816 h 44884"/>
              <a:gd name="connsiteX4" fmla="*/ 418641 w 1255923"/>
              <a:gd name="connsiteY4" fmla="*/ 816 h 44884"/>
              <a:gd name="connsiteX5" fmla="*/ 484742 w 1255923"/>
              <a:gd name="connsiteY5" fmla="*/ 816 h 44884"/>
              <a:gd name="connsiteX6" fmla="*/ 572877 w 1255923"/>
              <a:gd name="connsiteY6" fmla="*/ 816 h 44884"/>
              <a:gd name="connsiteX7" fmla="*/ 672029 w 1255923"/>
              <a:gd name="connsiteY7" fmla="*/ 816 h 44884"/>
              <a:gd name="connsiteX8" fmla="*/ 738130 w 1255923"/>
              <a:gd name="connsiteY8" fmla="*/ 816 h 44884"/>
              <a:gd name="connsiteX9" fmla="*/ 837282 w 1255923"/>
              <a:gd name="connsiteY9" fmla="*/ 11833 h 44884"/>
              <a:gd name="connsiteX10" fmla="*/ 914400 w 1255923"/>
              <a:gd name="connsiteY10" fmla="*/ 11833 h 44884"/>
              <a:gd name="connsiteX11" fmla="*/ 991518 w 1255923"/>
              <a:gd name="connsiteY11" fmla="*/ 11833 h 44884"/>
              <a:gd name="connsiteX12" fmla="*/ 1035585 w 1255923"/>
              <a:gd name="connsiteY12" fmla="*/ 22850 h 44884"/>
              <a:gd name="connsiteX13" fmla="*/ 1123720 w 1255923"/>
              <a:gd name="connsiteY13" fmla="*/ 22850 h 44884"/>
              <a:gd name="connsiteX14" fmla="*/ 1255923 w 1255923"/>
              <a:gd name="connsiteY14" fmla="*/ 44884 h 44884"/>
              <a:gd name="connsiteX15" fmla="*/ 1255923 w 1255923"/>
              <a:gd name="connsiteY15" fmla="*/ 44884 h 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5923" h="44884">
                <a:moveTo>
                  <a:pt x="0" y="816"/>
                </a:moveTo>
                <a:lnTo>
                  <a:pt x="121185" y="816"/>
                </a:lnTo>
                <a:lnTo>
                  <a:pt x="231354" y="816"/>
                </a:lnTo>
                <a:lnTo>
                  <a:pt x="341523" y="816"/>
                </a:lnTo>
                <a:lnTo>
                  <a:pt x="418641" y="816"/>
                </a:lnTo>
                <a:lnTo>
                  <a:pt x="484742" y="816"/>
                </a:lnTo>
                <a:lnTo>
                  <a:pt x="572877" y="816"/>
                </a:lnTo>
                <a:lnTo>
                  <a:pt x="672029" y="816"/>
                </a:lnTo>
                <a:cubicBezTo>
                  <a:pt x="699571" y="816"/>
                  <a:pt x="710588" y="-1020"/>
                  <a:pt x="738130" y="816"/>
                </a:cubicBezTo>
                <a:cubicBezTo>
                  <a:pt x="765672" y="2652"/>
                  <a:pt x="807904" y="9997"/>
                  <a:pt x="837282" y="11833"/>
                </a:cubicBezTo>
                <a:cubicBezTo>
                  <a:pt x="866660" y="13669"/>
                  <a:pt x="914400" y="11833"/>
                  <a:pt x="914400" y="11833"/>
                </a:cubicBezTo>
                <a:cubicBezTo>
                  <a:pt x="940106" y="11833"/>
                  <a:pt x="971321" y="9997"/>
                  <a:pt x="991518" y="11833"/>
                </a:cubicBezTo>
                <a:cubicBezTo>
                  <a:pt x="1011715" y="13669"/>
                  <a:pt x="1013551" y="21014"/>
                  <a:pt x="1035585" y="22850"/>
                </a:cubicBezTo>
                <a:cubicBezTo>
                  <a:pt x="1057619" y="24686"/>
                  <a:pt x="1086997" y="19178"/>
                  <a:pt x="1123720" y="22850"/>
                </a:cubicBezTo>
                <a:cubicBezTo>
                  <a:pt x="1160443" y="26522"/>
                  <a:pt x="1255923" y="44884"/>
                  <a:pt x="1255923" y="44884"/>
                </a:cubicBezTo>
                <a:lnTo>
                  <a:pt x="1255923" y="44884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082188" y="5166911"/>
            <a:ext cx="826265" cy="1299990"/>
          </a:xfrm>
          <a:custGeom>
            <a:avLst/>
            <a:gdLst>
              <a:gd name="connsiteX0" fmla="*/ 0 w 1101686"/>
              <a:gd name="connsiteY0" fmla="*/ 0 h 1299990"/>
              <a:gd name="connsiteX1" fmla="*/ 110168 w 1101686"/>
              <a:gd name="connsiteY1" fmla="*/ 22034 h 1299990"/>
              <a:gd name="connsiteX2" fmla="*/ 198303 w 1101686"/>
              <a:gd name="connsiteY2" fmla="*/ 33050 h 1299990"/>
              <a:gd name="connsiteX3" fmla="*/ 297455 w 1101686"/>
              <a:gd name="connsiteY3" fmla="*/ 77118 h 1299990"/>
              <a:gd name="connsiteX4" fmla="*/ 352539 w 1101686"/>
              <a:gd name="connsiteY4" fmla="*/ 99152 h 1299990"/>
              <a:gd name="connsiteX5" fmla="*/ 396607 w 1101686"/>
              <a:gd name="connsiteY5" fmla="*/ 132202 h 1299990"/>
              <a:gd name="connsiteX6" fmla="*/ 462708 w 1101686"/>
              <a:gd name="connsiteY6" fmla="*/ 176270 h 1299990"/>
              <a:gd name="connsiteX7" fmla="*/ 495759 w 1101686"/>
              <a:gd name="connsiteY7" fmla="*/ 198303 h 1299990"/>
              <a:gd name="connsiteX8" fmla="*/ 539826 w 1101686"/>
              <a:gd name="connsiteY8" fmla="*/ 242371 h 1299990"/>
              <a:gd name="connsiteX9" fmla="*/ 583894 w 1101686"/>
              <a:gd name="connsiteY9" fmla="*/ 308472 h 1299990"/>
              <a:gd name="connsiteX10" fmla="*/ 616944 w 1101686"/>
              <a:gd name="connsiteY10" fmla="*/ 363556 h 1299990"/>
              <a:gd name="connsiteX11" fmla="*/ 649995 w 1101686"/>
              <a:gd name="connsiteY11" fmla="*/ 396607 h 1299990"/>
              <a:gd name="connsiteX12" fmla="*/ 672029 w 1101686"/>
              <a:gd name="connsiteY12" fmla="*/ 451691 h 1299990"/>
              <a:gd name="connsiteX13" fmla="*/ 705079 w 1101686"/>
              <a:gd name="connsiteY13" fmla="*/ 495759 h 1299990"/>
              <a:gd name="connsiteX14" fmla="*/ 727113 w 1101686"/>
              <a:gd name="connsiteY14" fmla="*/ 550843 h 1299990"/>
              <a:gd name="connsiteX15" fmla="*/ 771180 w 1101686"/>
              <a:gd name="connsiteY15" fmla="*/ 638978 h 1299990"/>
              <a:gd name="connsiteX16" fmla="*/ 793214 w 1101686"/>
              <a:gd name="connsiteY16" fmla="*/ 727113 h 1299990"/>
              <a:gd name="connsiteX17" fmla="*/ 826265 w 1101686"/>
              <a:gd name="connsiteY17" fmla="*/ 804231 h 1299990"/>
              <a:gd name="connsiteX18" fmla="*/ 848298 w 1101686"/>
              <a:gd name="connsiteY18" fmla="*/ 903383 h 1299990"/>
              <a:gd name="connsiteX19" fmla="*/ 881349 w 1101686"/>
              <a:gd name="connsiteY19" fmla="*/ 991518 h 1299990"/>
              <a:gd name="connsiteX20" fmla="*/ 914400 w 1101686"/>
              <a:gd name="connsiteY20" fmla="*/ 1112703 h 1299990"/>
              <a:gd name="connsiteX21" fmla="*/ 936433 w 1101686"/>
              <a:gd name="connsiteY21" fmla="*/ 1145754 h 1299990"/>
              <a:gd name="connsiteX22" fmla="*/ 969484 w 1101686"/>
              <a:gd name="connsiteY22" fmla="*/ 1200838 h 1299990"/>
              <a:gd name="connsiteX23" fmla="*/ 1002535 w 1101686"/>
              <a:gd name="connsiteY23" fmla="*/ 1233889 h 1299990"/>
              <a:gd name="connsiteX24" fmla="*/ 1035585 w 1101686"/>
              <a:gd name="connsiteY24" fmla="*/ 1266940 h 1299990"/>
              <a:gd name="connsiteX25" fmla="*/ 1057619 w 1101686"/>
              <a:gd name="connsiteY25" fmla="*/ 1288973 h 1299990"/>
              <a:gd name="connsiteX26" fmla="*/ 1101686 w 1101686"/>
              <a:gd name="connsiteY26" fmla="*/ 1299990 h 129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1686" h="1299990">
                <a:moveTo>
                  <a:pt x="0" y="0"/>
                </a:moveTo>
                <a:cubicBezTo>
                  <a:pt x="38559" y="8263"/>
                  <a:pt x="77118" y="16526"/>
                  <a:pt x="110168" y="22034"/>
                </a:cubicBezTo>
                <a:cubicBezTo>
                  <a:pt x="143219" y="27542"/>
                  <a:pt x="167088" y="23869"/>
                  <a:pt x="198303" y="33050"/>
                </a:cubicBezTo>
                <a:cubicBezTo>
                  <a:pt x="229518" y="42231"/>
                  <a:pt x="271749" y="66101"/>
                  <a:pt x="297455" y="77118"/>
                </a:cubicBezTo>
                <a:cubicBezTo>
                  <a:pt x="323161" y="88135"/>
                  <a:pt x="336014" y="89971"/>
                  <a:pt x="352539" y="99152"/>
                </a:cubicBezTo>
                <a:cubicBezTo>
                  <a:pt x="369064" y="108333"/>
                  <a:pt x="378246" y="119349"/>
                  <a:pt x="396607" y="132202"/>
                </a:cubicBezTo>
                <a:cubicBezTo>
                  <a:pt x="414969" y="145055"/>
                  <a:pt x="462708" y="176270"/>
                  <a:pt x="462708" y="176270"/>
                </a:cubicBezTo>
                <a:cubicBezTo>
                  <a:pt x="479233" y="187287"/>
                  <a:pt x="482906" y="187286"/>
                  <a:pt x="495759" y="198303"/>
                </a:cubicBezTo>
                <a:cubicBezTo>
                  <a:pt x="508612" y="209320"/>
                  <a:pt x="525137" y="224010"/>
                  <a:pt x="539826" y="242371"/>
                </a:cubicBezTo>
                <a:cubicBezTo>
                  <a:pt x="554515" y="260732"/>
                  <a:pt x="571041" y="288275"/>
                  <a:pt x="583894" y="308472"/>
                </a:cubicBezTo>
                <a:cubicBezTo>
                  <a:pt x="596747" y="328670"/>
                  <a:pt x="605927" y="348867"/>
                  <a:pt x="616944" y="363556"/>
                </a:cubicBezTo>
                <a:cubicBezTo>
                  <a:pt x="627961" y="378245"/>
                  <a:pt x="640814" y="381918"/>
                  <a:pt x="649995" y="396607"/>
                </a:cubicBezTo>
                <a:cubicBezTo>
                  <a:pt x="659176" y="411296"/>
                  <a:pt x="662848" y="435166"/>
                  <a:pt x="672029" y="451691"/>
                </a:cubicBezTo>
                <a:cubicBezTo>
                  <a:pt x="681210" y="468216"/>
                  <a:pt x="695898" y="479234"/>
                  <a:pt x="705079" y="495759"/>
                </a:cubicBezTo>
                <a:cubicBezTo>
                  <a:pt x="714260" y="512284"/>
                  <a:pt x="716096" y="526973"/>
                  <a:pt x="727113" y="550843"/>
                </a:cubicBezTo>
                <a:cubicBezTo>
                  <a:pt x="738130" y="574713"/>
                  <a:pt x="760163" y="609600"/>
                  <a:pt x="771180" y="638978"/>
                </a:cubicBezTo>
                <a:cubicBezTo>
                  <a:pt x="782197" y="668356"/>
                  <a:pt x="784033" y="699571"/>
                  <a:pt x="793214" y="727113"/>
                </a:cubicBezTo>
                <a:cubicBezTo>
                  <a:pt x="802395" y="754655"/>
                  <a:pt x="817084" y="774853"/>
                  <a:pt x="826265" y="804231"/>
                </a:cubicBezTo>
                <a:cubicBezTo>
                  <a:pt x="835446" y="833609"/>
                  <a:pt x="839117" y="872168"/>
                  <a:pt x="848298" y="903383"/>
                </a:cubicBezTo>
                <a:cubicBezTo>
                  <a:pt x="857479" y="934598"/>
                  <a:pt x="870332" y="956631"/>
                  <a:pt x="881349" y="991518"/>
                </a:cubicBezTo>
                <a:cubicBezTo>
                  <a:pt x="892366" y="1026405"/>
                  <a:pt x="905219" y="1086997"/>
                  <a:pt x="914400" y="1112703"/>
                </a:cubicBezTo>
                <a:cubicBezTo>
                  <a:pt x="923581" y="1138409"/>
                  <a:pt x="927252" y="1131065"/>
                  <a:pt x="936433" y="1145754"/>
                </a:cubicBezTo>
                <a:cubicBezTo>
                  <a:pt x="945614" y="1160443"/>
                  <a:pt x="958467" y="1186149"/>
                  <a:pt x="969484" y="1200838"/>
                </a:cubicBezTo>
                <a:cubicBezTo>
                  <a:pt x="980501" y="1215527"/>
                  <a:pt x="1002535" y="1233889"/>
                  <a:pt x="1002535" y="1233889"/>
                </a:cubicBezTo>
                <a:lnTo>
                  <a:pt x="1035585" y="1266940"/>
                </a:lnTo>
                <a:cubicBezTo>
                  <a:pt x="1044766" y="1276121"/>
                  <a:pt x="1046602" y="1283465"/>
                  <a:pt x="1057619" y="1288973"/>
                </a:cubicBezTo>
                <a:cubicBezTo>
                  <a:pt x="1068636" y="1294481"/>
                  <a:pt x="1085161" y="1297235"/>
                  <a:pt x="1101686" y="12999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900191" y="6477918"/>
            <a:ext cx="247880" cy="23666"/>
          </a:xfrm>
          <a:custGeom>
            <a:avLst/>
            <a:gdLst>
              <a:gd name="connsiteX0" fmla="*/ 0 w 330507"/>
              <a:gd name="connsiteY0" fmla="*/ 0 h 23666"/>
              <a:gd name="connsiteX1" fmla="*/ 55085 w 330507"/>
              <a:gd name="connsiteY1" fmla="*/ 22034 h 23666"/>
              <a:gd name="connsiteX2" fmla="*/ 99152 w 330507"/>
              <a:gd name="connsiteY2" fmla="*/ 22034 h 23666"/>
              <a:gd name="connsiteX3" fmla="*/ 154237 w 330507"/>
              <a:gd name="connsiteY3" fmla="*/ 22034 h 23666"/>
              <a:gd name="connsiteX4" fmla="*/ 209321 w 330507"/>
              <a:gd name="connsiteY4" fmla="*/ 22034 h 23666"/>
              <a:gd name="connsiteX5" fmla="*/ 275422 w 330507"/>
              <a:gd name="connsiteY5" fmla="*/ 22034 h 23666"/>
              <a:gd name="connsiteX6" fmla="*/ 297456 w 330507"/>
              <a:gd name="connsiteY6" fmla="*/ 22034 h 23666"/>
              <a:gd name="connsiteX7" fmla="*/ 330507 w 330507"/>
              <a:gd name="connsiteY7" fmla="*/ 11017 h 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507" h="23666">
                <a:moveTo>
                  <a:pt x="0" y="0"/>
                </a:moveTo>
                <a:cubicBezTo>
                  <a:pt x="18362" y="7345"/>
                  <a:pt x="38560" y="18362"/>
                  <a:pt x="55085" y="22034"/>
                </a:cubicBezTo>
                <a:cubicBezTo>
                  <a:pt x="71610" y="25706"/>
                  <a:pt x="99152" y="22034"/>
                  <a:pt x="99152" y="22034"/>
                </a:cubicBezTo>
                <a:lnTo>
                  <a:pt x="154237" y="22034"/>
                </a:lnTo>
                <a:lnTo>
                  <a:pt x="209321" y="22034"/>
                </a:lnTo>
                <a:lnTo>
                  <a:pt x="275422" y="22034"/>
                </a:lnTo>
                <a:cubicBezTo>
                  <a:pt x="290111" y="22034"/>
                  <a:pt x="288275" y="23870"/>
                  <a:pt x="297456" y="22034"/>
                </a:cubicBezTo>
                <a:cubicBezTo>
                  <a:pt x="306637" y="20198"/>
                  <a:pt x="318572" y="15607"/>
                  <a:pt x="330507" y="1101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164596" y="5794056"/>
            <a:ext cx="2007824" cy="705896"/>
          </a:xfrm>
          <a:custGeom>
            <a:avLst/>
            <a:gdLst>
              <a:gd name="connsiteX0" fmla="*/ 0 w 2677099"/>
              <a:gd name="connsiteY0" fmla="*/ 705896 h 705896"/>
              <a:gd name="connsiteX1" fmla="*/ 132203 w 2677099"/>
              <a:gd name="connsiteY1" fmla="*/ 672845 h 705896"/>
              <a:gd name="connsiteX2" fmla="*/ 220338 w 2677099"/>
              <a:gd name="connsiteY2" fmla="*/ 650811 h 705896"/>
              <a:gd name="connsiteX3" fmla="*/ 319489 w 2677099"/>
              <a:gd name="connsiteY3" fmla="*/ 595727 h 705896"/>
              <a:gd name="connsiteX4" fmla="*/ 429658 w 2677099"/>
              <a:gd name="connsiteY4" fmla="*/ 529626 h 705896"/>
              <a:gd name="connsiteX5" fmla="*/ 506776 w 2677099"/>
              <a:gd name="connsiteY5" fmla="*/ 485558 h 705896"/>
              <a:gd name="connsiteX6" fmla="*/ 594911 w 2677099"/>
              <a:gd name="connsiteY6" fmla="*/ 430474 h 705896"/>
              <a:gd name="connsiteX7" fmla="*/ 661012 w 2677099"/>
              <a:gd name="connsiteY7" fmla="*/ 375390 h 705896"/>
              <a:gd name="connsiteX8" fmla="*/ 760164 w 2677099"/>
              <a:gd name="connsiteY8" fmla="*/ 320305 h 705896"/>
              <a:gd name="connsiteX9" fmla="*/ 881350 w 2677099"/>
              <a:gd name="connsiteY9" fmla="*/ 276238 h 705896"/>
              <a:gd name="connsiteX10" fmla="*/ 958468 w 2677099"/>
              <a:gd name="connsiteY10" fmla="*/ 232171 h 705896"/>
              <a:gd name="connsiteX11" fmla="*/ 1046603 w 2677099"/>
              <a:gd name="connsiteY11" fmla="*/ 188103 h 705896"/>
              <a:gd name="connsiteX12" fmla="*/ 1134738 w 2677099"/>
              <a:gd name="connsiteY12" fmla="*/ 144036 h 705896"/>
              <a:gd name="connsiteX13" fmla="*/ 1189822 w 2677099"/>
              <a:gd name="connsiteY13" fmla="*/ 122002 h 705896"/>
              <a:gd name="connsiteX14" fmla="*/ 1255923 w 2677099"/>
              <a:gd name="connsiteY14" fmla="*/ 88951 h 705896"/>
              <a:gd name="connsiteX15" fmla="*/ 1311007 w 2677099"/>
              <a:gd name="connsiteY15" fmla="*/ 66917 h 705896"/>
              <a:gd name="connsiteX16" fmla="*/ 1377109 w 2677099"/>
              <a:gd name="connsiteY16" fmla="*/ 44884 h 705896"/>
              <a:gd name="connsiteX17" fmla="*/ 1454227 w 2677099"/>
              <a:gd name="connsiteY17" fmla="*/ 33867 h 705896"/>
              <a:gd name="connsiteX18" fmla="*/ 1542362 w 2677099"/>
              <a:gd name="connsiteY18" fmla="*/ 22850 h 705896"/>
              <a:gd name="connsiteX19" fmla="*/ 1597446 w 2677099"/>
              <a:gd name="connsiteY19" fmla="*/ 11833 h 705896"/>
              <a:gd name="connsiteX20" fmla="*/ 1652530 w 2677099"/>
              <a:gd name="connsiteY20" fmla="*/ 11833 h 705896"/>
              <a:gd name="connsiteX21" fmla="*/ 1696598 w 2677099"/>
              <a:gd name="connsiteY21" fmla="*/ 11833 h 705896"/>
              <a:gd name="connsiteX22" fmla="*/ 1773716 w 2677099"/>
              <a:gd name="connsiteY22" fmla="*/ 11833 h 705896"/>
              <a:gd name="connsiteX23" fmla="*/ 1905918 w 2677099"/>
              <a:gd name="connsiteY23" fmla="*/ 816 h 705896"/>
              <a:gd name="connsiteX24" fmla="*/ 2005070 w 2677099"/>
              <a:gd name="connsiteY24" fmla="*/ 816 h 705896"/>
              <a:gd name="connsiteX25" fmla="*/ 2115239 w 2677099"/>
              <a:gd name="connsiteY25" fmla="*/ 816 h 705896"/>
              <a:gd name="connsiteX26" fmla="*/ 2192357 w 2677099"/>
              <a:gd name="connsiteY26" fmla="*/ 816 h 705896"/>
              <a:gd name="connsiteX27" fmla="*/ 2335576 w 2677099"/>
              <a:gd name="connsiteY27" fmla="*/ 816 h 705896"/>
              <a:gd name="connsiteX28" fmla="*/ 2456762 w 2677099"/>
              <a:gd name="connsiteY28" fmla="*/ 816 h 705896"/>
              <a:gd name="connsiteX29" fmla="*/ 2511846 w 2677099"/>
              <a:gd name="connsiteY29" fmla="*/ 816 h 705896"/>
              <a:gd name="connsiteX30" fmla="*/ 2577947 w 2677099"/>
              <a:gd name="connsiteY30" fmla="*/ 816 h 705896"/>
              <a:gd name="connsiteX31" fmla="*/ 2622015 w 2677099"/>
              <a:gd name="connsiteY31" fmla="*/ 816 h 705896"/>
              <a:gd name="connsiteX32" fmla="*/ 2677099 w 2677099"/>
              <a:gd name="connsiteY32" fmla="*/ 816 h 7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77099" h="705896">
                <a:moveTo>
                  <a:pt x="0" y="705896"/>
                </a:moveTo>
                <a:lnTo>
                  <a:pt x="132203" y="672845"/>
                </a:lnTo>
                <a:cubicBezTo>
                  <a:pt x="168926" y="663664"/>
                  <a:pt x="189124" y="663664"/>
                  <a:pt x="220338" y="650811"/>
                </a:cubicBezTo>
                <a:cubicBezTo>
                  <a:pt x="251552" y="637958"/>
                  <a:pt x="284602" y="615924"/>
                  <a:pt x="319489" y="595727"/>
                </a:cubicBezTo>
                <a:cubicBezTo>
                  <a:pt x="354376" y="575530"/>
                  <a:pt x="398444" y="547987"/>
                  <a:pt x="429658" y="529626"/>
                </a:cubicBezTo>
                <a:cubicBezTo>
                  <a:pt x="460872" y="511265"/>
                  <a:pt x="479234" y="502083"/>
                  <a:pt x="506776" y="485558"/>
                </a:cubicBezTo>
                <a:cubicBezTo>
                  <a:pt x="534318" y="469033"/>
                  <a:pt x="569205" y="448835"/>
                  <a:pt x="594911" y="430474"/>
                </a:cubicBezTo>
                <a:cubicBezTo>
                  <a:pt x="620617" y="412113"/>
                  <a:pt x="633470" y="393751"/>
                  <a:pt x="661012" y="375390"/>
                </a:cubicBezTo>
                <a:cubicBezTo>
                  <a:pt x="688554" y="357029"/>
                  <a:pt x="723441" y="336830"/>
                  <a:pt x="760164" y="320305"/>
                </a:cubicBezTo>
                <a:cubicBezTo>
                  <a:pt x="796887" y="303780"/>
                  <a:pt x="848300" y="290927"/>
                  <a:pt x="881350" y="276238"/>
                </a:cubicBezTo>
                <a:cubicBezTo>
                  <a:pt x="914400" y="261549"/>
                  <a:pt x="930926" y="246860"/>
                  <a:pt x="958468" y="232171"/>
                </a:cubicBezTo>
                <a:cubicBezTo>
                  <a:pt x="986010" y="217482"/>
                  <a:pt x="1046603" y="188103"/>
                  <a:pt x="1046603" y="188103"/>
                </a:cubicBezTo>
                <a:cubicBezTo>
                  <a:pt x="1075981" y="173414"/>
                  <a:pt x="1110868" y="155053"/>
                  <a:pt x="1134738" y="144036"/>
                </a:cubicBezTo>
                <a:cubicBezTo>
                  <a:pt x="1158608" y="133019"/>
                  <a:pt x="1169625" y="131183"/>
                  <a:pt x="1189822" y="122002"/>
                </a:cubicBezTo>
                <a:cubicBezTo>
                  <a:pt x="1210019" y="112821"/>
                  <a:pt x="1235726" y="98132"/>
                  <a:pt x="1255923" y="88951"/>
                </a:cubicBezTo>
                <a:cubicBezTo>
                  <a:pt x="1276120" y="79770"/>
                  <a:pt x="1290809" y="74261"/>
                  <a:pt x="1311007" y="66917"/>
                </a:cubicBezTo>
                <a:cubicBezTo>
                  <a:pt x="1331205" y="59573"/>
                  <a:pt x="1353239" y="50392"/>
                  <a:pt x="1377109" y="44884"/>
                </a:cubicBezTo>
                <a:cubicBezTo>
                  <a:pt x="1400979" y="39376"/>
                  <a:pt x="1454227" y="33867"/>
                  <a:pt x="1454227" y="33867"/>
                </a:cubicBezTo>
                <a:cubicBezTo>
                  <a:pt x="1481769" y="30195"/>
                  <a:pt x="1518492" y="26522"/>
                  <a:pt x="1542362" y="22850"/>
                </a:cubicBezTo>
                <a:cubicBezTo>
                  <a:pt x="1566232" y="19178"/>
                  <a:pt x="1579085" y="13669"/>
                  <a:pt x="1597446" y="11833"/>
                </a:cubicBezTo>
                <a:cubicBezTo>
                  <a:pt x="1615807" y="9997"/>
                  <a:pt x="1652530" y="11833"/>
                  <a:pt x="1652530" y="11833"/>
                </a:cubicBezTo>
                <a:lnTo>
                  <a:pt x="1696598" y="11833"/>
                </a:lnTo>
                <a:cubicBezTo>
                  <a:pt x="1716796" y="11833"/>
                  <a:pt x="1738829" y="13669"/>
                  <a:pt x="1773716" y="11833"/>
                </a:cubicBezTo>
                <a:cubicBezTo>
                  <a:pt x="1808603" y="9997"/>
                  <a:pt x="1867359" y="2652"/>
                  <a:pt x="1905918" y="816"/>
                </a:cubicBezTo>
                <a:cubicBezTo>
                  <a:pt x="1944477" y="-1020"/>
                  <a:pt x="2005070" y="816"/>
                  <a:pt x="2005070" y="816"/>
                </a:cubicBezTo>
                <a:lnTo>
                  <a:pt x="2115239" y="816"/>
                </a:lnTo>
                <a:lnTo>
                  <a:pt x="2192357" y="816"/>
                </a:lnTo>
                <a:lnTo>
                  <a:pt x="2335576" y="816"/>
                </a:lnTo>
                <a:lnTo>
                  <a:pt x="2456762" y="816"/>
                </a:lnTo>
                <a:lnTo>
                  <a:pt x="2511846" y="816"/>
                </a:lnTo>
                <a:lnTo>
                  <a:pt x="2577947" y="816"/>
                </a:lnTo>
                <a:lnTo>
                  <a:pt x="2622015" y="816"/>
                </a:lnTo>
                <a:lnTo>
                  <a:pt x="2677099" y="81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09296" y="1772816"/>
            <a:ext cx="38347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Comic Sans MS" panose="030F0702030302020204" pitchFamily="66" charset="0"/>
              </a:rPr>
              <a:t>1.Найбільша швидкість руху крові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 </a:t>
            </a:r>
            <a:r>
              <a:rPr lang="uk-UA" sz="1600" dirty="0" smtClean="0">
                <a:latin typeface="Comic Sans MS" panose="030F0702030302020204" pitchFamily="66" charset="0"/>
              </a:rPr>
              <a:t>  </a:t>
            </a:r>
            <a:r>
              <a:rPr lang="uk-UA" sz="1600" b="1" dirty="0" smtClean="0">
                <a:latin typeface="Comic Sans MS" panose="030F0702030302020204" pitchFamily="66" charset="0"/>
              </a:rPr>
              <a:t>у артеріях: близько 0,5-0,25 м/с</a:t>
            </a:r>
          </a:p>
          <a:p>
            <a:r>
              <a:rPr lang="uk-UA" sz="1600" dirty="0" smtClean="0">
                <a:latin typeface="Comic Sans MS" panose="030F0702030302020204" pitchFamily="66" charset="0"/>
              </a:rPr>
              <a:t>2.Найменша швидкість руху крові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 </a:t>
            </a:r>
            <a:r>
              <a:rPr lang="uk-UA" sz="1600" dirty="0" smtClean="0">
                <a:latin typeface="Comic Sans MS" panose="030F0702030302020204" pitchFamily="66" charset="0"/>
              </a:rPr>
              <a:t>  </a:t>
            </a:r>
            <a:r>
              <a:rPr lang="uk-UA" sz="1600" b="1" dirty="0" smtClean="0">
                <a:latin typeface="Comic Sans MS" panose="030F0702030302020204" pitchFamily="66" charset="0"/>
              </a:rPr>
              <a:t>у капілярах: близько 0,5 мм/с</a:t>
            </a:r>
          </a:p>
          <a:p>
            <a:r>
              <a:rPr lang="uk-UA" sz="1600" dirty="0" smtClean="0">
                <a:latin typeface="Comic Sans MS" panose="030F0702030302020204" pitchFamily="66" charset="0"/>
              </a:rPr>
              <a:t>3.Швидкість руху крові </a:t>
            </a:r>
            <a:r>
              <a:rPr lang="uk-UA" sz="1600" b="1" dirty="0" smtClean="0">
                <a:latin typeface="Comic Sans MS" panose="030F0702030302020204" pitchFamily="66" charset="0"/>
              </a:rPr>
              <a:t>у венах </a:t>
            </a:r>
          </a:p>
          <a:p>
            <a:r>
              <a:rPr lang="uk-UA" sz="1600" dirty="0" smtClean="0">
                <a:latin typeface="Comic Sans MS" panose="030F0702030302020204" pitchFamily="66" charset="0"/>
              </a:rPr>
              <a:t>   </a:t>
            </a:r>
            <a:r>
              <a:rPr lang="uk-UA" sz="1600" b="1" dirty="0" smtClean="0">
                <a:latin typeface="Comic Sans MS" panose="030F0702030302020204" pitchFamily="66" charset="0"/>
              </a:rPr>
              <a:t>близько 0,2 м/с </a:t>
            </a:r>
            <a:r>
              <a:rPr lang="uk-UA" sz="1600" dirty="0" smtClean="0">
                <a:latin typeface="Comic Sans MS" panose="030F0702030302020204" pitchFamily="66" charset="0"/>
              </a:rPr>
              <a:t>завдяки </a:t>
            </a:r>
          </a:p>
          <a:p>
            <a:r>
              <a:rPr lang="uk-UA" sz="1600" dirty="0">
                <a:latin typeface="Comic Sans MS" panose="030F0702030302020204" pitchFamily="66" charset="0"/>
              </a:rPr>
              <a:t> </a:t>
            </a:r>
            <a:r>
              <a:rPr lang="uk-UA" sz="1600" dirty="0" smtClean="0">
                <a:latin typeface="Comic Sans MS" panose="030F0702030302020204" pitchFamily="66" charset="0"/>
              </a:rPr>
              <a:t>  скороченням скелетних </a:t>
            </a:r>
            <a:r>
              <a:rPr lang="uk-UA" sz="1600" dirty="0" err="1" smtClean="0">
                <a:latin typeface="Comic Sans MS" panose="030F0702030302020204" pitchFamily="66" charset="0"/>
              </a:rPr>
              <a:t>мязів</a:t>
            </a:r>
            <a:r>
              <a:rPr lang="uk-UA" sz="1600" dirty="0" smtClean="0">
                <a:latin typeface="Comic Sans MS" panose="030F0702030302020204" pitchFamily="66" charset="0"/>
              </a:rPr>
              <a:t> і</a:t>
            </a:r>
          </a:p>
          <a:p>
            <a:r>
              <a:rPr lang="uk-UA" sz="1600" dirty="0" smtClean="0">
                <a:latin typeface="Comic Sans MS" panose="030F0702030302020204" pitchFamily="66" charset="0"/>
              </a:rPr>
              <a:t>   присисній дії грудної порожнини</a:t>
            </a:r>
          </a:p>
          <a:p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86241" y="5157192"/>
            <a:ext cx="3757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Час, за який кров проходить 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організмом, 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дорівнює 27 с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70609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VI</a:t>
            </a:r>
            <a:r>
              <a:rPr lang="uk-UA" sz="2800" b="1" dirty="0" smtClean="0"/>
              <a:t>. Узагальнення, систематизація й контроль знань. </a:t>
            </a:r>
            <a:br>
              <a:rPr lang="uk-UA" sz="2800" b="1" dirty="0" smtClean="0"/>
            </a:br>
            <a:r>
              <a:rPr lang="uk-UA" sz="2800" dirty="0" smtClean="0"/>
              <a:t>Продовжити речення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136904" cy="5400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Венозна кров містить насичена ……..</a:t>
            </a:r>
          </a:p>
          <a:p>
            <a:r>
              <a:rPr lang="uk-UA" dirty="0" smtClean="0"/>
              <a:t>Артеріальна кров збагачена ……….</a:t>
            </a:r>
          </a:p>
          <a:p>
            <a:r>
              <a:rPr lang="uk-UA" dirty="0" smtClean="0"/>
              <a:t>По легеневих венах рухається кров ……..</a:t>
            </a:r>
          </a:p>
          <a:p>
            <a:r>
              <a:rPr lang="uk-UA" dirty="0" smtClean="0"/>
              <a:t>По легеневих артеріях рухається кров ……..</a:t>
            </a:r>
          </a:p>
          <a:p>
            <a:r>
              <a:rPr lang="uk-UA" dirty="0" smtClean="0"/>
              <a:t>По венах рухається кров ………</a:t>
            </a:r>
          </a:p>
          <a:p>
            <a:r>
              <a:rPr lang="uk-UA" dirty="0" smtClean="0"/>
              <a:t>По артеріях рухається кров ……..</a:t>
            </a:r>
          </a:p>
          <a:p>
            <a:r>
              <a:rPr lang="uk-UA" dirty="0" smtClean="0"/>
              <a:t>Мале коло кровообігу розпочинається в …….</a:t>
            </a:r>
          </a:p>
          <a:p>
            <a:pPr lvl="0"/>
            <a:r>
              <a:rPr lang="uk-UA" dirty="0" smtClean="0"/>
              <a:t>Велике коло кровообігу несе кров до …………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6096" y="908720"/>
            <a:ext cx="2627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noProof="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СО2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1484784"/>
            <a:ext cx="2627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noProof="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О2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32240" y="2060848"/>
            <a:ext cx="2627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артеріальна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2636912"/>
            <a:ext cx="2627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noProof="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венозна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080" y="3645024"/>
            <a:ext cx="2627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артеріальна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140968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венозна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2514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Правому </a:t>
            </a:r>
            <a:r>
              <a:rPr lang="ru-RU" sz="2800" dirty="0" err="1" smtClean="0">
                <a:solidFill>
                  <a:srgbClr val="FF0000"/>
                </a:solidFill>
              </a:rPr>
              <a:t>шлуночку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5805264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Органів та тканин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  <p:bldP spid="6" grpId="0" build="allAtOnce"/>
      <p:bldP spid="7" grpId="0" build="allAtOnce"/>
      <p:bldP spid="8" grpId="0" build="p"/>
      <p:bldP spid="9" grpId="0" build="allAtOnce"/>
      <p:bldP spid="10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Хід уроку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4525963"/>
          </a:xfrm>
        </p:spPr>
        <p:txBody>
          <a:bodyPr/>
          <a:lstStyle/>
          <a:p>
            <a:r>
              <a:rPr lang="uk-UA" b="1" dirty="0" smtClean="0"/>
              <a:t>І. Організаційний етап.</a:t>
            </a:r>
            <a:r>
              <a:rPr lang="uk-UA" dirty="0" smtClean="0"/>
              <a:t> (Привітання, перевірка відсутніх, організація уваги).</a:t>
            </a:r>
          </a:p>
          <a:p>
            <a:r>
              <a:rPr lang="uk-UA" b="1" dirty="0" smtClean="0"/>
              <a:t>ІІ. Перевірка, оцінка і корекція засвоєних раніше знань.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Picture 2" descr="https://oktavie.files.wordpress.com/2010/05/beatnhrt.gif?w=255&amp;h=301"/>
          <p:cNvPicPr>
            <a:picLocks noChangeAspect="1" noChangeArrowheads="1" noCrop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2780928"/>
            <a:ext cx="2160240" cy="2945783"/>
          </a:xfrm>
          <a:prstGeom prst="rect">
            <a:avLst/>
          </a:prstGeom>
          <a:noFill/>
        </p:spPr>
      </p:pic>
      <p:pic>
        <p:nvPicPr>
          <p:cNvPr id="5" name="Picture 4" descr="http://www.hlghospital.com/uplO&amp;ded/54b938a916b87_cardio-how-heart-works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1601" r="27075"/>
          <a:stretch>
            <a:fillRect/>
          </a:stretch>
        </p:blipFill>
        <p:spPr bwMode="auto">
          <a:xfrm>
            <a:off x="2843808" y="2852936"/>
            <a:ext cx="2380673" cy="2824912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48064" y="2852936"/>
            <a:ext cx="39959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Скільки камер має серце людини? Назвати їх.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600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Які клапани є в серці?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Які стінки має серце?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3600" b="1" noProof="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66124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Вправа</a:t>
            </a:r>
          </a:p>
          <a:p>
            <a:pPr algn="ctr"/>
            <a:r>
              <a:rPr lang="en-US" sz="2400" dirty="0" smtClean="0">
                <a:hlinkClick r:id="rId4"/>
              </a:rPr>
              <a:t>https://learningapps.org/watch?v=p2p1pti8k23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25557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Цікаво про судини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022891"/>
              </p:ext>
            </p:extLst>
          </p:nvPr>
        </p:nvGraphicFramePr>
        <p:xfrm>
          <a:off x="323528" y="1412776"/>
          <a:ext cx="5472608" cy="52565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72608"/>
              </a:tblGrid>
              <a:tr h="188792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Якщо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всі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капіляри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витягнути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 одну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суцільну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нитку,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їх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довжина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буде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близько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100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тисяч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км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3686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Згідно з дослідженнями американських вчених, у людей, які випивають від 5 склянок чистої води в день, на 46% нижчий шанс розвитку серцево-судинних захворювань та інфарктів, порівняно з тими, хто нехтує водою.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304413" cy="34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1" r="8960"/>
          <a:stretch/>
        </p:blipFill>
        <p:spPr bwMode="auto">
          <a:xfrm>
            <a:off x="6300192" y="4869160"/>
            <a:ext cx="23044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95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VII. </a:t>
            </a:r>
            <a:r>
              <a:rPr lang="uk-UA" sz="3600" b="1" dirty="0" smtClean="0"/>
              <a:t>Рефлексія та підсумок уроку.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endParaRPr lang="uk-UA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892480" cy="5097807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Comic Sans MS" panose="030F0702030302020204" pitchFamily="66" charset="0"/>
              </a:rPr>
              <a:t>Висновки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r>
              <a:rPr lang="uk-UA" sz="2000" dirty="0" smtClean="0"/>
              <a:t>Будова судин пов’язана з їхніми функціями і залежить здебільшого, від швидкості та тиску крові</a:t>
            </a:r>
          </a:p>
          <a:p>
            <a:r>
              <a:rPr lang="ru-RU" sz="2000" dirty="0" smtClean="0"/>
              <a:t>По малому колу кровообігу кров від серця надходить до легень, де насичується киснем і віддає вуглекислий газ</a:t>
            </a:r>
          </a:p>
          <a:p>
            <a:r>
              <a:rPr lang="ru-RU" sz="2000" dirty="0" smtClean="0"/>
              <a:t>По великому колу кровообігу кров розносить кисень і поживні речовини до клітин усього тіла й забирає від них вуглекислий газ та продукти обміну</a:t>
            </a:r>
          </a:p>
          <a:p>
            <a:r>
              <a:rPr lang="ru-RU" sz="2000" dirty="0" smtClean="0"/>
              <a:t>Показники руху крові в судинах є різними. Це пов’язано з функціями артерій, капілярів,і вен, що й визначає особливості руху крові в різних частинах кровоносної системи </a:t>
            </a:r>
            <a:endParaRPr lang="uk-UA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908720"/>
            <a:ext cx="85684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 ви зрозуміли будову та функції кровоносних судин?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 розібралися ви, як рухається кров за малим колом кровообігу?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 зрозуміла вам різниця між великим та малим колами кровообігу?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 дізналися ви, яка саме кров і як рухається судинами великого кола кровообігу?</a:t>
            </a:r>
            <a:endParaRPr kumimoji="0" 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Чи навчилися ви правильно міряти пульс?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US" b="1" dirty="0" smtClean="0"/>
              <a:t>VII</a:t>
            </a:r>
            <a:r>
              <a:rPr lang="uk-UA" b="1" dirty="0" smtClean="0"/>
              <a:t>І</a:t>
            </a:r>
            <a:r>
              <a:rPr lang="en-US" b="1" dirty="0" smtClean="0"/>
              <a:t>. </a:t>
            </a:r>
            <a:r>
              <a:rPr lang="uk-UA" b="1" dirty="0" smtClean="0">
                <a:effectLst/>
                <a:latin typeface="Comic Sans MS" panose="030F0702030302020204" pitchFamily="66" charset="0"/>
              </a:rPr>
              <a:t>Домашнє завдання</a:t>
            </a:r>
            <a:endParaRPr lang="uk-UA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556792"/>
            <a:ext cx="7416824" cy="465313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Опрацювати</a:t>
            </a:r>
            <a:r>
              <a:rPr lang="ru-RU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§19;</a:t>
            </a:r>
          </a:p>
          <a:p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Підготувати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інформацію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про </a:t>
            </a:r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захворювання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серцево-судинної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системи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sz="2800" b="1" dirty="0" smtClean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endParaRPr lang="uk-UA" sz="2800" b="1" dirty="0">
              <a:solidFill>
                <a:srgbClr val="000066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36510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Дякую за співпрацю!</a:t>
            </a:r>
            <a:endParaRPr lang="uk-UA" sz="40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://www.playcast.ru/uploads/2016/10/04/20094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86596"/>
            <a:ext cx="2808312" cy="477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5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використаних джерел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https://periodicals.karazin.ua/apmm/article/view/16675/15369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3"/>
              </a:rPr>
              <a:t>https://naurok.com.ua/prezentaciya-z-biologi-dlya-uchniv-8-klasu-krovonosni-sudini-ruh-krovi-216055.html</a:t>
            </a:r>
            <a:r>
              <a:rPr lang="uk-UA" dirty="0" smtClean="0"/>
              <a:t> 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Перед вами </a:t>
            </a:r>
            <a:r>
              <a:rPr lang="uk-UA" sz="2000" b="1" dirty="0" err="1" smtClean="0"/>
              <a:t>пазл</a:t>
            </a:r>
            <a:r>
              <a:rPr lang="uk-UA" sz="2000" b="1" dirty="0" smtClean="0"/>
              <a:t> з питаннями. Якщо ви правильно відповісте на всі питання, ви зможете перевірити, чи все ви запам’ятали з теми. Питання в нас розміщені за блоками. Спробуємо відповісти на них почергово.</a:t>
            </a:r>
            <a:br>
              <a:rPr lang="uk-UA" sz="2000" b="1" dirty="0" smtClean="0"/>
            </a:br>
            <a:endParaRPr lang="uk-UA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44824"/>
            <a:ext cx="4392488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Блок перший</a:t>
            </a:r>
            <a:r>
              <a:rPr lang="uk-UA" dirty="0" smtClean="0"/>
              <a:t> – клапани серця:</a:t>
            </a:r>
          </a:p>
          <a:p>
            <a:pPr lvl="0"/>
            <a:r>
              <a:rPr lang="uk-UA" dirty="0" smtClean="0"/>
              <a:t>1. Як називається клапан, який розділяє ліве передсердя від лівого шлуночка.</a:t>
            </a:r>
          </a:p>
          <a:p>
            <a:pPr lvl="0"/>
            <a:r>
              <a:rPr lang="uk-UA" dirty="0" smtClean="0"/>
              <a:t>2. Клапан, який знаходиться між правим передсердям та правим шлуночком.</a:t>
            </a:r>
          </a:p>
          <a:p>
            <a:pPr lvl="0"/>
            <a:r>
              <a:rPr lang="uk-UA" dirty="0" smtClean="0"/>
              <a:t>3. Які клапани розташовані в аорті й легеневому стовбурі.</a:t>
            </a:r>
          </a:p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365104"/>
            <a:ext cx="3888432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/>
              <a:t>Блок третій</a:t>
            </a:r>
            <a:r>
              <a:rPr lang="uk-UA" dirty="0" smtClean="0"/>
              <a:t> – оболонки серця.</a:t>
            </a:r>
          </a:p>
          <a:p>
            <a:pPr lvl="0"/>
            <a:r>
              <a:rPr lang="uk-UA" dirty="0" smtClean="0"/>
              <a:t>1. Внутрішня оболонка серця, яка приймає участь у побудові клапанів.</a:t>
            </a:r>
          </a:p>
          <a:p>
            <a:pPr lvl="0"/>
            <a:r>
              <a:rPr lang="uk-UA" dirty="0" smtClean="0"/>
              <a:t>2. М’язова оболонка серця.</a:t>
            </a:r>
          </a:p>
          <a:p>
            <a:pPr lvl="0"/>
            <a:r>
              <a:rPr lang="uk-UA" dirty="0" smtClean="0"/>
              <a:t>3. Зовнішня оболонка серця.</a:t>
            </a:r>
          </a:p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628800"/>
            <a:ext cx="4499992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/>
              <a:t>Блок другий</a:t>
            </a:r>
            <a:r>
              <a:rPr lang="uk-UA" dirty="0" smtClean="0"/>
              <a:t> – основні властивості серця:</a:t>
            </a:r>
          </a:p>
          <a:p>
            <a:pPr lvl="0"/>
            <a:r>
              <a:rPr lang="uk-UA" dirty="0" smtClean="0"/>
              <a:t>1. Здатність серцевого м’яза поширювати збудження з будь-якої ділянки по всьому серцю.</a:t>
            </a:r>
          </a:p>
          <a:p>
            <a:pPr lvl="0"/>
            <a:r>
              <a:rPr lang="uk-UA" dirty="0" smtClean="0"/>
              <a:t>2. Здатність серцевого м’яза реагувати скороченням у відповідь на збудження.</a:t>
            </a:r>
          </a:p>
          <a:p>
            <a:pPr lvl="0"/>
            <a:r>
              <a:rPr lang="uk-UA" dirty="0" smtClean="0"/>
              <a:t>3. Здатність серця переходити зі стану спокою до робочого стану, що супроводжується скороченням.</a:t>
            </a:r>
          </a:p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4509120"/>
            <a:ext cx="432048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/>
              <a:t>Блок четвертий </a:t>
            </a:r>
            <a:r>
              <a:rPr lang="uk-UA" dirty="0" smtClean="0"/>
              <a:t>– камери серця.</a:t>
            </a:r>
          </a:p>
          <a:p>
            <a:pPr lvl="0"/>
            <a:r>
              <a:rPr lang="uk-UA" dirty="0" smtClean="0"/>
              <a:t>Камера серця, до якої надходить кров.</a:t>
            </a:r>
          </a:p>
          <a:p>
            <a:pPr lvl="0"/>
            <a:r>
              <a:rPr lang="uk-UA" dirty="0" smtClean="0"/>
              <a:t>Камера серця з якої виходить кров.</a:t>
            </a:r>
          </a:p>
          <a:p>
            <a:pPr lvl="0"/>
            <a:r>
              <a:rPr lang="uk-UA" dirty="0" smtClean="0"/>
              <a:t>Здатність серцевого м’яза реагувати скороченням у відповідь на збудження називається ….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ІІІ. Мотивація навчальної діяльності.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7091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Ви часто чули такі поняття як вени, артерії та капіляри, а чи замислювалися ви над тим, яка велика їх роль в організмі людини. Їх можна порівняти з річковою системою нашої планети. Як річки обгортають Землю, кожен струмочок доставляє необхідну воду в найвіддаленіші куточки, так і наші судини несуть до кожного органу, кожної клітини все необхідне для їх життєдіяльності. В деяких з них кров бурхлива, як в гірських річках,  рух в інших можна порівняти з тихими гаванями, де не має жодного коливання, а деякі настільки тоненькі, що можуть доставити кров до кожної клітини, не оминути жодної.</a:t>
            </a:r>
          </a:p>
          <a:p>
            <a:r>
              <a:rPr lang="uk-UA" dirty="0" smtClean="0"/>
              <a:t>Саме це величезне павутиння, що пронизує усе тіло людини, і є кровоносними судинами.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становить 100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!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вистачить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два </a:t>
            </a:r>
            <a:r>
              <a:rPr lang="ru-RU" dirty="0" err="1" smtClean="0"/>
              <a:t>з</a:t>
            </a:r>
            <a:r>
              <a:rPr lang="ru-RU" dirty="0" smtClean="0"/>
              <a:t> половиною рази </a:t>
            </a:r>
            <a:r>
              <a:rPr lang="ru-RU" dirty="0" err="1" smtClean="0"/>
              <a:t>обігнути</a:t>
            </a:r>
            <a:r>
              <a:rPr lang="ru-RU" dirty="0" smtClean="0"/>
              <a:t> нашу Землю.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Тема уроку:</a:t>
            </a:r>
            <a:r>
              <a:rPr lang="ru-RU" sz="3200" dirty="0" smtClean="0"/>
              <a:t> Будова та </a:t>
            </a:r>
            <a:r>
              <a:rPr lang="ru-RU" sz="3200" dirty="0" err="1" smtClean="0"/>
              <a:t>функції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кровоносних</a:t>
            </a:r>
            <a:r>
              <a:rPr lang="ru-RU" sz="3200" dirty="0" smtClean="0"/>
              <a:t> с</a:t>
            </a:r>
            <a:r>
              <a:rPr lang="uk-UA" sz="3200" dirty="0" err="1" smtClean="0"/>
              <a:t>удин</a:t>
            </a:r>
            <a:r>
              <a:rPr lang="uk-UA" sz="3200" dirty="0" smtClean="0"/>
              <a:t>. Рух крові.</a:t>
            </a:r>
            <a:br>
              <a:rPr lang="uk-UA" sz="3200" dirty="0" smtClean="0"/>
            </a:br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73424"/>
            <a:ext cx="5256584" cy="51845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Кровоносні судини: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артерії;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капіляри;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вени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Кола кровообігу: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велике;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мале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Рух крові по судинах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2124"/>
            <a:ext cx="3237386" cy="48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29614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</a:t>
            </a:r>
            <a:r>
              <a:rPr lang="uk-UA" sz="3600" b="1" dirty="0" smtClean="0"/>
              <a:t>. Вивчення нового матеріалу.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Кровоносні судини</a:t>
            </a:r>
            <a:endParaRPr lang="uk-UA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451483"/>
              </p:ext>
            </p:extLst>
          </p:nvPr>
        </p:nvGraphicFramePr>
        <p:xfrm>
          <a:off x="323528" y="3566254"/>
          <a:ext cx="5040559" cy="25405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8120"/>
                <a:gridCol w="1933365"/>
                <a:gridCol w="1519074"/>
              </a:tblGrid>
              <a:tr h="66811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Кровоносні судини</a:t>
                      </a:r>
                      <a:endParaRPr lang="uk-UA" sz="3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000" dirty="0"/>
                    </a:p>
                  </a:txBody>
                  <a:tcPr/>
                </a:tc>
              </a:tr>
              <a:tr h="63162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Артерії 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Капіляри 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Вени </a:t>
                      </a: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40781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будова кровоносних судин тісно пов’язана з їхніми функціями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826217"/>
              </p:ext>
            </p:extLst>
          </p:nvPr>
        </p:nvGraphicFramePr>
        <p:xfrm>
          <a:off x="323528" y="1484784"/>
          <a:ext cx="8712968" cy="19342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12968"/>
              </a:tblGrid>
              <a:tr h="59480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Ангіологія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– розділ медицини, вивчає кровоносні та лімфатичні судини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8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Еластичні трубки, якими кров транспортується до усіх органів і тканин, а потім знову збирається до серця</a:t>
                      </a:r>
                      <a:endParaRPr lang="uk-UA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83"/>
          <a:stretch/>
        </p:blipFill>
        <p:spPr bwMode="auto">
          <a:xfrm>
            <a:off x="5436096" y="3575315"/>
            <a:ext cx="3491948" cy="25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81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162"/>
            <a:ext cx="8568952" cy="131960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Артерії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970416"/>
              </p:ext>
            </p:extLst>
          </p:nvPr>
        </p:nvGraphicFramePr>
        <p:xfrm>
          <a:off x="251520" y="1340768"/>
          <a:ext cx="8771272" cy="5059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85636"/>
                <a:gridCol w="4385636"/>
              </a:tblGrid>
              <a:tr h="3806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Кровоносні судини, якими кров рухається від серця до органів і тканин 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6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Оболонки стінок артерій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Зовнішня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сполучнотканинна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Середня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з гладких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м’язів і еластичних волокон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Внутрішня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з ендотелію  (гладка поверхня)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06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Артерії розгалужуються на артеріоли, що переходять у капіляри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t="20291" r="58571" b="21855"/>
          <a:stretch/>
        </p:blipFill>
        <p:spPr>
          <a:xfrm>
            <a:off x="4735083" y="2348880"/>
            <a:ext cx="4248472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4208" y="2420888"/>
            <a:ext cx="2520280" cy="384721"/>
          </a:xfrm>
          <a:prstGeom prst="rect">
            <a:avLst/>
          </a:prstGeom>
          <a:solidFill>
            <a:srgbClr val="F8EDE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Сполучна тканина</a:t>
            </a:r>
            <a:endParaRPr lang="uk-UA" sz="19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8197" y="3068655"/>
            <a:ext cx="1152128" cy="646331"/>
          </a:xfrm>
          <a:prstGeom prst="rect">
            <a:avLst/>
          </a:prstGeom>
          <a:solidFill>
            <a:srgbClr val="F8EDE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М’язова тканина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9006" y="3731873"/>
            <a:ext cx="1447469" cy="646331"/>
          </a:xfrm>
          <a:prstGeom prst="rect">
            <a:avLst/>
          </a:prstGeom>
          <a:solidFill>
            <a:srgbClr val="F8EDE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7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Еластичний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шар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3900" y="5197842"/>
            <a:ext cx="1330814" cy="369332"/>
          </a:xfrm>
          <a:prstGeom prst="rect">
            <a:avLst/>
          </a:prstGeom>
          <a:solidFill>
            <a:srgbClr val="F8EDE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Ендотелій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258514"/>
              </p:ext>
            </p:extLst>
          </p:nvPr>
        </p:nvGraphicFramePr>
        <p:xfrm>
          <a:off x="179512" y="908720"/>
          <a:ext cx="8771272" cy="51610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28592"/>
                <a:gridCol w="3442680"/>
              </a:tblGrid>
              <a:tr h="12961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Найдрібніші кровоносні судини, поєднують артерії і вени, забезпечують обмін речовин між кров’ю і тканинною рідиною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600" dirty="0"/>
                    </a:p>
                  </a:txBody>
                  <a:tcPr/>
                </a:tc>
              </a:tr>
              <a:tr h="931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Стінки утворені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одним шаром ендотелію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755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тиск крові незначний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755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швидкість крові найменша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89123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капіляри утворюють капілярну сітку в органах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3358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  Кров з капілярів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        надходить у вени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7" r="38572" b="695"/>
          <a:stretch/>
        </p:blipFill>
        <p:spPr bwMode="auto">
          <a:xfrm>
            <a:off x="5724128" y="2348880"/>
            <a:ext cx="28462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960440" cy="83671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Капіляри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276872"/>
            <a:ext cx="1330814" cy="369332"/>
          </a:xfrm>
          <a:prstGeom prst="rect">
            <a:avLst/>
          </a:prstGeom>
          <a:solidFill>
            <a:srgbClr val="E8C5C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Ендотелій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96" b="10678"/>
          <a:stretch/>
        </p:blipFill>
        <p:spPr>
          <a:xfrm>
            <a:off x="4021162" y="4869160"/>
            <a:ext cx="497960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3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76"/>
          <a:stretch/>
        </p:blipFill>
        <p:spPr>
          <a:xfrm>
            <a:off x="5436096" y="2132856"/>
            <a:ext cx="3528392" cy="3561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9946"/>
            <a:ext cx="8568952" cy="92866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814243"/>
              </p:ext>
            </p:extLst>
          </p:nvPr>
        </p:nvGraphicFramePr>
        <p:xfrm>
          <a:off x="287016" y="980728"/>
          <a:ext cx="8856984" cy="56646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56584"/>
                <a:gridCol w="3600400"/>
              </a:tblGrid>
              <a:tr h="7200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Кровоносні судини, якими кров рухається від органів і тканин до серця</a:t>
                      </a:r>
                      <a:endParaRPr lang="uk-UA" sz="2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Оболонки стінок вен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755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Зовнішня</a:t>
                      </a: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сполучнотканинна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755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Середня</a:t>
                      </a: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менше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непосмугованих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м’язових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волокон,менше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еластичних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більше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колагенових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волокон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53179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Внутрішня</a:t>
                      </a: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з ендотелію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49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Оболонки тонші, чим оболонки артерій, що зумовлено низьким тиском крові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335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венах наявні кишенькові клапани, які перешкоджають зворотному руху крові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92835" y="5171053"/>
            <a:ext cx="1330814" cy="369332"/>
          </a:xfrm>
          <a:prstGeom prst="rect">
            <a:avLst/>
          </a:prstGeom>
          <a:solidFill>
            <a:srgbClr val="E8C5C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Ендотелій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132855"/>
            <a:ext cx="1512168" cy="646331"/>
          </a:xfrm>
          <a:prstGeom prst="rect">
            <a:avLst/>
          </a:prstGeom>
          <a:solidFill>
            <a:srgbClr val="E8C5C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Сполучна </a:t>
            </a:r>
          </a:p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тканина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1030" y="2924944"/>
            <a:ext cx="1330814" cy="677108"/>
          </a:xfrm>
          <a:prstGeom prst="rect">
            <a:avLst/>
          </a:prstGeom>
          <a:solidFill>
            <a:srgbClr val="E8C5C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Гладкий м’яз</a:t>
            </a:r>
            <a:endParaRPr lang="uk-UA" sz="19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3623078"/>
            <a:ext cx="1383297" cy="646331"/>
          </a:xfrm>
          <a:prstGeom prst="rect">
            <a:avLst/>
          </a:prstGeom>
          <a:solidFill>
            <a:srgbClr val="E8C5C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Еластичний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шар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968552" cy="40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9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1415</Words>
  <Application>Microsoft Office PowerPoint</Application>
  <PresentationFormat>Экран (4:3)</PresentationFormat>
  <Paragraphs>192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Тема: Будова та функції кровоносних судин. Рух крові. </vt:lpstr>
      <vt:lpstr>Хід уроку </vt:lpstr>
      <vt:lpstr>Перед вами пазл з питаннями. Якщо ви правильно відповісте на всі питання, ви зможете перевірити, чи все ви запам’ятали з теми. Питання в нас розміщені за блоками. Спробуємо відповісти на них почергово. </vt:lpstr>
      <vt:lpstr>ІІІ. Мотивація навчальної діяльності. </vt:lpstr>
      <vt:lpstr>Тема уроку: Будова та функції кровоносних судин. Рух крові. План</vt:lpstr>
      <vt:lpstr>V. Вивчення нового матеріалу. Кровоносні судини</vt:lpstr>
      <vt:lpstr>Артерії</vt:lpstr>
      <vt:lpstr>Капіляри</vt:lpstr>
      <vt:lpstr>Вени</vt:lpstr>
      <vt:lpstr>Перевіримо засвоєний матеріал</vt:lpstr>
      <vt:lpstr>Слайд 11</vt:lpstr>
      <vt:lpstr>Кола кровообігу</vt:lpstr>
      <vt:lpstr>Кола кровообігу</vt:lpstr>
      <vt:lpstr>Переглянемо відео</vt:lpstr>
      <vt:lpstr>Рух крові по судинах</vt:lpstr>
      <vt:lpstr>Рух крові по судинах</vt:lpstr>
      <vt:lpstr>Рух крові судинами</vt:lpstr>
      <vt:lpstr>Рух крові судинами</vt:lpstr>
      <vt:lpstr>VI. Узагальнення, систематизація й контроль знань.  Продовжити речення</vt:lpstr>
      <vt:lpstr>Цікаво про судини</vt:lpstr>
      <vt:lpstr>VII. Рефлексія та підсумок уроку.  </vt:lpstr>
      <vt:lpstr>VIIІ. Домашнє завдання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кровообігу. Серце</dc:title>
  <dc:creator>Ольга</dc:creator>
  <cp:lastModifiedBy>s</cp:lastModifiedBy>
  <cp:revision>105</cp:revision>
  <dcterms:created xsi:type="dcterms:W3CDTF">2021-01-18T12:08:08Z</dcterms:created>
  <dcterms:modified xsi:type="dcterms:W3CDTF">2023-06-09T11:52:45Z</dcterms:modified>
</cp:coreProperties>
</file>