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6858000" cy="9144000"/>
  <p:embeddedFontLst>
    <p:embeddedFont>
      <p:font typeface="Corsiva"/>
      <p:regular r:id="rId29"/>
      <p:bold r:id="rId30"/>
      <p:italic r:id="rId31"/>
      <p:boldItalic r:id="rId32"/>
    </p:embeddedFont>
    <p:embeddedFont>
      <p:font typeface="Constantia"/>
      <p:regular r:id="rId33"/>
      <p:bold r:id="rId34"/>
      <p:italic r:id="rId35"/>
      <p:boldItalic r:id="rId36"/>
    </p:embeddedFont>
    <p:embeddedFont>
      <p:font typeface="Schoolbell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joCGYaETkSe7xu3N6un59L++f9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28F6A1-0187-4116-B26D-A7A21B5E5922}">
  <a:tblStyle styleId="{8128F6A1-0187-4116-B26D-A7A21B5E59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rsiv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rsiva-italic.fntdata"/><Relationship Id="rId30" Type="http://schemas.openxmlformats.org/officeDocument/2006/relationships/font" Target="fonts/Corsiva-bold.fntdata"/><Relationship Id="rId11" Type="http://schemas.openxmlformats.org/officeDocument/2006/relationships/slide" Target="slides/slide4.xml"/><Relationship Id="rId33" Type="http://schemas.openxmlformats.org/officeDocument/2006/relationships/font" Target="fonts/Constantia-regular.fntdata"/><Relationship Id="rId10" Type="http://schemas.openxmlformats.org/officeDocument/2006/relationships/slide" Target="slides/slide3.xml"/><Relationship Id="rId32" Type="http://schemas.openxmlformats.org/officeDocument/2006/relationships/font" Target="fonts/Corsiva-boldItalic.fntdata"/><Relationship Id="rId13" Type="http://schemas.openxmlformats.org/officeDocument/2006/relationships/slide" Target="slides/slide6.xml"/><Relationship Id="rId35" Type="http://schemas.openxmlformats.org/officeDocument/2006/relationships/font" Target="fonts/Constantia-italic.fntdata"/><Relationship Id="rId12" Type="http://schemas.openxmlformats.org/officeDocument/2006/relationships/slide" Target="slides/slide5.xml"/><Relationship Id="rId34" Type="http://schemas.openxmlformats.org/officeDocument/2006/relationships/font" Target="fonts/Constantia-bold.fntdata"/><Relationship Id="rId15" Type="http://schemas.openxmlformats.org/officeDocument/2006/relationships/slide" Target="slides/slide8.xml"/><Relationship Id="rId37" Type="http://schemas.openxmlformats.org/officeDocument/2006/relationships/font" Target="fonts/Schoolbell-regular.fntdata"/><Relationship Id="rId14" Type="http://schemas.openxmlformats.org/officeDocument/2006/relationships/slide" Target="slides/slide7.xml"/><Relationship Id="rId36" Type="http://schemas.openxmlformats.org/officeDocument/2006/relationships/font" Target="fonts/Constantia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8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9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3"/>
          <p:cNvSpPr/>
          <p:nvPr/>
        </p:nvSpPr>
        <p:spPr>
          <a:xfrm flipH="1" rot="-10380000">
            <a:off x="3165475" y="1108075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3" name="Google Shape;143;p43"/>
          <p:cNvSpPr/>
          <p:nvPr/>
        </p:nvSpPr>
        <p:spPr>
          <a:xfrm flipH="1" rot="-10380000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4" name="Google Shape;144;p43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5" name="Google Shape;145;p43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6" name="Google Shape;146;p43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3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3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4"/>
          <p:cNvSpPr txBox="1"/>
          <p:nvPr>
            <p:ph idx="1" type="body"/>
          </p:nvPr>
        </p:nvSpPr>
        <p:spPr>
          <a:xfrm rot="5400000">
            <a:off x="2377282" y="15082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5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/>
          <p:nvPr/>
        </p:nvSpPr>
        <p:spPr>
          <a:xfrm>
            <a:off x="-9525" y="-7938"/>
            <a:ext cx="916305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34"/>
          <p:cNvSpPr/>
          <p:nvPr/>
        </p:nvSpPr>
        <p:spPr>
          <a:xfrm>
            <a:off x="4381500" y="-7938"/>
            <a:ext cx="47625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3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88" name="Google Shape;88;p34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89" name="Google Shape;89;p3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s://docs.google.com/presentation/d/1Nzr6jCMaZTpARdg5rrRn6sbc76JuQ-Ib/edit?usp=sharing&amp;ouid=111551476256429294016&amp;rtpof=true&amp;sd=true" TargetMode="External"/><Relationship Id="rId5" Type="http://schemas.openxmlformats.org/officeDocument/2006/relationships/image" Target="../media/image9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qF0fhnDfFDk" TargetMode="External"/><Relationship Id="rId4" Type="http://schemas.openxmlformats.org/officeDocument/2006/relationships/hyperlink" Target="http://www.youtube.com/watch?v=qF0fhnDfFDk" TargetMode="External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3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168" name="Google Shape;1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80" y="-17140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/>
          <p:nvPr/>
        </p:nvSpPr>
        <p:spPr>
          <a:xfrm>
            <a:off x="612641" y="2132856"/>
            <a:ext cx="7900956" cy="1754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Йони. Йонний зв'язок, його утворення </a:t>
            </a:r>
            <a:endParaRPr b="1" i="0" sz="5400" u="none" cap="none" strike="noStrike">
              <a:solidFill>
                <a:schemeClr val="dk2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70" name="Google Shape;170;p1"/>
          <p:cNvSpPr txBox="1"/>
          <p:nvPr>
            <p:ph type="ctrTitle"/>
          </p:nvPr>
        </p:nvSpPr>
        <p:spPr>
          <a:xfrm>
            <a:off x="760040" y="548681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/>
              <a:t>Миргородська гімназія №7</a:t>
            </a:r>
            <a:endParaRPr/>
          </a:p>
        </p:txBody>
      </p:sp>
      <p:sp>
        <p:nvSpPr>
          <p:cNvPr id="171" name="Google Shape;171;p1"/>
          <p:cNvSpPr txBox="1"/>
          <p:nvPr>
            <p:ph idx="1" type="subTitle"/>
          </p:nvPr>
        </p:nvSpPr>
        <p:spPr>
          <a:xfrm>
            <a:off x="3635896" y="4725144"/>
            <a:ext cx="539268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r>
              <a:rPr lang="ru-RU" sz="2200"/>
              <a:t>Підготувала  вчитель хімії </a:t>
            </a:r>
            <a:endParaRPr sz="22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r>
              <a:rPr lang="ru-RU" sz="2200"/>
              <a:t>Білоцерковець Наталія Володимирівна</a:t>
            </a:r>
            <a:endParaRPr sz="22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r>
              <a:rPr lang="ru-RU" sz="2200" u="sng">
                <a:solidFill>
                  <a:schemeClr val="hlink"/>
                </a:solidFill>
                <a:hlinkClick r:id="rId4"/>
              </a:rPr>
              <a:t>Переглянути презентацію</a:t>
            </a:r>
            <a:endParaRPr sz="22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Кристалографічні напрями і площини" id="172" name="Google Shape;1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6153" y="4178075"/>
            <a:ext cx="1155925" cy="11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365D"/>
                </a:solidFill>
                <a:latin typeface="Corsiva"/>
                <a:ea typeface="Corsiva"/>
                <a:cs typeface="Corsiva"/>
                <a:sym typeface="Corsiva"/>
              </a:rPr>
              <a:t>Робота над завданням</a:t>
            </a:r>
            <a:endParaRPr>
              <a:solidFill>
                <a:srgbClr val="17365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43" name="Google Shape;24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Записати будову атома та йона Mg  і  F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Mg                                       F                         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Mg                                        F</a:t>
            </a:r>
            <a:endParaRPr sz="4000"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/>
              <a:t>Mg          2 е          Mg</a:t>
            </a:r>
            <a:endParaRPr sz="3600"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/>
              <a:t>F                              F  </a:t>
            </a:r>
            <a:endParaRPr sz="3600"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244" name="Google Shape;244;p10"/>
          <p:cNvSpPr txBox="1"/>
          <p:nvPr/>
        </p:nvSpPr>
        <p:spPr>
          <a:xfrm>
            <a:off x="1547664" y="2060848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499992" y="4160175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6408204" y="2919761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6300192" y="2126537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448036" y="4149080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3228505" y="4436574"/>
            <a:ext cx="788741" cy="577805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792779" y="4508583"/>
            <a:ext cx="648072" cy="433789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1448036" y="2920257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1043608" y="4951737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1421650" y="5014379"/>
            <a:ext cx="756084" cy="654169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2339752" y="5082092"/>
            <a:ext cx="7920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1е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3228504" y="5145547"/>
            <a:ext cx="788741" cy="577805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4498027" y="4951737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261" name="Google Shape;2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951" y="833456"/>
            <a:ext cx="7883584" cy="497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 txBox="1"/>
          <p:nvPr/>
        </p:nvSpPr>
        <p:spPr>
          <a:xfrm>
            <a:off x="311818" y="628233"/>
            <a:ext cx="8520363" cy="2800767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4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Хімічний зв’язок, утворений за допомогою електростатичної взаємодії йонів, називають</a:t>
            </a:r>
            <a:br>
              <a:rPr lang="ru-RU" sz="44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>
                <a:solidFill>
                  <a:srgbClr val="F94168"/>
                </a:solidFill>
                <a:latin typeface="Calibri"/>
                <a:ea typeface="Calibri"/>
                <a:cs typeface="Calibri"/>
                <a:sym typeface="Calibri"/>
              </a:rPr>
              <a:t>йонним зв</a:t>
            </a:r>
            <a:r>
              <a:rPr lang="ru-RU" sz="4400">
                <a:solidFill>
                  <a:srgbClr val="F94168"/>
                </a:solidFill>
                <a:latin typeface="Schoolbell"/>
                <a:ea typeface="Schoolbell"/>
                <a:cs typeface="Schoolbell"/>
                <a:sym typeface="Schoolbell"/>
              </a:rPr>
              <a:t>'</a:t>
            </a:r>
            <a:r>
              <a:rPr lang="ru-RU" sz="4400">
                <a:solidFill>
                  <a:srgbClr val="F94168"/>
                </a:solidFill>
                <a:latin typeface="Calibri"/>
                <a:ea typeface="Calibri"/>
                <a:cs typeface="Calibri"/>
                <a:sym typeface="Calibri"/>
              </a:rPr>
              <a:t>язком</a:t>
            </a:r>
            <a:endParaRPr sz="4400">
              <a:solidFill>
                <a:srgbClr val="F941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Без названия.jpg"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567" y="3645024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mages.png" id="269" name="Google Shape;26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5972" y="3768577"/>
            <a:ext cx="21812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Мои документы\скреншоти програми хімія-9\24-йонний звязок\2000-01-06 01 21 12.png" id="274" name="Google Shape;274;p13"/>
          <p:cNvPicPr preferRelativeResize="0"/>
          <p:nvPr/>
        </p:nvPicPr>
        <p:blipFill rotWithShape="1">
          <a:blip r:embed="rId3">
            <a:alphaModFix/>
          </a:blip>
          <a:srcRect b="0" l="43380" r="0" t="0"/>
          <a:stretch/>
        </p:blipFill>
        <p:spPr>
          <a:xfrm>
            <a:off x="0" y="0"/>
            <a:ext cx="56261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5444662" y="920621"/>
            <a:ext cx="2983831" cy="501675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йонному зв’язку зв'язувальна електронна  хмара практично повністю належить одному з атомів.</a:t>
            </a:r>
            <a:endParaRPr/>
          </a:p>
        </p:txBody>
      </p:sp>
      <p:pic>
        <p:nvPicPr>
          <p:cNvPr descr="Електрон" id="276" name="Google Shape;2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931" y="3573016"/>
            <a:ext cx="45243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77" name="Google Shape;2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6368" y="3573016"/>
            <a:ext cx="45243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78" name="Google Shape;2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0052" y="4328366"/>
            <a:ext cx="45243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79" name="Google Shape;27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5664" y="4869160"/>
            <a:ext cx="45243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80" name="Google Shape;2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022" y="5321842"/>
            <a:ext cx="452438" cy="472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81" name="Google Shape;2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377719" y="4221088"/>
            <a:ext cx="459378" cy="464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лектрон"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472085" y="5326360"/>
            <a:ext cx="463347" cy="468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адіактивний елемент=2" id="283" name="Google Shape;2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317" y="4785566"/>
            <a:ext cx="456744" cy="4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Переглянути відео </a:t>
            </a:r>
            <a:endParaRPr/>
          </a:p>
        </p:txBody>
      </p:sp>
      <p:sp>
        <p:nvSpPr>
          <p:cNvPr id="289" name="Google Shape;289;p14"/>
          <p:cNvSpPr txBox="1"/>
          <p:nvPr>
            <p:ph idx="1" type="body"/>
          </p:nvPr>
        </p:nvSpPr>
        <p:spPr>
          <a:xfrm>
            <a:off x="457200" y="1600200"/>
            <a:ext cx="82296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 посиланням: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https://youtu.be/qF0fhnDfFDk</a:t>
            </a:r>
            <a:r>
              <a:rPr lang="ru-RU"/>
              <a:t> </a:t>
            </a:r>
            <a:endParaRPr/>
          </a:p>
        </p:txBody>
      </p:sp>
      <p:pic>
        <p:nvPicPr>
          <p:cNvPr descr="Озвучена презентація на допомогу вчителю при вивченні теми з хімії за новою програмою. Для створення презентації використані матеріали підручників для загальноосвітніх навчальних закладів. Автори підручників: Н.М.Буринська, С.В. Василенко, О.В. Григорович, Л.С.Дячук, В.С.Коваленко, Г.А.Лашевська, П.П.Попель, М.М.Савчин, О.Г.Ярошенко, Т.М.Гранкіна. &#10;Підпишіться на канал, у найближчий час продовження уроків.  &#10;Можна зробити презентацію на замовлення за темою і матеріалом замовника.  Контактні дані на сторінці ПРО КАНАЛ" id="290" name="Google Shape;290;p14" title="Хімія 8 клас Урок 21 Йони Йонний зв'язо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125" y="2843775"/>
            <a:ext cx="5025650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5"/>
          <p:cNvGrpSpPr/>
          <p:nvPr/>
        </p:nvGrpSpPr>
        <p:grpSpPr>
          <a:xfrm>
            <a:off x="2905041" y="4189107"/>
            <a:ext cx="1953263" cy="1021523"/>
            <a:chOff x="186" y="1880"/>
            <a:chExt cx="333" cy="230"/>
          </a:xfrm>
        </p:grpSpPr>
        <p:sp>
          <p:nvSpPr>
            <p:cNvPr id="296" name="Google Shape;296;p15"/>
            <p:cNvSpPr/>
            <p:nvPr/>
          </p:nvSpPr>
          <p:spPr>
            <a:xfrm>
              <a:off x="342" y="1880"/>
              <a:ext cx="177" cy="230"/>
            </a:xfrm>
            <a:prstGeom prst="ellipse">
              <a:avLst/>
            </a:prstGeom>
            <a:gradFill>
              <a:gsLst>
                <a:gs pos="0">
                  <a:srgbClr val="FFFFA3"/>
                </a:gs>
                <a:gs pos="20000">
                  <a:srgbClr val="FFFFA3"/>
                </a:gs>
                <a:gs pos="50000">
                  <a:srgbClr val="FFFF29"/>
                </a:gs>
                <a:gs pos="100000">
                  <a:srgbClr val="FFFF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000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ru-RU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</a:t>
              </a:r>
              <a:endPara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86" y="1919"/>
              <a:ext cx="155" cy="188"/>
            </a:xfrm>
            <a:prstGeom prst="ellipse">
              <a:avLst/>
            </a:prstGeom>
            <a:gradFill>
              <a:gsLst>
                <a:gs pos="0">
                  <a:srgbClr val="9BFFFF"/>
                </a:gs>
                <a:gs pos="50000">
                  <a:srgbClr val="00E4E4"/>
                </a:gs>
                <a:gs pos="100000">
                  <a:srgbClr val="00FFFF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000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lang="ru-RU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endPara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5"/>
          <p:cNvSpPr txBox="1"/>
          <p:nvPr/>
        </p:nvSpPr>
        <p:spPr>
          <a:xfrm>
            <a:off x="5198405" y="5268051"/>
            <a:ext cx="166914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</a:t>
            </a:r>
            <a:r>
              <a:rPr baseline="30000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aseline="30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255815" y="5453361"/>
            <a:ext cx="19939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aseline="-25000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aseline="-25000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НО-3" id="300" name="Google Shape;3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9200" y="4860759"/>
            <a:ext cx="2421414" cy="1997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О-4" id="301" name="Google Shape;3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4998" y="5157789"/>
            <a:ext cx="1975944" cy="1700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Рабочий стол\фото програми\38 дис кислот лугів та солей\гідроксид йон.png" id="302" name="Google Shape;30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7773" y="3237641"/>
            <a:ext cx="1394459" cy="95431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/>
          <p:nvPr/>
        </p:nvSpPr>
        <p:spPr>
          <a:xfrm>
            <a:off x="3222171" y="3300663"/>
            <a:ext cx="885373" cy="838200"/>
          </a:xfrm>
          <a:prstGeom prst="ellipse">
            <a:avLst/>
          </a:prstGeom>
          <a:gradFill>
            <a:gsLst>
              <a:gs pos="0">
                <a:srgbClr val="9BFFFF"/>
              </a:gs>
              <a:gs pos="50000">
                <a:srgbClr val="00E4E4"/>
              </a:gs>
              <a:gs pos="100000">
                <a:srgbClr val="00FF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1684802" y="1776854"/>
            <a:ext cx="5551716" cy="584775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  <a:r>
              <a:rPr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йонних</a:t>
            </a:r>
            <a:r>
              <a:rPr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сполук належать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232224" y="2471057"/>
            <a:ext cx="1843314" cy="957943"/>
          </a:xfrm>
          <a:prstGeom prst="rightArrow">
            <a:avLst>
              <a:gd fmla="val 71212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Основні оксиди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15"/>
          <p:cNvGrpSpPr/>
          <p:nvPr/>
        </p:nvGrpSpPr>
        <p:grpSpPr>
          <a:xfrm>
            <a:off x="6442444" y="2308695"/>
            <a:ext cx="1861881" cy="947157"/>
            <a:chOff x="275" y="1876"/>
            <a:chExt cx="326" cy="215"/>
          </a:xfrm>
        </p:grpSpPr>
        <p:sp>
          <p:nvSpPr>
            <p:cNvPr id="307" name="Google Shape;307;p15"/>
            <p:cNvSpPr/>
            <p:nvPr/>
          </p:nvSpPr>
          <p:spPr>
            <a:xfrm>
              <a:off x="275" y="1905"/>
              <a:ext cx="151" cy="186"/>
            </a:xfrm>
            <a:prstGeom prst="ellipse">
              <a:avLst/>
            </a:prstGeom>
            <a:gradFill>
              <a:gsLst>
                <a:gs pos="0">
                  <a:srgbClr val="89FFFC"/>
                </a:gs>
                <a:gs pos="17000">
                  <a:srgbClr val="00E6E1"/>
                </a:gs>
                <a:gs pos="60000">
                  <a:srgbClr val="00938F"/>
                </a:gs>
                <a:gs pos="100000">
                  <a:srgbClr val="00938F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EC7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1" i="0" lang="ru-RU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Mg</a:t>
              </a:r>
              <a:endParaRPr b="1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31" y="1876"/>
              <a:ext cx="170" cy="213"/>
            </a:xfrm>
            <a:prstGeom prst="ellipse">
              <a:avLst/>
            </a:prstGeom>
            <a:gradFill>
              <a:gsLst>
                <a:gs pos="0">
                  <a:srgbClr val="E2F1FE"/>
                </a:gs>
                <a:gs pos="50000">
                  <a:srgbClr val="82B1FE"/>
                </a:gs>
                <a:gs pos="100000">
                  <a:srgbClr val="00B8FF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EC7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</a:t>
              </a:r>
              <a:endParaRPr/>
            </a:p>
          </p:txBody>
        </p:sp>
      </p:grpSp>
      <p:sp>
        <p:nvSpPr>
          <p:cNvPr id="309" name="Google Shape;309;p15"/>
          <p:cNvSpPr txBox="1"/>
          <p:nvPr/>
        </p:nvSpPr>
        <p:spPr>
          <a:xfrm>
            <a:off x="5226671" y="2575968"/>
            <a:ext cx="13773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MgО</a:t>
            </a:r>
            <a:endParaRPr baseline="30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2133599" y="2586857"/>
            <a:ext cx="13498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CuО</a:t>
            </a:r>
            <a:endParaRPr baseline="30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75766" y="3429000"/>
            <a:ext cx="1349829" cy="678543"/>
          </a:xfrm>
          <a:prstGeom prst="rightArrow">
            <a:avLst>
              <a:gd fmla="val 71212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луги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1618343" y="3429000"/>
            <a:ext cx="16328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NaОH</a:t>
            </a:r>
            <a:endParaRPr baseline="30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User\Рабочий стол\фото програми\38 дис кислот лугів та солей\гідроксид йон.png" id="313" name="Google Shape;31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2339" y="3247571"/>
            <a:ext cx="1511661" cy="954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Рабочий стол\фото програми\38 дис кислот лугів та солей\гідроксид йон.png" id="314" name="Google Shape;3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2339" y="4176485"/>
            <a:ext cx="1511661" cy="95431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 txBox="1"/>
          <p:nvPr/>
        </p:nvSpPr>
        <p:spPr>
          <a:xfrm>
            <a:off x="4862285" y="3907971"/>
            <a:ext cx="23948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Mg(ОH)</a:t>
            </a:r>
            <a:r>
              <a:rPr baseline="-25000"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62629" y="5069305"/>
            <a:ext cx="892627" cy="794466"/>
          </a:xfrm>
          <a:prstGeom prst="ellipse">
            <a:avLst/>
          </a:prstGeom>
          <a:gradFill>
            <a:gsLst>
              <a:gs pos="0">
                <a:srgbClr val="9BFFFF"/>
              </a:gs>
              <a:gs pos="50000">
                <a:srgbClr val="00E4E4"/>
              </a:gs>
              <a:gs pos="100000">
                <a:srgbClr val="00FF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165684" y="5951622"/>
            <a:ext cx="867803" cy="819294"/>
          </a:xfrm>
          <a:prstGeom prst="ellipse">
            <a:avLst/>
          </a:prstGeom>
          <a:gradFill>
            <a:gsLst>
              <a:gs pos="0">
                <a:srgbClr val="9BFFFF"/>
              </a:gs>
              <a:gs pos="50000">
                <a:srgbClr val="00E4E4"/>
              </a:gs>
              <a:gs pos="100000">
                <a:srgbClr val="00FF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283028" y="4292600"/>
            <a:ext cx="1349829" cy="678543"/>
          </a:xfrm>
          <a:prstGeom prst="rightArrow">
            <a:avLst>
              <a:gd fmla="val 71212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cолі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1685472" y="4313992"/>
            <a:ext cx="14641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NaСl</a:t>
            </a:r>
            <a:endParaRPr baseline="-2500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5529943" y="5951622"/>
            <a:ext cx="812798" cy="783006"/>
          </a:xfrm>
          <a:prstGeom prst="ellipse">
            <a:avLst/>
          </a:prstGeom>
          <a:gradFill>
            <a:gsLst>
              <a:gs pos="0">
                <a:srgbClr val="AFFFAF"/>
              </a:gs>
              <a:gs pos="15000">
                <a:srgbClr val="AFFFAF"/>
              </a:gs>
              <a:gs pos="31000">
                <a:srgbClr val="00E600"/>
              </a:gs>
              <a:gs pos="100000">
                <a:srgbClr val="0087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3260831" y="2294021"/>
            <a:ext cx="1843460" cy="956986"/>
            <a:chOff x="276" y="1877"/>
            <a:chExt cx="327" cy="194"/>
          </a:xfrm>
        </p:grpSpPr>
        <p:sp>
          <p:nvSpPr>
            <p:cNvPr id="322" name="Google Shape;322;p15"/>
            <p:cNvSpPr/>
            <p:nvPr/>
          </p:nvSpPr>
          <p:spPr>
            <a:xfrm>
              <a:off x="276" y="1902"/>
              <a:ext cx="160" cy="167"/>
            </a:xfrm>
            <a:prstGeom prst="ellipse">
              <a:avLst/>
            </a:prstGeom>
            <a:gradFill>
              <a:gsLst>
                <a:gs pos="0">
                  <a:srgbClr val="7979FF"/>
                </a:gs>
                <a:gs pos="12000">
                  <a:srgbClr val="7979FF"/>
                </a:gs>
                <a:gs pos="37000">
                  <a:srgbClr val="6161FF"/>
                </a:gs>
                <a:gs pos="100000">
                  <a:srgbClr val="0000FF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EC7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lang="ru-RU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</a:t>
              </a:r>
              <a:endParaRPr b="1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431" y="1877"/>
              <a:ext cx="172" cy="194"/>
            </a:xfrm>
            <a:prstGeom prst="ellipse">
              <a:avLst/>
            </a:prstGeom>
            <a:gradFill>
              <a:gsLst>
                <a:gs pos="0">
                  <a:srgbClr val="E2F1FE"/>
                </a:gs>
                <a:gs pos="50000">
                  <a:srgbClr val="82B1FE"/>
                </a:gs>
                <a:gs pos="100000">
                  <a:srgbClr val="00B8FF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EC7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</a:t>
              </a:r>
              <a:endParaRPr/>
            </a:p>
          </p:txBody>
        </p:sp>
      </p:grpSp>
      <p:sp>
        <p:nvSpPr>
          <p:cNvPr id="324" name="Google Shape;324;p15"/>
          <p:cNvSpPr/>
          <p:nvPr/>
        </p:nvSpPr>
        <p:spPr>
          <a:xfrm>
            <a:off x="6972941" y="3785938"/>
            <a:ext cx="887692" cy="851760"/>
          </a:xfrm>
          <a:prstGeom prst="ellipse">
            <a:avLst/>
          </a:prstGeom>
          <a:gradFill>
            <a:gsLst>
              <a:gs pos="0">
                <a:srgbClr val="89FFFC"/>
              </a:gs>
              <a:gs pos="17000">
                <a:srgbClr val="00E6E1"/>
              </a:gs>
              <a:gs pos="60000">
                <a:srgbClr val="00938F"/>
              </a:gs>
              <a:gs pos="100000">
                <a:srgbClr val="00938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EC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F243E"/>
                </a:solidFill>
              </a:rPr>
              <a:t>Сполуки з йонним типом хімічного зв'язку виникають, коли взаємодіють атоми </a:t>
            </a:r>
            <a:r>
              <a:rPr lang="ru-RU" sz="3200">
                <a:solidFill>
                  <a:srgbClr val="C00000"/>
                </a:solidFill>
              </a:rPr>
              <a:t>типового металу і неметалу.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Мои документы\скреншоти програми хімія-9\24-йонний звязок\2000-01-06 01 13 11.png" id="330" name="Google Shape;330;p16"/>
          <p:cNvPicPr preferRelativeResize="0"/>
          <p:nvPr/>
        </p:nvPicPr>
        <p:blipFill rotWithShape="1">
          <a:blip r:embed="rId3">
            <a:alphaModFix/>
          </a:blip>
          <a:srcRect b="6173" l="0" r="0" t="0"/>
          <a:stretch/>
        </p:blipFill>
        <p:spPr>
          <a:xfrm>
            <a:off x="1259632" y="381000"/>
            <a:ext cx="6660057" cy="42930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1" name="Google Shape;331;p16"/>
          <p:cNvSpPr txBox="1"/>
          <p:nvPr/>
        </p:nvSpPr>
        <p:spPr>
          <a:xfrm>
            <a:off x="467544" y="4674096"/>
            <a:ext cx="8398800" cy="9390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ru-RU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Сполуки, у яких існує йоний зв’язок, називают</a:t>
            </a: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ь</a:t>
            </a:r>
            <a:r>
              <a:rPr b="1" lang="ru-RU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ru-RU" sz="2300">
                <a:solidFill>
                  <a:srgbClr val="F94168"/>
                </a:solidFill>
                <a:latin typeface="Calibri"/>
                <a:ea typeface="Calibri"/>
                <a:cs typeface="Calibri"/>
                <a:sym typeface="Calibri"/>
              </a:rPr>
              <a:t>йонними.  </a:t>
            </a:r>
            <a:br>
              <a:rPr b="1" lang="ru-RU" sz="2300">
                <a:solidFill>
                  <a:srgbClr val="F9416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Всі вони в твердому стані ― кристалічні речовини. </a:t>
            </a:r>
            <a:endParaRPr sz="900"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Мои документы\скреншоти програми хімія-9\24-йонний звязок\2000-01-06 01 19 51.png" id="336" name="Google Shape;3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2732"/>
            <a:ext cx="9144000" cy="6185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Мои документы\скреншоти програми хімія-9\24-йонний звязок\2000-01-06 01 19 51.png" id="337" name="Google Shape;337;p17"/>
          <p:cNvPicPr preferRelativeResize="0"/>
          <p:nvPr/>
        </p:nvPicPr>
        <p:blipFill rotWithShape="1">
          <a:blip r:embed="rId3">
            <a:alphaModFix/>
          </a:blip>
          <a:srcRect b="2416" l="67054" r="0" t="65724"/>
          <a:stretch/>
        </p:blipFill>
        <p:spPr>
          <a:xfrm>
            <a:off x="2759243" y="6192255"/>
            <a:ext cx="3240505" cy="665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Мои документы\скреншоти програми хімія-9\24-йонний звязок\2000-01-06 01 19 51.png" id="338" name="Google Shape;338;p17"/>
          <p:cNvPicPr preferRelativeResize="0"/>
          <p:nvPr/>
        </p:nvPicPr>
        <p:blipFill rotWithShape="1">
          <a:blip r:embed="rId3">
            <a:alphaModFix/>
          </a:blip>
          <a:srcRect b="2416" l="67054" r="0" t="65724"/>
          <a:stretch/>
        </p:blipFill>
        <p:spPr>
          <a:xfrm>
            <a:off x="697832" y="3673643"/>
            <a:ext cx="3240505" cy="866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Мои документы\скреншоти програми хімія-9\24-йонний звязок\2000-01-06 01 19 51.png" id="339" name="Google Shape;339;p17"/>
          <p:cNvPicPr preferRelativeResize="0"/>
          <p:nvPr/>
        </p:nvPicPr>
        <p:blipFill rotWithShape="1">
          <a:blip r:embed="rId3">
            <a:alphaModFix/>
          </a:blip>
          <a:srcRect b="2416" l="67054" r="0" t="65724"/>
          <a:stretch/>
        </p:blipFill>
        <p:spPr>
          <a:xfrm>
            <a:off x="5053264" y="3777917"/>
            <a:ext cx="3064042" cy="866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 txBox="1"/>
          <p:nvPr/>
        </p:nvSpPr>
        <p:spPr>
          <a:xfrm>
            <a:off x="336886" y="1171074"/>
            <a:ext cx="88231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8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8261686" y="1243264"/>
            <a:ext cx="88231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8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1868907" y="4339389"/>
            <a:ext cx="88231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8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Вправа « Так чи Ні». </a:t>
            </a:r>
            <a:endParaRPr/>
          </a:p>
        </p:txBody>
      </p:sp>
      <p:sp>
        <p:nvSpPr>
          <p:cNvPr id="348" name="Google Shape;348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Вказати «так» або «ні» при кожній відповіді переходячи до наступного запитання.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ЗАВДАННЯ: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1.	Взаємодію між атомами, молекулами, йонами, завдяки якій частинки утримуються разом називають мобільним зв'язком.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2.	У молекулі води ковалентний неполярний зв'язок.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3.	У сполуках із йонним зв'язком електронегативності елементів майже однакові</a:t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4.	Ковалентний зв'язок утворюється за допомогою спільних елект¬ронних пар.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5.	Йонний зв'язок утворюється за допомогою електростатичної взаємодії між йонами. 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6.	Хімічний зв'язок утворюється за рахунок дії сил приклеювання та відштовхування</a:t>
            </a:r>
            <a:r>
              <a:rPr lang="ru-RU" sz="1600"/>
              <a:t>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365D"/>
                </a:solidFill>
                <a:latin typeface="Corsiva"/>
                <a:ea typeface="Corsiva"/>
                <a:cs typeface="Corsiva"/>
                <a:sym typeface="Corsiva"/>
              </a:rPr>
              <a:t>Гра «Третій зайвий»</a:t>
            </a:r>
            <a:endParaRPr/>
          </a:p>
        </p:txBody>
      </p:sp>
      <p:sp>
        <p:nvSpPr>
          <p:cNvPr id="354" name="Google Shape;35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Наведено ряд речовин.  Базуючись на понятті про види хімічного зв'язку, визначте, яка з них є зайвою, поясніть чому.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1) LiF, N</a:t>
            </a:r>
            <a:r>
              <a:rPr lang="ru-RU" sz="2400"/>
              <a:t>2</a:t>
            </a:r>
            <a:r>
              <a:rPr lang="ru-RU"/>
              <a:t>, NaCI2) O</a:t>
            </a:r>
            <a:r>
              <a:rPr lang="ru-RU" sz="2400"/>
              <a:t>2</a:t>
            </a:r>
            <a:r>
              <a:rPr lang="ru-RU"/>
              <a:t>, CI</a:t>
            </a:r>
            <a:r>
              <a:rPr lang="ru-RU" sz="2400"/>
              <a:t>2</a:t>
            </a:r>
            <a:r>
              <a:rPr lang="ru-RU"/>
              <a:t>, H</a:t>
            </a:r>
            <a:r>
              <a:rPr lang="ru-RU" sz="2400"/>
              <a:t>2</a:t>
            </a:r>
            <a:r>
              <a:rPr lang="ru-RU"/>
              <a:t>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3) N</a:t>
            </a:r>
            <a:r>
              <a:rPr lang="ru-RU" sz="2400"/>
              <a:t>2</a:t>
            </a:r>
            <a:r>
              <a:rPr lang="ru-RU"/>
              <a:t>O</a:t>
            </a:r>
            <a:r>
              <a:rPr lang="ru-RU" sz="2400"/>
              <a:t>5</a:t>
            </a:r>
            <a:r>
              <a:rPr lang="ru-RU"/>
              <a:t>, CO</a:t>
            </a:r>
            <a:r>
              <a:rPr lang="ru-RU" sz="2400"/>
              <a:t>2</a:t>
            </a:r>
            <a:r>
              <a:rPr lang="ru-RU"/>
              <a:t>, CaCI</a:t>
            </a:r>
            <a:r>
              <a:rPr lang="ru-RU" sz="2400"/>
              <a:t>2</a:t>
            </a:r>
            <a:endParaRPr sz="24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4) CuCI</a:t>
            </a:r>
            <a:r>
              <a:rPr lang="ru-RU" sz="2400"/>
              <a:t>2</a:t>
            </a:r>
            <a:r>
              <a:rPr lang="ru-RU"/>
              <a:t>, CO, ZnS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5) CH</a:t>
            </a:r>
            <a:r>
              <a:rPr lang="ru-RU" sz="2400"/>
              <a:t>4</a:t>
            </a:r>
            <a:r>
              <a:rPr lang="ru-RU"/>
              <a:t>, BeF</a:t>
            </a:r>
            <a:r>
              <a:rPr lang="ru-RU" sz="2400"/>
              <a:t>6</a:t>
            </a:r>
            <a:r>
              <a:rPr lang="ru-RU"/>
              <a:t>, CO</a:t>
            </a:r>
            <a:r>
              <a:rPr lang="ru-RU" sz="2400"/>
              <a:t>2</a:t>
            </a:r>
            <a:endParaRPr sz="24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177" name="Google Shape;1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674"/>
            <a:ext cx="9143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Без названия.jpg" id="178" name="Google Shape;1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573" y="1370430"/>
            <a:ext cx="3376056" cy="360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3563888" y="2095413"/>
            <a:ext cx="511256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None/>
            </a:pPr>
            <a:r>
              <a:rPr b="1" i="1" lang="ru-RU" sz="3200" u="none" cap="none" strike="noStrike">
                <a:solidFill>
                  <a:srgbClr val="244061"/>
                </a:solidFill>
                <a:latin typeface="Corsiva"/>
                <a:ea typeface="Corsiva"/>
                <a:cs typeface="Corsiva"/>
                <a:sym typeface="Corsiva"/>
              </a:rPr>
              <a:t>Хімік без знання фізики подібний до людини, яка все шукати повинна на дотик.     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r"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None/>
            </a:pPr>
            <a:r>
              <a:rPr b="1" i="1" lang="ru-RU" sz="3200" u="none" cap="none" strike="noStrike">
                <a:solidFill>
                  <a:srgbClr val="244061"/>
                </a:solidFill>
                <a:latin typeface="Corsiva"/>
                <a:ea typeface="Corsiva"/>
                <a:cs typeface="Corsiva"/>
                <a:sym typeface="Corsiva"/>
              </a:rPr>
              <a:t>(М.В.Ломоносов)</a:t>
            </a:r>
            <a:endParaRPr/>
          </a:p>
          <a:p>
            <a:pPr indent="0" lvl="0" marL="0" marR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631006" y="4223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Девіз уроку</a:t>
            </a:r>
            <a:endParaRPr b="1" i="0" sz="4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/>
              <a:t>Гра «Хрестики-нулики»</a:t>
            </a:r>
            <a:endParaRPr i="1"/>
          </a:p>
        </p:txBody>
      </p:sp>
      <p:sp>
        <p:nvSpPr>
          <p:cNvPr id="360" name="Google Shape;360;p20"/>
          <p:cNvSpPr txBox="1"/>
          <p:nvPr>
            <p:ph idx="1" type="body"/>
          </p:nvPr>
        </p:nvSpPr>
        <p:spPr>
          <a:xfrm>
            <a:off x="251520" y="1196752"/>
            <a:ext cx="88924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Укажіть сполуки тільки з ковалентним неполярним типом зв'язку: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361" name="Google Shape;361;p20"/>
          <p:cNvGraphicFramePr/>
          <p:nvPr/>
        </p:nvGraphicFramePr>
        <p:xfrm>
          <a:off x="755576" y="24928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{8128F6A1-0187-4116-B26D-A7A21B5E5922}</a:tableStyleId>
              </a:tblPr>
              <a:tblGrid>
                <a:gridCol w="2394850"/>
                <a:gridCol w="2394850"/>
                <a:gridCol w="2394850"/>
              </a:tblGrid>
              <a:tr h="10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NaCl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b="1" baseline="-25000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CuO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b="1" sz="4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366" name="Google Shape;3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1"/>
          <p:cNvSpPr/>
          <p:nvPr/>
        </p:nvSpPr>
        <p:spPr>
          <a:xfrm>
            <a:off x="2015715" y="719310"/>
            <a:ext cx="511256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Домашнє завдання</a:t>
            </a:r>
            <a:r>
              <a:rPr b="1" i="0" lang="ru-RU" sz="2800" u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755576" y="1268760"/>
            <a:ext cx="7488832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Опрацювати §14.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Вправа 4 (ст.80).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Скласти завдання по типу «Хрестики-нулики», «Третій зайвий», кросворд по темі «Хімічний зв'язок». (на вибір)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майлик гифки, анимированные GIF изображения смайлик - скачать гиф картинки  на GIFER" id="369" name="Google Shape;3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880" y="2726734"/>
            <a:ext cx="3582586" cy="358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185" name="Google Shape;1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/>
          <p:nvPr/>
        </p:nvSpPr>
        <p:spPr>
          <a:xfrm>
            <a:off x="611560" y="2631687"/>
            <a:ext cx="79208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age.slidesharecdn.com/random-141130081708-conversion-gate02/95/-6-638.jpg?cb=1417336086" id="187" name="Google Shape;187;p3"/>
          <p:cNvPicPr preferRelativeResize="0"/>
          <p:nvPr/>
        </p:nvPicPr>
        <p:blipFill rotWithShape="1">
          <a:blip r:embed="rId4">
            <a:alphaModFix/>
          </a:blip>
          <a:srcRect b="0" l="0" r="0" t="18750"/>
          <a:stretch/>
        </p:blipFill>
        <p:spPr>
          <a:xfrm>
            <a:off x="1187624" y="5085184"/>
            <a:ext cx="1888697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orsiva"/>
                <a:ea typeface="Corsiva"/>
                <a:cs typeface="Corsiva"/>
                <a:sym typeface="Corsiva"/>
              </a:rPr>
              <a:t>«Бліц» опитування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9" name="Google Shape;189;p3"/>
          <p:cNvSpPr txBox="1"/>
          <p:nvPr>
            <p:ph idx="1" type="body"/>
          </p:nvPr>
        </p:nvSpPr>
        <p:spPr>
          <a:xfrm>
            <a:off x="611560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•</a:t>
            </a:r>
            <a:r>
              <a:rPr lang="ru-RU" sz="2400"/>
              <a:t>Протонне число хімічного елементу дорівнює…..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Правилу октета відповідає структура електронної оболонки елементів ....групи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•Електронегативність у періоді зліва направо .........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Зв’язок за допомогою спільних електронних пар називають......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В молекулі Cl</a:t>
            </a:r>
            <a:r>
              <a:rPr lang="ru-RU" sz="1600"/>
              <a:t>2</a:t>
            </a:r>
            <a:r>
              <a:rPr lang="ru-RU" sz="2400"/>
              <a:t> ковалентний ...... зв'язок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Валентними називаються електрони .......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Ковалентний зв’язок буває...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• Ядро атома складається з....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/>
          <p:nvPr>
            <p:ph type="title"/>
          </p:nvPr>
        </p:nvSpPr>
        <p:spPr>
          <a:xfrm>
            <a:off x="467544" y="1124744"/>
            <a:ext cx="8229600" cy="710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Йони. Йонний зв'язок, його утворення.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95" name="Google Shape;195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i="1" lang="ru-RU"/>
              <a:t>Мета та цілі: </a:t>
            </a:r>
            <a:r>
              <a:rPr lang="ru-RU" sz="2800"/>
              <a:t>закріпити поняття ковалентного зв'язку, механізм його утворення, його види, розвивати критичне мислення, пам'ять,увагу, спостережливость,  аналітичні здібності,  набути навичок складання електронних і структурних формул будови молекул; розкрити механізм утворення йонного зв'язку та йонів; вміння виділяти головне, актуалізувати, конспектувати, порівнювати, зіставляти.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/>
          <p:nvPr/>
        </p:nvSpPr>
        <p:spPr>
          <a:xfrm>
            <a:off x="539552" y="754052"/>
            <a:ext cx="806489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971599" y="1015662"/>
            <a:ext cx="7200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500" u="none" cap="none" strike="noStrik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Демонстраційний </a:t>
            </a:r>
            <a:r>
              <a:rPr b="0" i="0" lang="ru-RU" sz="4500" u="none" cap="none" strike="noStrike">
                <a:solidFill>
                  <a:srgbClr val="244061"/>
                </a:solidFill>
                <a:latin typeface="Corsiva"/>
                <a:ea typeface="Corsiva"/>
                <a:cs typeface="Corsiva"/>
                <a:sym typeface="Corsiva"/>
              </a:rPr>
              <a:t>дослід</a:t>
            </a:r>
            <a:endParaRPr sz="4500">
              <a:solidFill>
                <a:srgbClr val="24406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descr="C:\Documents and Settings\User\Рабочий стол\фото програми\37 електроліти та неелектроліти\Image 78.png"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39" y="1844824"/>
            <a:ext cx="6480720" cy="444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4572000" y="1700808"/>
            <a:ext cx="1447800" cy="16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FF0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layer.myshared.ru/1245497/data/images/img0.jpg" id="209" name="Google Shape;2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365D"/>
                </a:solidFill>
                <a:latin typeface="Corsiva"/>
                <a:ea typeface="Corsiva"/>
                <a:cs typeface="Corsiva"/>
                <a:sym typeface="Corsiva"/>
              </a:rPr>
              <a:t>Висновки та аналіз досліду</a:t>
            </a:r>
            <a:endParaRPr>
              <a:solidFill>
                <a:srgbClr val="17365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11" name="Google Shape;21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Чому засвітилась лампочка?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Що таке електричний струм?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Чому дистильована вода, кристалічна сіль  не проводять електричний струм,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а розчин солі проводить електричний струм?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C00000"/>
                </a:solidFill>
              </a:rPr>
              <a:t>Проблемне питання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17" name="Google Shape;21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/>
              <a:t>Звідки ж  в розчині  взялися  заряджені частинки?</a:t>
            </a:r>
            <a:endParaRPr b="1"/>
          </a:p>
        </p:txBody>
      </p:sp>
      <p:pic>
        <p:nvPicPr>
          <p:cNvPr descr="http://elearning.sumdu.edu.ua/free_content/lectured:c63732c3bf9b7070c82625f128c7980998d6c700/20150907111609/40002/lec7_dysp_syst.files/image008.png" id="218" name="Google Shape;2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564904"/>
            <a:ext cx="748883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g de Ciencias III (Énfasis en química): Tema: La ciencia y la tecnología  en el mundo actual" id="219" name="Google Shape;2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2" y="116632"/>
            <a:ext cx="1832992" cy="183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17365D"/>
                </a:solidFill>
                <a:latin typeface="Corsiva"/>
                <a:ea typeface="Corsiva"/>
                <a:cs typeface="Corsiva"/>
                <a:sym typeface="Corsiva"/>
              </a:rPr>
              <a:t>Утворення йонів</a:t>
            </a:r>
            <a:endParaRPr>
              <a:solidFill>
                <a:srgbClr val="17365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25" name="Google Shape;225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1" lang="ru-RU"/>
              <a:t>Йон</a:t>
            </a:r>
            <a:r>
              <a:rPr lang="ru-RU"/>
              <a:t> (грец. «той, що йде») - електрично заряджена частинка, що утворюється в результаті втрати або приєднання  одного або декількох електронів.</a:t>
            </a:r>
            <a:endParaRPr/>
          </a:p>
        </p:txBody>
      </p:sp>
      <p:pic>
        <p:nvPicPr>
          <p:cNvPr descr="C:\Documents and Settings\User\Рабочий стол\Мои рисунки\2016-11-20 23 34 46.png" id="226" name="Google Shape;2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04" y="27722"/>
            <a:ext cx="1477800" cy="122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Рабочий стол\фото програми\38 дис кислот лугів та солей\гідроксид йон.png" id="227" name="Google Shape;2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17003">
            <a:off x="6598255" y="623058"/>
            <a:ext cx="1223548" cy="83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 txBox="1"/>
          <p:nvPr/>
        </p:nvSpPr>
        <p:spPr>
          <a:xfrm>
            <a:off x="395536" y="3778435"/>
            <a:ext cx="3849678" cy="76944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― 1е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Na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1" baseline="30000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395536" y="4941168"/>
            <a:ext cx="3816424" cy="76944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 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+ 1е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Cl</a:t>
            </a:r>
            <a:r>
              <a:rPr b="1" baseline="30000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―</a:t>
            </a:r>
            <a:endParaRPr b="1" baseline="30000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4355976" y="3754024"/>
            <a:ext cx="478802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Позитивно заряджений йон – </a:t>
            </a: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КАТІОН</a:t>
            </a: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Негативно заряджений йон - </a:t>
            </a: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АНІОН</a:t>
            </a:r>
            <a:endParaRPr/>
          </a:p>
        </p:txBody>
      </p:sp>
      <p:pic>
        <p:nvPicPr>
          <p:cNvPr descr="Этанол: химические свойства и получение | CHEMEGE.RU" id="231" name="Google Shape;2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3626" y="5470629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2.informatik.hu-berlin.de/swt/projekt98/mm_HTML_1280/img/wkossel.jpg"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836712"/>
            <a:ext cx="316132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/>
          <p:nvPr/>
        </p:nvSpPr>
        <p:spPr>
          <a:xfrm>
            <a:off x="4168565" y="1628800"/>
            <a:ext cx="4572000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Вперше теорію йонного зв'язку в 1916 році висунув німецький фізик Вальтер Коссель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Поток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Поток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