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37e68a09a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437e68a09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437e68a09a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437e68a09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37e68a09a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437e68a09a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437e68a09a_0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437e68a09a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437e68a09a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437e68a09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37e68a09a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437e68a09a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37e68a09a_0_1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437e68a09a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437e68a09a_0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437e68a09a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437e68a09a_0_1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437e68a09a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437e68a09a_0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437e68a09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37e68a09a_0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437e68a09a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37e68a09a_0_1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437e68a09a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37e68a09a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37e68a09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37e68a09a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437e68a09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37e68a09a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37e68a09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37e68a09a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437e68a09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37e68a09a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37e68a09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37e68a09a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37e68a09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437e68a09a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437e68a09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Title-R1d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анорамная фотография с подписью">
  <p:cSld name="Панорамная фотография с подписью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9" name="Google Shape;7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 txBox="1"/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/>
          <p:nvPr>
            <p:ph idx="2" type="pic"/>
          </p:nvPr>
        </p:nvSpPr>
        <p:spPr>
          <a:xfrm>
            <a:off x="1184744" y="698261"/>
            <a:ext cx="9822532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1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87" name="Google Shape;8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/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94" name="Google Shape;9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13"/>
          <p:cNvSpPr txBox="1"/>
          <p:nvPr>
            <p:ph idx="2" type="body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i="0" lang="uk-UA" sz="8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i="0" lang="uk-UA" sz="8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1" type="body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1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ри колонки">
  <p:cSld name="Три колонки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15"/>
          <p:cNvSpPr txBox="1"/>
          <p:nvPr>
            <p:ph idx="2" type="body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5" name="Google Shape;115;p15"/>
          <p:cNvSpPr txBox="1"/>
          <p:nvPr>
            <p:ph idx="3" type="body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5"/>
          <p:cNvSpPr txBox="1"/>
          <p:nvPr>
            <p:ph idx="4" type="body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7" name="Google Shape;117;p15"/>
          <p:cNvSpPr txBox="1"/>
          <p:nvPr>
            <p:ph idx="5" type="body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5"/>
          <p:cNvSpPr txBox="1"/>
          <p:nvPr>
            <p:ph idx="6" type="body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9" name="Google Shape;119;p1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олбец с тремя рисунками">
  <p:cSld name="Столбец с тремя рисунками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23" name="Google Shape;12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idx="1" type="body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16"/>
          <p:cNvSpPr/>
          <p:nvPr>
            <p:ph idx="2" type="pic"/>
          </p:nvPr>
        </p:nvSpPr>
        <p:spPr>
          <a:xfrm>
            <a:off x="913774" y="2367093"/>
            <a:ext cx="3296409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7" name="Google Shape;127;p16"/>
          <p:cNvSpPr txBox="1"/>
          <p:nvPr>
            <p:ph idx="3" type="body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8" name="Google Shape;128;p16"/>
          <p:cNvSpPr txBox="1"/>
          <p:nvPr>
            <p:ph idx="4" type="body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9" name="Google Shape;129;p16"/>
          <p:cNvSpPr/>
          <p:nvPr>
            <p:ph idx="5" type="pic"/>
          </p:nvPr>
        </p:nvSpPr>
        <p:spPr>
          <a:xfrm>
            <a:off x="4441348" y="2367093"/>
            <a:ext cx="3303352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0" name="Google Shape;130;p16"/>
          <p:cNvSpPr txBox="1"/>
          <p:nvPr>
            <p:ph idx="6" type="body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p16"/>
          <p:cNvSpPr txBox="1"/>
          <p:nvPr>
            <p:ph idx="7" type="body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16"/>
          <p:cNvSpPr/>
          <p:nvPr>
            <p:ph idx="8" type="pic"/>
          </p:nvPr>
        </p:nvSpPr>
        <p:spPr>
          <a:xfrm>
            <a:off x="7973298" y="2367093"/>
            <a:ext cx="3304928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3" name="Google Shape;133;p16"/>
          <p:cNvSpPr txBox="1"/>
          <p:nvPr>
            <p:ph idx="9" type="body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4" name="Google Shape;134;p1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38" name="Google Shape;13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45" name="Google Shape;14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63" name="Google Shape;6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9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1" name="Google Shape;7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/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/>
          <p:nvPr>
            <p:ph idx="2" type="pic"/>
          </p:nvPr>
        </p:nvSpPr>
        <p:spPr>
          <a:xfrm>
            <a:off x="7424803" y="609601"/>
            <a:ext cx="3255358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C7EE"/>
            </a:gs>
            <a:gs pos="100000">
              <a:srgbClr val="87ABDA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" name="Google Shape;6;p1"/>
          <p:cNvPicPr preferRelativeResize="0"/>
          <p:nvPr/>
        </p:nvPicPr>
        <p:blipFill rotWithShape="1">
          <a:blip r:embed="rId1">
            <a:alphaModFix amt="80000"/>
          </a:blip>
          <a:srcRect b="0" l="0" r="0" t="0"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wEmVOq639nI" TargetMode="External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9ZEdApyi9Vw" TargetMode="External"/><Relationship Id="rId4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6w4l1X-dbnk" TargetMode="External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15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pBHms3gZgUr4fJYqyuJ-eyrsxjf5invI/view" TargetMode="External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studio.d-id.com/share?id=4f26aa170aad8ab1ebcf18c10414e6c8&amp;utm_source=copy" TargetMode="External"/><Relationship Id="rId4" Type="http://schemas.openxmlformats.org/officeDocument/2006/relationships/hyperlink" Target="http://drive.google.com/file/d/1ktB_Im28dfTRwgr65bFUp_llm2otuMJU/view" TargetMode="External"/><Relationship Id="rId5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youtu.be/wEmVOq639nI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Georgia"/>
              <a:buNone/>
            </a:pPr>
            <a:r>
              <a:rPr b="1" i="0" lang="uk-UA" sz="44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Поверхневий натяг рідин Змочування Капілярні явища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6" name="Google Shape;156;p19"/>
          <p:cNvSpPr txBox="1"/>
          <p:nvPr>
            <p:ph idx="1" type="subTitle"/>
          </p:nvPr>
        </p:nvSpPr>
        <p:spPr>
          <a:xfrm>
            <a:off x="6826928" y="3886200"/>
            <a:ext cx="361406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93902"/>
              <a:buNone/>
            </a:pPr>
            <a:r>
              <a:rPr b="1" lang="uk-UA" sz="2342">
                <a:solidFill>
                  <a:srgbClr val="4C3A8C"/>
                </a:solidFill>
              </a:rPr>
              <a:t>Презентація до уроку </a:t>
            </a:r>
            <a:endParaRPr b="1" sz="2342">
              <a:solidFill>
                <a:srgbClr val="4C3A8C"/>
              </a:solidFill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93902"/>
              <a:buNone/>
            </a:pPr>
            <a:r>
              <a:rPr b="1" lang="uk-UA" sz="2342">
                <a:solidFill>
                  <a:srgbClr val="4C3A8C"/>
                </a:solidFill>
              </a:rPr>
              <a:t>Підготувала вчителька фізики Кошманівського ліцею </a:t>
            </a:r>
            <a:endParaRPr b="1" sz="2342">
              <a:solidFill>
                <a:srgbClr val="4C3A8C"/>
              </a:solidFill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93902"/>
              <a:buNone/>
            </a:pPr>
            <a:r>
              <a:rPr b="1" lang="uk-UA" sz="2342">
                <a:solidFill>
                  <a:srgbClr val="4C3A8C"/>
                </a:solidFill>
              </a:rPr>
              <a:t>Ніна Дворніченко</a:t>
            </a:r>
            <a:endParaRPr b="1" sz="2628">
              <a:solidFill>
                <a:srgbClr val="4C3A8C"/>
              </a:solidFill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975" y="3369500"/>
            <a:ext cx="4031200" cy="26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/>
          <p:nvPr>
            <p:ph type="title"/>
          </p:nvPr>
        </p:nvSpPr>
        <p:spPr>
          <a:xfrm>
            <a:off x="913800" y="243773"/>
            <a:ext cx="10364400" cy="120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Сила поверхневого натягу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229" name="Google Shape;229;p28"/>
          <p:cNvSpPr txBox="1"/>
          <p:nvPr>
            <p:ph idx="1" type="body"/>
          </p:nvPr>
        </p:nvSpPr>
        <p:spPr>
          <a:xfrm>
            <a:off x="7181650" y="1804975"/>
            <a:ext cx="4096500" cy="3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187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Сила поверхневого натяг</a:t>
            </a:r>
            <a:r>
              <a:rPr b="1" lang="uk-UA" sz="28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b="1" lang="uk-UA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uk-UA" sz="2800"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uk-UA" sz="2800">
                <a:latin typeface="Times New Roman"/>
                <a:ea typeface="Times New Roman"/>
                <a:cs typeface="Times New Roman"/>
                <a:sym typeface="Times New Roman"/>
              </a:rPr>
              <a:t>це сила, що діє вздовж поверхні рідини, перпендикулярно до лінії, яка обмежує поверхню, і спрямована в бік її скорочення.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3445">
                <a:latin typeface="Times New Roman"/>
                <a:ea typeface="Times New Roman"/>
                <a:cs typeface="Times New Roman"/>
                <a:sym typeface="Times New Roman"/>
              </a:rPr>
              <a:t>𝐹пов=σ𝑙</a:t>
            </a:r>
            <a:endParaRPr b="1" i="1" sz="344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59"/>
              <a:buFont typeface="Arial"/>
              <a:buNone/>
            </a:pPr>
            <a:r>
              <a:rPr b="1" i="1" lang="uk-UA" sz="3851">
                <a:latin typeface="Times New Roman"/>
                <a:ea typeface="Times New Roman"/>
                <a:cs typeface="Times New Roman"/>
                <a:sym typeface="Times New Roman"/>
              </a:rPr>
              <a:t>σ=Fпов/l</a:t>
            </a:r>
            <a:endParaRPr b="1" i="1" sz="125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28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98" y="1921450"/>
            <a:ext cx="6057149" cy="403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800">
                <a:solidFill>
                  <a:srgbClr val="0000FF"/>
                </a:solidFill>
              </a:rPr>
              <a:t>Дослід Плато</a:t>
            </a:r>
            <a:endParaRPr b="1" sz="3800">
              <a:solidFill>
                <a:srgbClr val="0000FF"/>
              </a:solidFill>
            </a:endParaRPr>
          </a:p>
        </p:txBody>
      </p:sp>
      <p:sp>
        <p:nvSpPr>
          <p:cNvPr id="237" name="Google Shape;237;p29"/>
          <p:cNvSpPr txBox="1"/>
          <p:nvPr>
            <p:ph idx="1" type="body"/>
          </p:nvPr>
        </p:nvSpPr>
        <p:spPr>
          <a:xfrm>
            <a:off x="8230974" y="2046200"/>
            <a:ext cx="3871200" cy="3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2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Проблемне питання:</a:t>
            </a:r>
            <a:endParaRPr b="1" sz="2200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300">
                <a:latin typeface="Times New Roman"/>
                <a:ea typeface="Times New Roman"/>
                <a:cs typeface="Times New Roman"/>
                <a:sym typeface="Times New Roman"/>
              </a:rPr>
              <a:t>Крапля в розчині набула форму кулі.Як пояснити дане явище?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2100">
                <a:solidFill>
                  <a:srgbClr val="FF0000"/>
                </a:solidFill>
              </a:rPr>
              <a:t>Цікаво!</a:t>
            </a:r>
            <a:endParaRPr b="1" sz="21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2100">
                <a:solidFill>
                  <a:srgbClr val="FF0000"/>
                </a:solidFill>
              </a:rPr>
              <a:t> Вода у стані невагомості</a:t>
            </a:r>
            <a:endParaRPr b="1" sz="2100">
              <a:solidFill>
                <a:srgbClr val="FF0000"/>
              </a:solidFill>
            </a:endParaRPr>
          </a:p>
        </p:txBody>
      </p:sp>
      <p:sp>
        <p:nvSpPr>
          <p:cNvPr id="238" name="Google Shape;238;p29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descr="Подробное описание и объяснение видео опыта смотреть здесь: http://virtuallab.by/publ/video_opyty/video_opyty/opyt_plato_ili_estestvennaja_forma_zhidkosti/1-1-0-295 &#10;&#10;Наш сайт: http://virtuallab.by/&#10;Наша группа Вконтакте: http://vk.com/naukadetyam&#10;&#10;Наша партнёрка - http://join.air.io/virtuallab" id="239" name="Google Shape;239;p29" title="Опыт Плато или естественная форма жидкости/Plato experiment or natural form of liqu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200" y="2166050"/>
            <a:ext cx="5874423" cy="33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4736"/>
              <a:buFont typeface="Arial"/>
              <a:buNone/>
            </a:pPr>
            <a:r>
              <a:rPr b="1" lang="uk-UA" sz="3166">
                <a:solidFill>
                  <a:srgbClr val="FF0000"/>
                </a:solidFill>
              </a:rPr>
              <a:t>Цікаво!</a:t>
            </a:r>
            <a:endParaRPr b="1" sz="3166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4736"/>
              <a:buFont typeface="Arial"/>
              <a:buNone/>
            </a:pPr>
            <a:r>
              <a:rPr b="1" lang="uk-UA" sz="3166">
                <a:solidFill>
                  <a:srgbClr val="FF0000"/>
                </a:solidFill>
              </a:rPr>
              <a:t> Вода у стані невагомості</a:t>
            </a:r>
            <a:endParaRPr b="1" sz="3166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0"/>
          <p:cNvSpPr txBox="1"/>
          <p:nvPr>
            <p:ph idx="1" type="body"/>
          </p:nvPr>
        </p:nvSpPr>
        <p:spPr>
          <a:xfrm>
            <a:off x="7275349" y="2336950"/>
            <a:ext cx="4470600" cy="3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900">
                <a:latin typeface="Arial"/>
                <a:ea typeface="Arial"/>
                <a:cs typeface="Arial"/>
                <a:sym typeface="Arial"/>
              </a:rPr>
              <a:t>В космосі вода не тече, не "прилипає" до поверхонь, а перетворюється в кулі. Це пояснюється силою поверхневого натягу, яка "працює" в космосі. Куля є фігурою з найменшою площею поверхні. А в космосі тиск спрямований на зменшення обсягу тіла, тому вода набуває такі обриси.</a:t>
            </a:r>
            <a:endParaRPr b="1" sz="2400"/>
          </a:p>
        </p:txBody>
      </p:sp>
      <p:sp>
        <p:nvSpPr>
          <p:cNvPr id="246" name="Google Shape;246;p30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descr="During Expedition 40 in the summer of 2014, NASA astronauts Steve Swanson and Reid Wiseman — along with European Space Agency astronaut Alexander Gerst — explored the phenomenon of water surface tension in microgravity on the International Space Station. The crew &quot;submerged&quot; a sealed GoPro camera into a floating ball of water the size of a softball and recorded the activity with a 3-D camera. (Video: NASA)&#10;&#10;Note: You will need red-blue stereoscopic 3D vision glasses to view the video.&#10;&#10;This link will take you to a 3D version of the video:&#10;http://www.youtube.com/watch?v=bxE09URykdg&amp;list=UUYKfAzPEXMQsGtNfBCNa_BA&#10;&#10;To learn more about the International Space Station:&#10;http://www.nasa.gov/station&#10;&#10;For more on the 3-D camera project, visit:&#10;NASA Brings Unprecedented 3-D Views from Space to Your Computer: http://www.nasa.gov/centers/marshall/news/news/releases/2014/3d-views-from-space.html&#10;and&#10;the mission page: http://www.nasa.gov/mission_pages/station/research/experiments/974.html" id="247" name="Google Shape;247;p30" title="Space Station Astronauts Grow a Water Bubble in Spa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50" y="2035450"/>
            <a:ext cx="6560825" cy="38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/>
          <p:nvPr>
            <p:ph type="title"/>
          </p:nvPr>
        </p:nvSpPr>
        <p:spPr>
          <a:xfrm>
            <a:off x="913800" y="-8"/>
            <a:ext cx="103644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Проблемне питання</a:t>
            </a:r>
            <a:r>
              <a:rPr b="1" lang="uk-UA" sz="27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2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latin typeface="Times New Roman"/>
                <a:ea typeface="Times New Roman"/>
                <a:cs typeface="Times New Roman"/>
                <a:sym typeface="Times New Roman"/>
              </a:rPr>
              <a:t>Чи можна вийти сухим з води? </a:t>
            </a:r>
            <a:endParaRPr b="1"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600">
                <a:latin typeface="Times New Roman"/>
                <a:ea typeface="Times New Roman"/>
                <a:cs typeface="Times New Roman"/>
                <a:sym typeface="Times New Roman"/>
              </a:rPr>
              <a:t>Що означає вислів “Як з гуся вода”</a:t>
            </a:r>
            <a:endParaRPr b="1" sz="4800"/>
          </a:p>
        </p:txBody>
      </p:sp>
      <p:sp>
        <p:nvSpPr>
          <p:cNvPr id="253" name="Google Shape;253;p31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775" y="1839500"/>
            <a:ext cx="8841226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type="title"/>
          </p:nvPr>
        </p:nvSpPr>
        <p:spPr>
          <a:xfrm>
            <a:off x="1026200" y="131348"/>
            <a:ext cx="10364400" cy="1078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>
                <a:solidFill>
                  <a:srgbClr val="0000FF"/>
                </a:solidFill>
              </a:rPr>
              <a:t>Хвилинка релаксації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260" name="Google Shape;260;p32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descr="Мережеві технології Веб 2.0 для вчителів&#10; &#10; Слайд-шоу - http://www.kizoa.com" id="261" name="Google Shape;261;p32" title="Слайд-шоу: Хвилинка релаксації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966" y="1209550"/>
            <a:ext cx="10525134" cy="54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/>
          <p:nvPr>
            <p:ph type="title"/>
          </p:nvPr>
        </p:nvSpPr>
        <p:spPr>
          <a:xfrm>
            <a:off x="1065800" y="25342"/>
            <a:ext cx="103644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Змочування. Незмочування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67" name="Google Shape;267;p33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68" name="Google Shape;268;p33"/>
          <p:cNvSpPr txBox="1"/>
          <p:nvPr/>
        </p:nvSpPr>
        <p:spPr>
          <a:xfrm>
            <a:off x="885775" y="1790300"/>
            <a:ext cx="41784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Якщо сили притягання між молекулами рідини й твердого тіла переважають сили взаємодії між самими молекулами рідини, то рідина змочує тверде тіло. </a:t>
            </a:r>
            <a:endParaRPr b="1" sz="19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7031750" y="1865250"/>
            <a:ext cx="38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6525825" y="1958950"/>
            <a:ext cx="43659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Якщо сили притягання між молекулами рідини переважають сили взаємодії між молекулами рідини й молекулами твердого тіла, то рідина не змочує тверде тіло.</a:t>
            </a:r>
            <a:endParaRPr b="1" sz="19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2231900" y="4138850"/>
            <a:ext cx="82821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Вода на жирній поверхні збирається в крапельки, а не на жирній розтікається</a:t>
            </a:r>
            <a:endParaRPr b="1" sz="3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/>
          <p:nvPr>
            <p:ph type="title"/>
          </p:nvPr>
        </p:nvSpPr>
        <p:spPr>
          <a:xfrm>
            <a:off x="913775" y="618524"/>
            <a:ext cx="10364400" cy="134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Капілярні явища</a:t>
            </a:r>
            <a:endParaRPr b="1" sz="3800">
              <a:solidFill>
                <a:srgbClr val="0000FF"/>
              </a:solidFill>
            </a:endParaRPr>
          </a:p>
        </p:txBody>
      </p:sp>
      <p:sp>
        <p:nvSpPr>
          <p:cNvPr id="277" name="Google Shape;277;p34"/>
          <p:cNvSpPr txBox="1"/>
          <p:nvPr>
            <p:ph idx="1" type="body"/>
          </p:nvPr>
        </p:nvSpPr>
        <p:spPr>
          <a:xfrm>
            <a:off x="6638249" y="2209000"/>
            <a:ext cx="4227000" cy="3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25400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-UA" sz="25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Проблемне питання </a:t>
            </a:r>
            <a:r>
              <a:rPr b="1" lang="uk-UA" sz="2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5400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-UA" sz="2100">
                <a:latin typeface="Times New Roman"/>
                <a:ea typeface="Times New Roman"/>
                <a:cs typeface="Times New Roman"/>
                <a:sym typeface="Times New Roman"/>
              </a:rPr>
              <a:t> Чому рідина підіймається в капілярах?   Від чого залежить висота підняття рідини в капілярах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5400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Фронтальний експеримент</a:t>
            </a:r>
            <a:endParaRPr b="1" sz="2400" u="sng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34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279" name="Google Shape;2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11325"/>
            <a:ext cx="4227000" cy="390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913800" y="0"/>
            <a:ext cx="10364400" cy="81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Капілярні явища</a:t>
            </a:r>
            <a:endParaRPr b="1" sz="3800">
              <a:solidFill>
                <a:srgbClr val="0000FF"/>
              </a:solidFill>
            </a:endParaRPr>
          </a:p>
        </p:txBody>
      </p:sp>
      <p:sp>
        <p:nvSpPr>
          <p:cNvPr id="285" name="Google Shape;285;p35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25" y="740975"/>
            <a:ext cx="5305376" cy="51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1650" y="816000"/>
            <a:ext cx="5676951" cy="51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/>
          <p:nvPr>
            <p:ph type="title"/>
          </p:nvPr>
        </p:nvSpPr>
        <p:spPr>
          <a:xfrm>
            <a:off x="913800" y="-21427"/>
            <a:ext cx="10364400" cy="123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400">
                <a:solidFill>
                  <a:srgbClr val="FF0000"/>
                </a:solidFill>
              </a:rPr>
              <a:t>Важливо!!!</a:t>
            </a:r>
            <a:endParaRPr b="1" sz="44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8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Капілярні явища мають велике значення </a:t>
            </a:r>
            <a:endParaRPr b="1" sz="3900">
              <a:solidFill>
                <a:srgbClr val="FF00FF"/>
              </a:solidFill>
            </a:endParaRPr>
          </a:p>
        </p:txBody>
      </p:sp>
      <p:sp>
        <p:nvSpPr>
          <p:cNvPr id="293" name="Google Shape;293;p36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25" y="2380413"/>
            <a:ext cx="4772575" cy="33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425" y="1909992"/>
            <a:ext cx="2969205" cy="433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6255" y="1336642"/>
            <a:ext cx="3540819" cy="2723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8245" y="3858350"/>
            <a:ext cx="4063750" cy="26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7"/>
          <p:cNvSpPr txBox="1"/>
          <p:nvPr>
            <p:ph type="title"/>
          </p:nvPr>
        </p:nvSpPr>
        <p:spPr>
          <a:xfrm>
            <a:off x="913775" y="618523"/>
            <a:ext cx="10364400" cy="1171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b="1" lang="uk-UA" sz="3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Первинне осмислення нового матеріалу. Закріплення отриманих знань</a:t>
            </a:r>
            <a:endParaRPr b="1" sz="3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7"/>
          <p:cNvSpPr txBox="1"/>
          <p:nvPr>
            <p:ph idx="1" type="body"/>
          </p:nvPr>
        </p:nvSpPr>
        <p:spPr>
          <a:xfrm>
            <a:off x="913775" y="1659152"/>
            <a:ext cx="10363800" cy="413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1. Чи доводилося вам спостерігати прояв явища поверхневого натягу?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2. Чи  зміниться сила поверхневого натягу води, якщо долити гель для прання?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3. Чи впливає стан невагомості на форму крапель рідини? Чому?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4. Чи вдасться  змити водою жирні плями на одязі?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5. Які  поради ви дасте тим, у кого вдома “чорніють” в кутках стіни? 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6.Чому сіль та цукор не варто залишати у місцях з підвищеною вологістю?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7.Чому будинки повинні мати високий фундамент( та ще й кладуть на нього просмолений папір і шар асфальту) особливо в районах з підвищеною вологістю?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8.Відомий вислів «як мокра курка». Чому немає вислову «як мокра гуска»?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04" name="Google Shape;304;p37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idx="1" type="body"/>
          </p:nvPr>
        </p:nvSpPr>
        <p:spPr>
          <a:xfrm>
            <a:off x="7584699" y="1340575"/>
            <a:ext cx="39549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6956"/>
              <a:buNone/>
            </a:pPr>
            <a:r>
              <a:rPr b="1" lang="uk-UA" sz="2300"/>
              <a:t>Епіграф уроку:</a:t>
            </a:r>
            <a:r>
              <a:rPr lang="uk-UA"/>
              <a:t> 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b="1" i="1" lang="uk-UA" sz="2500">
                <a:solidFill>
                  <a:srgbClr val="0000FF"/>
                </a:solidFill>
              </a:rPr>
              <a:t>Є два способи прожити життя.</a:t>
            </a:r>
            <a:endParaRPr b="1" i="1" sz="2500">
              <a:solidFill>
                <a:srgbClr val="0000FF"/>
              </a:solidFill>
            </a:endParaRPr>
          </a:p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i="1" sz="2500">
              <a:solidFill>
                <a:srgbClr val="0000FF"/>
              </a:solidFill>
            </a:endParaRPr>
          </a:p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b="1" i="1" lang="uk-UA" sz="2500">
                <a:solidFill>
                  <a:srgbClr val="0000FF"/>
                </a:solidFill>
              </a:rPr>
              <a:t>Перший - ніби чудес не існує.</a:t>
            </a:r>
            <a:endParaRPr b="1" i="1" sz="2500">
              <a:solidFill>
                <a:srgbClr val="0000FF"/>
              </a:solidFill>
            </a:endParaRPr>
          </a:p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i="1" sz="2500">
              <a:solidFill>
                <a:srgbClr val="0000FF"/>
              </a:solidFill>
            </a:endParaRPr>
          </a:p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b="1" i="1" lang="uk-UA" sz="2500">
                <a:solidFill>
                  <a:srgbClr val="0000FF"/>
                </a:solidFill>
              </a:rPr>
              <a:t>Другий - ніби навкруги самі чудеса    </a:t>
            </a:r>
            <a:r>
              <a:rPr b="1" i="1" lang="uk-UA" sz="2200">
                <a:solidFill>
                  <a:srgbClr val="0000FF"/>
                </a:solidFill>
              </a:rPr>
              <a:t> </a:t>
            </a:r>
            <a:r>
              <a:rPr lang="uk-UA"/>
              <a:t>                                                                </a:t>
            </a:r>
            <a:endParaRPr/>
          </a:p>
        </p:txBody>
      </p:sp>
      <p:sp>
        <p:nvSpPr>
          <p:cNvPr id="163" name="Google Shape;163;p20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164" name="Google Shape;164;p20" title="New creative video (2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75" y="87375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 txBox="1"/>
          <p:nvPr/>
        </p:nvSpPr>
        <p:spPr>
          <a:xfrm>
            <a:off x="7584700" y="579775"/>
            <a:ext cx="386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100">
                <a:latin typeface="Times New Roman"/>
                <a:ea typeface="Times New Roman"/>
                <a:cs typeface="Times New Roman"/>
                <a:sym typeface="Times New Roman"/>
              </a:rPr>
              <a:t>І. Організаційний момент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/>
          <p:nvPr>
            <p:ph type="title"/>
          </p:nvPr>
        </p:nvSpPr>
        <p:spPr>
          <a:xfrm>
            <a:off x="913475" y="150067"/>
            <a:ext cx="103644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u="sng">
                <a:solidFill>
                  <a:srgbClr val="9900FF"/>
                </a:solidFill>
              </a:rPr>
              <a:t>Хто вправніший?</a:t>
            </a:r>
            <a:endParaRPr b="1" u="sng">
              <a:solidFill>
                <a:srgbClr val="9900FF"/>
              </a:solidFill>
            </a:endParaRPr>
          </a:p>
        </p:txBody>
      </p:sp>
      <p:sp>
        <p:nvSpPr>
          <p:cNvPr id="310" name="Google Shape;310;p38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311" name="Google Shape;3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3700" y="1666875"/>
            <a:ext cx="4853275" cy="485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>
            <p:ph type="title"/>
          </p:nvPr>
        </p:nvSpPr>
        <p:spPr>
          <a:xfrm>
            <a:off x="913800" y="112598"/>
            <a:ext cx="10364400" cy="1153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>
                <a:solidFill>
                  <a:srgbClr val="CC0000"/>
                </a:solidFill>
              </a:rPr>
              <a:t>Ваші емоції на кінець уроку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317" name="Google Shape;317;p39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318" name="Google Shape;3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250" y="1442825"/>
            <a:ext cx="5040425" cy="50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/>
          <p:nvPr>
            <p:ph idx="1" type="body"/>
          </p:nvPr>
        </p:nvSpPr>
        <p:spPr>
          <a:xfrm>
            <a:off x="6012175" y="1526675"/>
            <a:ext cx="4979700" cy="40110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b="1" i="1" lang="uk-UA" sz="2500">
                <a:solidFill>
                  <a:srgbClr val="4C3A8C"/>
                </a:solidFill>
              </a:rPr>
              <a:t>У СВІТІ НЕМАЄ НІЧОГО ОСОБЛИВОГО. </a:t>
            </a:r>
            <a:endParaRPr b="1" i="1" sz="2500">
              <a:solidFill>
                <a:srgbClr val="4C3A8C"/>
              </a:solidFill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b="1" i="1" lang="uk-UA" sz="2500">
                <a:solidFill>
                  <a:srgbClr val="4C3A8C"/>
                </a:solidFill>
              </a:rPr>
              <a:t>НІЯКОГО ЧАРІВНИЦТВА. </a:t>
            </a:r>
            <a:endParaRPr b="1" i="1" sz="2500">
              <a:solidFill>
                <a:srgbClr val="4C3A8C"/>
              </a:solidFill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b="1" i="1" lang="uk-UA" sz="2500">
                <a:solidFill>
                  <a:srgbClr val="4C3A8C"/>
                </a:solidFill>
              </a:rPr>
              <a:t>ТІЛЬКИ ФІЗИКА</a:t>
            </a:r>
            <a:endParaRPr b="1" i="1" sz="2500"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b="1" lang="uk-UA" u="sng">
                <a:solidFill>
                  <a:schemeClr val="hlink"/>
                </a:solidFill>
                <a:hlinkClick r:id="rId3"/>
              </a:rPr>
              <a:t>Ч. ПАЛАНИК</a:t>
            </a:r>
            <a:endParaRPr b="1">
              <a:solidFill>
                <a:srgbClr val="4C3A8C"/>
              </a:solidFill>
            </a:endParaRPr>
          </a:p>
        </p:txBody>
      </p:sp>
      <p:sp>
        <p:nvSpPr>
          <p:cNvPr id="324" name="Google Shape;324;p40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325" name="Google Shape;325;p40" title="Untitled 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6573" y="1185800"/>
            <a:ext cx="3951400" cy="479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idx="1" type="body"/>
          </p:nvPr>
        </p:nvSpPr>
        <p:spPr>
          <a:xfrm>
            <a:off x="6296075" y="1518925"/>
            <a:ext cx="5569500" cy="38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ІІ. Актуалізація опорних знань</a:t>
            </a:r>
            <a:endParaRPr b="1" sz="2600" u="sng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1)Пригадайте основні положення МКТ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2)Які ви знаєте стани речовини?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300">
                <a:latin typeface="Times New Roman"/>
                <a:ea typeface="Times New Roman"/>
                <a:cs typeface="Times New Roman"/>
                <a:sym typeface="Times New Roman"/>
              </a:rPr>
              <a:t>3)Що спільного та у чому відмінність властивостей кожного із станів речовини?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1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75" y="571443"/>
            <a:ext cx="5947125" cy="430265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80975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type="title"/>
          </p:nvPr>
        </p:nvSpPr>
        <p:spPr>
          <a:xfrm>
            <a:off x="5553500" y="1077175"/>
            <a:ext cx="5921100" cy="382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642"/>
              <a:buFont typeface="Arial"/>
              <a:buNone/>
            </a:pPr>
            <a:r>
              <a:rPr b="1" lang="uk-UA" sz="2922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III. Мотивація навчальної діяльності</a:t>
            </a:r>
            <a:endParaRPr b="1" sz="2922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5604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➔"/>
            </a:pPr>
            <a:r>
              <a:rPr lang="uk-UA" sz="2922">
                <a:latin typeface="Times New Roman"/>
                <a:ea typeface="Times New Roman"/>
                <a:cs typeface="Times New Roman"/>
                <a:sym typeface="Times New Roman"/>
              </a:rPr>
              <a:t>Випереджаюче завдання (потрібно вдома виконати експеримент “Кольори , що втікають”</a:t>
            </a:r>
            <a:endParaRPr sz="292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642"/>
              <a:buFont typeface="Arial"/>
              <a:buNone/>
            </a:pPr>
            <a:r>
              <a:t/>
            </a:r>
            <a:endParaRPr b="1" sz="292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560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❖"/>
            </a:pPr>
            <a:r>
              <a:rPr lang="uk-UA" sz="2922">
                <a:latin typeface="Times New Roman"/>
                <a:ea typeface="Times New Roman"/>
                <a:cs typeface="Times New Roman"/>
                <a:sym typeface="Times New Roman"/>
              </a:rPr>
              <a:t>Провести експеримент “</a:t>
            </a:r>
            <a:r>
              <a:rPr lang="uk-UA" sz="2922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Дослід Плато</a:t>
            </a:r>
            <a:r>
              <a:rPr lang="uk-UA" sz="2922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292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2"/>
          <p:cNvSpPr txBox="1"/>
          <p:nvPr>
            <p:ph idx="1" type="body"/>
          </p:nvPr>
        </p:nvSpPr>
        <p:spPr>
          <a:xfrm>
            <a:off x="5925200" y="4619700"/>
            <a:ext cx="5549400" cy="120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1600">
                <a:latin typeface="Times New Roman"/>
                <a:ea typeface="Times New Roman"/>
                <a:cs typeface="Times New Roman"/>
                <a:sym typeface="Times New Roman"/>
              </a:rPr>
              <a:t>Вдома було цікаво спостерігати за процесом “втікання кольорів”?, а дослід Плато як Вам!?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1600">
                <a:latin typeface="Times New Roman"/>
                <a:ea typeface="Times New Roman"/>
                <a:cs typeface="Times New Roman"/>
                <a:sym typeface="Times New Roman"/>
              </a:rPr>
              <a:t>Тож сьогодні ми спробуємо пояснити, завдяки чому можна спостерігати такі явища.</a:t>
            </a:r>
            <a:endParaRPr sz="2200"/>
          </a:p>
        </p:txBody>
      </p:sp>
      <p:sp>
        <p:nvSpPr>
          <p:cNvPr id="179" name="Google Shape;179;p22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250" y="902925"/>
            <a:ext cx="5052151" cy="505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6938050" y="618525"/>
            <a:ext cx="43401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2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III. Вивчення нового матеріалу</a:t>
            </a:r>
            <a:endParaRPr sz="4800">
              <a:solidFill>
                <a:srgbClr val="0000FF"/>
              </a:solidFill>
            </a:endParaRPr>
          </a:p>
        </p:txBody>
      </p:sp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6937474" y="2367100"/>
            <a:ext cx="4340100" cy="3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600">
                <a:latin typeface="Times New Roman"/>
                <a:ea typeface="Times New Roman"/>
                <a:cs typeface="Times New Roman"/>
                <a:sym typeface="Times New Roman"/>
              </a:rPr>
              <a:t>Проблемне питання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●"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Подумайте та наведіть приклад саме пружної властивості рідини(зокрема води)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Поверхня нерухомої рідини завжди горизонтальна, завдяки  силі тяжіння і текучості 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Рідина зберігає об’єм при змінах форми завдяки  силам зчеплення між її молекулами.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Зараз ми проведемо експеримент і спробуємо пояснити чи однакові властивості має рідина на поверхні та всередині.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Тож від роздумів перейдемо до практики.</a:t>
            </a:r>
            <a:endParaRPr sz="2200"/>
          </a:p>
        </p:txBody>
      </p:sp>
      <p:sp>
        <p:nvSpPr>
          <p:cNvPr id="187" name="Google Shape;187;p23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25" y="151300"/>
            <a:ext cx="4256073" cy="63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>
            <p:ph type="title"/>
          </p:nvPr>
        </p:nvSpPr>
        <p:spPr>
          <a:xfrm>
            <a:off x="6113600" y="618525"/>
            <a:ext cx="51645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>
                <a:solidFill>
                  <a:srgbClr val="0000FF"/>
                </a:solidFill>
              </a:rPr>
              <a:t>Проведення дослідів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94" name="Google Shape;194;p24"/>
          <p:cNvSpPr txBox="1"/>
          <p:nvPr>
            <p:ph idx="1" type="body"/>
          </p:nvPr>
        </p:nvSpPr>
        <p:spPr>
          <a:xfrm>
            <a:off x="6113075" y="1958950"/>
            <a:ext cx="5164500" cy="383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658"/>
              <a:buFont typeface="Arial"/>
              <a:buNone/>
            </a:pPr>
            <a:r>
              <a:rPr b="1" lang="uk-UA" sz="2308">
                <a:latin typeface="Times New Roman"/>
                <a:ea typeface="Times New Roman"/>
                <a:cs typeface="Times New Roman"/>
                <a:sym typeface="Times New Roman"/>
              </a:rPr>
              <a:t>Дослід 1. </a:t>
            </a:r>
            <a:r>
              <a:rPr lang="uk-UA" sz="2308">
                <a:latin typeface="Times New Roman"/>
                <a:ea typeface="Times New Roman"/>
                <a:cs typeface="Times New Roman"/>
                <a:sym typeface="Times New Roman"/>
              </a:rPr>
              <a:t>На столах стоять склянки, вода та шпильки(монети і тд.) </a:t>
            </a:r>
            <a:endParaRPr sz="230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658"/>
              <a:buFont typeface="Arial"/>
              <a:buNone/>
            </a:pPr>
            <a:r>
              <a:rPr lang="uk-UA" sz="2308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uk-UA" sz="2308">
                <a:latin typeface="Times New Roman"/>
                <a:ea typeface="Times New Roman"/>
                <a:cs typeface="Times New Roman"/>
                <a:sym typeface="Times New Roman"/>
              </a:rPr>
              <a:t>Проблемне питання:</a:t>
            </a:r>
            <a:r>
              <a:rPr lang="uk-UA" sz="2308">
                <a:latin typeface="Times New Roman"/>
                <a:ea typeface="Times New Roman"/>
                <a:cs typeface="Times New Roman"/>
                <a:sym typeface="Times New Roman"/>
              </a:rPr>
              <a:t> Чи можна помістити у посудину шпильки, щоб вода не перелилася за край? </a:t>
            </a:r>
            <a:endParaRPr sz="230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658"/>
              <a:buFont typeface="Arial"/>
              <a:buNone/>
            </a:pPr>
            <a:r>
              <a:rPr lang="uk-UA" sz="2308">
                <a:latin typeface="Times New Roman"/>
                <a:ea typeface="Times New Roman"/>
                <a:cs typeface="Times New Roman"/>
                <a:sym typeface="Times New Roman"/>
              </a:rPr>
              <a:t>Діти обережно кладуть шпильки, спостерігаючи, як вода “прогинається”, але не виливається, а шпильки не тонуть</a:t>
            </a:r>
            <a:endParaRPr b="1" sz="230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658"/>
              <a:buFont typeface="Arial"/>
              <a:buNone/>
            </a:pPr>
            <a:r>
              <a:rPr b="1" lang="uk-UA" sz="2308">
                <a:latin typeface="Times New Roman"/>
                <a:ea typeface="Times New Roman"/>
                <a:cs typeface="Times New Roman"/>
                <a:sym typeface="Times New Roman"/>
              </a:rPr>
              <a:t>Дослід 2.</a:t>
            </a:r>
            <a:r>
              <a:rPr lang="uk-UA" sz="2308">
                <a:latin typeface="Times New Roman"/>
                <a:ea typeface="Times New Roman"/>
                <a:cs typeface="Times New Roman"/>
                <a:sym typeface="Times New Roman"/>
              </a:rPr>
              <a:t>Повторити дослід, змінивши умови (на скріпку , що плаває ледь натиснути й вона починає тонути)</a:t>
            </a:r>
            <a:endParaRPr sz="230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4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50" y="2214825"/>
            <a:ext cx="5164500" cy="289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1185575" y="112600"/>
            <a:ext cx="9837300" cy="9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>
                <a:solidFill>
                  <a:srgbClr val="0000FF"/>
                </a:solidFill>
              </a:rPr>
              <a:t>Поверхневий шар рідини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5626425" y="1096900"/>
            <a:ext cx="5997900" cy="212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b="1" lang="uk-UA" sz="400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Поверхнева енергія Wпов</a:t>
            </a:r>
            <a:r>
              <a:rPr b="1" lang="uk-UA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4000"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b="1" lang="uk-UA" sz="3341">
                <a:latin typeface="Arial"/>
                <a:ea typeface="Arial"/>
                <a:cs typeface="Arial"/>
                <a:sym typeface="Arial"/>
              </a:rPr>
              <a:t>надлишкова енергія, що є складником внутрішньої енергії рідини</a:t>
            </a:r>
            <a:endParaRPr b="1" sz="334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54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Wпов=σS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75" y="1096900"/>
            <a:ext cx="4523810" cy="27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/>
        </p:nvSpPr>
        <p:spPr>
          <a:xfrm>
            <a:off x="5673375" y="3248438"/>
            <a:ext cx="5904000" cy="3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500">
                <a:solidFill>
                  <a:srgbClr val="9900FF"/>
                </a:solidFill>
              </a:rPr>
              <a:t>Поверхневий натяг рідини </a:t>
            </a:r>
            <a:r>
              <a:rPr b="1" lang="uk-UA" sz="2500">
                <a:solidFill>
                  <a:srgbClr val="FFFFFF"/>
                </a:solidFill>
              </a:rPr>
              <a:t>– </a:t>
            </a:r>
            <a:r>
              <a:rPr b="1" lang="uk-UA" sz="2500">
                <a:solidFill>
                  <a:schemeClr val="dk1"/>
                </a:solidFill>
              </a:rPr>
              <a:t>фізична величина, яка характеризує дану рідину і дорівнює відношенню поверхневої енергії до площі поверхні рідини</a:t>
            </a:r>
            <a:endParaRPr b="1"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900">
                <a:solidFill>
                  <a:srgbClr val="FF9900"/>
                </a:solidFill>
              </a:rPr>
              <a:t>σ=Wпов/S    </a:t>
            </a:r>
            <a:r>
              <a:rPr b="1" lang="uk-UA" sz="3600">
                <a:solidFill>
                  <a:srgbClr val="FF9900"/>
                </a:solidFill>
              </a:rPr>
              <a:t>[σ]=1 Н/м</a:t>
            </a:r>
            <a:endParaRPr b="1" sz="3600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9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5575" y="4026050"/>
            <a:ext cx="2810700" cy="25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>
            <p:ph type="title"/>
          </p:nvPr>
        </p:nvSpPr>
        <p:spPr>
          <a:xfrm>
            <a:off x="913800" y="187548"/>
            <a:ext cx="10364400" cy="124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>
                <a:solidFill>
                  <a:srgbClr val="0000FF"/>
                </a:solidFill>
              </a:rPr>
              <a:t>Поверхневий шар рідини</a:t>
            </a:r>
            <a:endParaRPr/>
          </a:p>
        </p:txBody>
      </p:sp>
      <p:sp>
        <p:nvSpPr>
          <p:cNvPr id="212" name="Google Shape;212;p26"/>
          <p:cNvSpPr txBox="1"/>
          <p:nvPr>
            <p:ph idx="1" type="body"/>
          </p:nvPr>
        </p:nvSpPr>
        <p:spPr>
          <a:xfrm>
            <a:off x="6132350" y="2367100"/>
            <a:ext cx="5452800" cy="370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Поверхневий натяг рідини залежить від:</a:t>
            </a:r>
            <a:endParaRPr b="1"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❖"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1) </a:t>
            </a:r>
            <a:r>
              <a:rPr b="1" i="1" lang="uk-UA" sz="1600">
                <a:latin typeface="Times New Roman"/>
                <a:ea typeface="Times New Roman"/>
                <a:cs typeface="Times New Roman"/>
                <a:sym typeface="Times New Roman"/>
              </a:rPr>
              <a:t>від природи рідини:</a:t>
            </a: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 у летких рідин (ефір, спирт, бензин) поверхневий натяг менший, ніж у нелетких (ртуть, рідкі метали);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❖"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2)</a:t>
            </a:r>
            <a:r>
              <a:rPr b="1" lang="uk-UA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uk-UA" sz="1600">
                <a:latin typeface="Times New Roman"/>
                <a:ea typeface="Times New Roman"/>
                <a:cs typeface="Times New Roman"/>
                <a:sym typeface="Times New Roman"/>
              </a:rPr>
              <a:t>від температури рідини</a:t>
            </a:r>
            <a:r>
              <a:rPr i="1" lang="uk-UA" sz="16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 чим вища температура рідини, тим меншим є поверхневий натяг рідини;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❖"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lang="uk-UA" sz="1600"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b="1" i="1" lang="uk-UA" sz="1600">
                <a:latin typeface="Times New Roman"/>
                <a:ea typeface="Times New Roman"/>
                <a:cs typeface="Times New Roman"/>
                <a:sym typeface="Times New Roman"/>
              </a:rPr>
              <a:t>від наявності в складі рідини поверхнево активних речовин</a:t>
            </a: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; їх наявність значно зменшує поверхневий натяг рідини;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❖"/>
            </a:pP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4) </a:t>
            </a:r>
            <a:r>
              <a:rPr b="1" i="1" lang="uk-UA" sz="1600">
                <a:latin typeface="Times New Roman"/>
                <a:ea typeface="Times New Roman"/>
                <a:cs typeface="Times New Roman"/>
                <a:sym typeface="Times New Roman"/>
              </a:rPr>
              <a:t>від властивостей газу</a:t>
            </a:r>
            <a:r>
              <a:rPr i="1" lang="uk-UA" sz="1600">
                <a:latin typeface="Times New Roman"/>
                <a:ea typeface="Times New Roman"/>
                <a:cs typeface="Times New Roman"/>
                <a:sym typeface="Times New Roman"/>
              </a:rPr>
              <a:t>, з яким рідина межує</a:t>
            </a: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14" name="Google Shape;214;p26"/>
          <p:cNvSpPr txBox="1"/>
          <p:nvPr>
            <p:ph idx="1" type="body"/>
          </p:nvPr>
        </p:nvSpPr>
        <p:spPr>
          <a:xfrm>
            <a:off x="476075" y="2459075"/>
            <a:ext cx="5145300" cy="407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25400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-UA" sz="1700">
                <a:latin typeface="Times New Roman"/>
                <a:ea typeface="Times New Roman"/>
                <a:cs typeface="Times New Roman"/>
                <a:sym typeface="Times New Roman"/>
              </a:rPr>
              <a:t>Поверхневий натяг на межі рідини і повітря за певної температури</a:t>
            </a:r>
            <a:r>
              <a:rPr lang="uk-UA" sz="16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5400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5400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200" y="3180575"/>
            <a:ext cx="3787409" cy="33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700">
                <a:solidFill>
                  <a:srgbClr val="0000FF"/>
                </a:solidFill>
              </a:rPr>
              <a:t>Проведення дослідів групами</a:t>
            </a:r>
            <a:endParaRPr b="1" sz="3700">
              <a:solidFill>
                <a:srgbClr val="0000FF"/>
              </a:solidFill>
            </a:endParaRPr>
          </a:p>
        </p:txBody>
      </p:sp>
      <p:sp>
        <p:nvSpPr>
          <p:cNvPr id="221" name="Google Shape;221;p27"/>
          <p:cNvSpPr txBox="1"/>
          <p:nvPr>
            <p:ph idx="1" type="body"/>
          </p:nvPr>
        </p:nvSpPr>
        <p:spPr>
          <a:xfrm>
            <a:off x="7107125" y="2800900"/>
            <a:ext cx="4077300" cy="249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3200" u="sng">
                <a:latin typeface="Times New Roman"/>
                <a:ea typeface="Times New Roman"/>
                <a:cs typeface="Times New Roman"/>
                <a:sym typeface="Times New Roman"/>
              </a:rPr>
              <a:t>Проблемне питання! </a:t>
            </a:r>
            <a:r>
              <a:rPr b="1" lang="uk-UA" sz="3200">
                <a:latin typeface="Times New Roman"/>
                <a:ea typeface="Times New Roman"/>
                <a:cs typeface="Times New Roman"/>
                <a:sym typeface="Times New Roman"/>
              </a:rPr>
              <a:t>Де ви зустрічали таку абревіатуру? </a:t>
            </a:r>
            <a:r>
              <a:rPr b="1" lang="uk-UA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</a:t>
            </a:r>
            <a:endParaRPr b="1" sz="3800">
              <a:solidFill>
                <a:srgbClr val="FF0000"/>
              </a:solidFill>
            </a:endParaRPr>
          </a:p>
        </p:txBody>
      </p:sp>
      <p:sp>
        <p:nvSpPr>
          <p:cNvPr id="222" name="Google Shape;222;p27"/>
          <p:cNvSpPr txBox="1"/>
          <p:nvPr>
            <p:ph idx="12" type="sldNum"/>
          </p:nvPr>
        </p:nvSpPr>
        <p:spPr>
          <a:xfrm>
            <a:off x="10514011" y="5883275"/>
            <a:ext cx="764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525" y="1996424"/>
            <a:ext cx="5659450" cy="37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Капля">
  <a:themeElements>
    <a:clrScheme name="Капля">
      <a:dk1>
        <a:srgbClr val="000000"/>
      </a:dk1>
      <a:lt1>
        <a:srgbClr val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