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layfair Displ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b7ec4398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b7ec4398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b7ec43981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b7ec43981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b7ec43981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b7ec43981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b7ec43981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b7ec43981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b7ec43981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b7ec43981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b7ec43981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b7ec43981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b7ec43981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b7ec43981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b7ec43981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b7ec43981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b7ec4398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4b7ec4398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b7ec4398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b7ec4398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b7ec43981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b7ec43981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7ec43981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b7ec4398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b7ec4398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b7ec4398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7ec4398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7ec4398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b7ec43981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b7ec43981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b7ec4398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b7ec4398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earningapps.org/watch?v=p5nmhevu322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Комп’ютерні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мережі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75800" y="153950"/>
            <a:ext cx="8455500" cy="13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Приклад з</a:t>
            </a:r>
            <a:r>
              <a:rPr lang="uk" sz="2400"/>
              <a:t>’єднання пристроїв у комп’ютерну мережу</a:t>
            </a:r>
            <a:endParaRPr sz="2400"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6751" l="0" r="0" t="0"/>
          <a:stretch/>
        </p:blipFill>
        <p:spPr>
          <a:xfrm>
            <a:off x="475800" y="1648550"/>
            <a:ext cx="8455500" cy="32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44250" y="88175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Завдяки використанню комп</a:t>
            </a:r>
            <a:r>
              <a:rPr lang="uk" sz="2400"/>
              <a:t>’ютерних мереж користувачі можуть отримати доступ до потрібних даних на інших комп’ютерах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До цього ж економляться ресурси для придбання програм та обладнання, завдяки спільному користуванню</a:t>
            </a:r>
            <a:endParaRPr sz="2400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00" y="2379700"/>
            <a:ext cx="6696826" cy="26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Гімнастика для очей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25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44250" y="127625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Фізкультхвилинка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023" y="2353350"/>
            <a:ext cx="5446925" cy="25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015075" y="152400"/>
            <a:ext cx="5576400" cy="13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Поясни: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71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>
            <p:ph type="title"/>
          </p:nvPr>
        </p:nvSpPr>
        <p:spPr>
          <a:xfrm>
            <a:off x="3015075" y="1681650"/>
            <a:ext cx="5576400" cy="17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1509"/>
              <a:buFont typeface="Arial"/>
              <a:buNone/>
            </a:pPr>
            <a:r>
              <a:rPr lang="uk" sz="2650"/>
              <a:t>Що таке к</a:t>
            </a:r>
            <a:r>
              <a:rPr lang="uk" sz="2650"/>
              <a:t>омп’ютерна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/>
              <a:t>мережа?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/>
              <a:t>Яке призначення комп’ютерних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50"/>
              <a:t>мереж?</a:t>
            </a:r>
            <a:endParaRPr sz="2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1509"/>
              <a:buFont typeface="Arial"/>
              <a:buNone/>
            </a:pPr>
            <a:r>
              <a:t/>
            </a:r>
            <a:endParaRPr sz="2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44250" y="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>
                <a:solidFill>
                  <a:srgbClr val="0000FF"/>
                </a:solidFill>
              </a:rPr>
              <a:t>Практична робота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154" name="Google Shape;154;p28"/>
          <p:cNvSpPr txBox="1"/>
          <p:nvPr>
            <p:ph type="title"/>
          </p:nvPr>
        </p:nvSpPr>
        <p:spPr>
          <a:xfrm>
            <a:off x="344250" y="22706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Виконайте інтерактивну вправу за посиланням: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u="sng">
                <a:solidFill>
                  <a:schemeClr val="hlink"/>
                </a:solidFill>
                <a:hlinkClick r:id="rId3"/>
              </a:rPr>
              <a:t>https://learningapps.org/watch?v=p5nmhevu322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Дякую за роботу!!!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5" y="-829525"/>
            <a:ext cx="8828624" cy="59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Відгатайте загадку: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rgbClr val="0000FF"/>
                </a:solidFill>
              </a:rPr>
              <a:t>Це всесвітня мережа</a:t>
            </a:r>
            <a:endParaRPr b="1" sz="2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rgbClr val="0000FF"/>
                </a:solidFill>
              </a:rPr>
              <a:t>З нею вчимося працювати</a:t>
            </a:r>
            <a:endParaRPr b="1" sz="2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700">
                <a:solidFill>
                  <a:srgbClr val="0000FF"/>
                </a:solidFill>
              </a:rPr>
              <a:t>Щоб дуже багато всього знати</a:t>
            </a:r>
            <a:endParaRPr b="1" sz="27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31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0"/>
              <a:t>Інтернет</a:t>
            </a:r>
            <a:endParaRPr sz="10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00" y="2431371"/>
            <a:ext cx="3308800" cy="21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</a:rPr>
              <a:t>Поміркуйте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52325" y="325255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uk" sz="2200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Які засоби використовують для передавання повідомлень хлопчики та дівчата на малюнку та які ще засоби можна використовувати?</a:t>
            </a:r>
            <a:endParaRPr b="1" i="1" sz="2200">
              <a:solidFill>
                <a:srgbClr val="0000F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uk" sz="2200">
                <a:solidFill>
                  <a:srgbClr val="00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Як можна передавати файли?</a:t>
            </a:r>
            <a:endParaRPr b="1" i="1" sz="2200">
              <a:solidFill>
                <a:srgbClr val="0000F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1" sz="2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0000FF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7689" l="0" r="0" t="0"/>
          <a:stretch/>
        </p:blipFill>
        <p:spPr>
          <a:xfrm>
            <a:off x="4131250" y="249975"/>
            <a:ext cx="5012751" cy="45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265500" y="249973"/>
            <a:ext cx="4045200" cy="4017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3000">
                <a:solidFill>
                  <a:srgbClr val="0000FF"/>
                </a:solidFill>
              </a:rPr>
              <a:t>У</a:t>
            </a:r>
            <a:r>
              <a:rPr b="1" i="1" lang="uk" sz="3000">
                <a:solidFill>
                  <a:srgbClr val="0000FF"/>
                </a:solidFill>
              </a:rPr>
              <a:t> своїй повсякденності людині доводиться постійно передавати та отримувати повідомлення</a:t>
            </a:r>
            <a:endParaRPr b="1" i="1" sz="3000">
              <a:solidFill>
                <a:srgbClr val="0000FF"/>
              </a:solidFill>
            </a:endParaRPr>
          </a:p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650050" y="66350"/>
            <a:ext cx="2796600" cy="1144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0000FF"/>
                </a:solidFill>
              </a:rPr>
              <a:t>Між людьми</a:t>
            </a:r>
            <a:endParaRPr b="1" sz="2800">
              <a:solidFill>
                <a:srgbClr val="0000FF"/>
              </a:solidFill>
            </a:endParaRPr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650050" y="1284450"/>
            <a:ext cx="2796600" cy="1144200"/>
          </a:xfrm>
          <a:prstGeom prst="rect">
            <a:avLst/>
          </a:prstGeom>
          <a:solidFill>
            <a:srgbClr val="00FFFF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0000FF"/>
                </a:solidFill>
              </a:rPr>
              <a:t>Між людиною і тваринами</a:t>
            </a:r>
            <a:endParaRPr b="1" sz="2800">
              <a:solidFill>
                <a:srgbClr val="0000FF"/>
              </a:solidFill>
            </a:endParaRPr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650050" y="2502550"/>
            <a:ext cx="3862500" cy="1144200"/>
          </a:xfrm>
          <a:prstGeom prst="rect">
            <a:avLst/>
          </a:prstGeom>
          <a:solidFill>
            <a:srgbClr val="00FFFF"/>
          </a:solidFill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0000FF"/>
                </a:solidFill>
              </a:rPr>
              <a:t>Між людьми та автоматизованими засобами</a:t>
            </a:r>
            <a:endParaRPr b="1"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44250" y="276300"/>
            <a:ext cx="3957900" cy="4539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Одним із засобів обміну повідомленням є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 </a:t>
            </a:r>
            <a:r>
              <a:rPr lang="uk" sz="2000">
                <a:solidFill>
                  <a:srgbClr val="0000FF"/>
                </a:solidFill>
              </a:rPr>
              <a:t>комп</a:t>
            </a:r>
            <a:r>
              <a:rPr lang="uk" sz="2000">
                <a:solidFill>
                  <a:srgbClr val="0000FF"/>
                </a:solidFill>
              </a:rPr>
              <a:t>’ютерні мережі - </a:t>
            </a:r>
            <a:r>
              <a:rPr lang="uk" sz="2000"/>
              <a:t>це сукупність комп’ютерів та інших пристроїв, що зєднані між собою для обміну повідомленнями та спільного використання</a:t>
            </a:r>
            <a:endParaRPr sz="200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225" y="276300"/>
            <a:ext cx="4347375" cy="45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До комп</a:t>
            </a:r>
            <a:r>
              <a:rPr b="1" lang="uk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’ютерної мережі можна підключити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572000" y="447925"/>
            <a:ext cx="2704500" cy="72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0000FF"/>
                </a:solidFill>
              </a:rPr>
              <a:t>Принтери</a:t>
            </a:r>
            <a:endParaRPr b="1" sz="2800">
              <a:solidFill>
                <a:srgbClr val="0000FF"/>
              </a:solidFill>
            </a:endParaRPr>
          </a:p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572000" y="3315350"/>
            <a:ext cx="2704500" cy="9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0000FF"/>
                </a:solidFill>
              </a:rPr>
              <a:t>Сканери та інші пристрої</a:t>
            </a:r>
            <a:endParaRPr b="1" sz="2800">
              <a:solidFill>
                <a:srgbClr val="0000FF"/>
              </a:solidFill>
            </a:endParaRPr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6375775" y="1848750"/>
            <a:ext cx="2704500" cy="72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0000FF"/>
                </a:solidFill>
              </a:rPr>
              <a:t>Веб-камери</a:t>
            </a:r>
            <a:endParaRPr b="1" sz="2800">
              <a:solidFill>
                <a:srgbClr val="0000FF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025" y="1315675"/>
            <a:ext cx="1503250" cy="16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5" y="295250"/>
            <a:ext cx="16755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6500" y="3188600"/>
            <a:ext cx="17553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