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402" r:id="rId2"/>
    <p:sldId id="270" r:id="rId3"/>
    <p:sldId id="363" r:id="rId4"/>
    <p:sldId id="377" r:id="rId5"/>
    <p:sldId id="385" r:id="rId6"/>
    <p:sldId id="367" r:id="rId7"/>
    <p:sldId id="382" r:id="rId8"/>
    <p:sldId id="386" r:id="rId9"/>
    <p:sldId id="384" r:id="rId10"/>
    <p:sldId id="387" r:id="rId11"/>
    <p:sldId id="388" r:id="rId12"/>
    <p:sldId id="390" r:id="rId13"/>
    <p:sldId id="389" r:id="rId14"/>
    <p:sldId id="401" r:id="rId15"/>
    <p:sldId id="394" r:id="rId16"/>
    <p:sldId id="391" r:id="rId17"/>
    <p:sldId id="395" r:id="rId18"/>
    <p:sldId id="397" r:id="rId19"/>
    <p:sldId id="398" r:id="rId20"/>
    <p:sldId id="357" r:id="rId21"/>
    <p:sldId id="336" r:id="rId22"/>
    <p:sldId id="337" r:id="rId23"/>
    <p:sldId id="3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332"/>
    <a:srgbClr val="765A43"/>
    <a:srgbClr val="B48A04"/>
    <a:srgbClr val="00B622"/>
    <a:srgbClr val="CC66FF"/>
    <a:srgbClr val="CC0099"/>
    <a:srgbClr val="804702"/>
    <a:srgbClr val="B46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CBE4-9D5C-4DAF-B826-05623240B6C7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669-CF96-4759-9CE6-7E7E01C5137B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86FF-CE97-4C73-9A96-978B110A92A1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C09-B4EE-4ACB-84AC-10165326B98C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3F-6D3F-409D-A6E8-D2DD9F46A331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D4A2-9537-4834-9F77-9575D20C87CB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1E-567A-4C9A-9858-8E1F8829AE24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088-7150-4313-AD11-9860FDC69E11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EBD9-B674-457D-A03B-D681C208625F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8277-9ED8-4D68-8A58-B1727D154541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EAC3-16E8-4655-9328-4CB7E9DCF1FD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1C207A-0340-488A-B2F4-0C98487B80B9}" type="datetime1">
              <a:rPr lang="uk-UA" smtClean="0"/>
              <a:pPr/>
              <a:t>01.05.2023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0446" y="2797557"/>
            <a:ext cx="88747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584332"/>
                </a:solidFill>
              </a:rPr>
              <a:t>Основні ненавмисні і навмисні штучні загрози. Технічні засоби добування інформації</a:t>
            </a:r>
            <a:endParaRPr lang="ru-RU" sz="4000" b="1" dirty="0">
              <a:solidFill>
                <a:srgbClr val="584332"/>
              </a:solidFill>
            </a:endParaRPr>
          </a:p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Програмні засоби добування інформації</a:t>
            </a:r>
            <a:endParaRPr lang="ru-RU" sz="4000" b="1" dirty="0">
              <a:solidFill>
                <a:srgbClr val="584332"/>
              </a:solidFill>
            </a:endParaRPr>
          </a:p>
          <a:p>
            <a:pPr algn="r"/>
            <a:endParaRPr lang="uk-UA" sz="4000" b="1" dirty="0">
              <a:solidFill>
                <a:srgbClr val="584332"/>
              </a:solidFill>
            </a:endParaRPr>
          </a:p>
        </p:txBody>
      </p:sp>
      <p:pic>
        <p:nvPicPr>
          <p:cNvPr id="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69" y="-146940"/>
            <a:ext cx="3208777" cy="311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Інформатика 10(11)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0576" y="1261234"/>
            <a:ext cx="4793430" cy="24102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/>
              <a:t>Логічна бомба (</a:t>
            </a:r>
            <a:r>
              <a:rPr lang="uk-UA" sz="2000" b="1" dirty="0" err="1"/>
              <a:t>англ</a:t>
            </a:r>
            <a:r>
              <a:rPr lang="uk-UA" sz="2000" b="1" dirty="0"/>
              <a:t>. </a:t>
            </a:r>
            <a:r>
              <a:rPr lang="en-US" sz="2000" b="1" i="1" dirty="0"/>
              <a:t>Logic bomb</a:t>
            </a:r>
            <a:r>
              <a:rPr lang="en-US" sz="2000" b="1" dirty="0"/>
              <a:t>) — </a:t>
            </a:r>
            <a:r>
              <a:rPr lang="uk-UA" sz="2000" b="1" dirty="0"/>
              <a:t>програма, яка запускається за певних часових або інформаційних умов для здійснення зловмисних дій (як правило, несанкціонованого доступу до інформації, спотворення або знищення даних)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50393" y="2700964"/>
            <a:ext cx="4671804" cy="133844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Мета - </a:t>
            </a:r>
            <a:r>
              <a:rPr lang="ru-RU" b="1" dirty="0" err="1"/>
              <a:t>несанкціонований</a:t>
            </a:r>
            <a:r>
              <a:rPr lang="ru-RU" b="1" dirty="0"/>
              <a:t> доступ до </a:t>
            </a:r>
            <a:r>
              <a:rPr lang="ru-RU" b="1" dirty="0" err="1"/>
              <a:t>інформації</a:t>
            </a:r>
            <a:r>
              <a:rPr lang="ru-RU" b="1" dirty="0"/>
              <a:t>, </a:t>
            </a:r>
            <a:r>
              <a:rPr lang="ru-RU" b="1" dirty="0" err="1"/>
              <a:t>спотворення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знищення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uk-UA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7520" y="1531776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Код,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поміщається</a:t>
            </a:r>
            <a:r>
              <a:rPr lang="ru-RU" b="1" dirty="0"/>
              <a:t> в </a:t>
            </a:r>
            <a:r>
              <a:rPr lang="ru-RU" b="1" dirty="0" err="1"/>
              <a:t>легальну</a:t>
            </a:r>
            <a:r>
              <a:rPr lang="ru-RU" b="1" dirty="0"/>
              <a:t> </a:t>
            </a:r>
            <a:r>
              <a:rPr lang="ru-RU" b="1" dirty="0" err="1"/>
              <a:t>програму</a:t>
            </a:r>
            <a:endParaRPr lang="uk-UA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3187" y="4740343"/>
            <a:ext cx="4693999" cy="138940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Будучи активною, "</a:t>
            </a:r>
            <a:r>
              <a:rPr lang="ru-RU" b="1" dirty="0" err="1"/>
              <a:t>Логічна</a:t>
            </a:r>
            <a:r>
              <a:rPr lang="ru-RU" b="1" dirty="0"/>
              <a:t> бомба" </a:t>
            </a:r>
            <a:r>
              <a:rPr lang="ru-RU" b="1" dirty="0" err="1"/>
              <a:t>запускає</a:t>
            </a:r>
            <a:r>
              <a:rPr lang="ru-RU" b="1" dirty="0"/>
              <a:t> </a:t>
            </a:r>
            <a:r>
              <a:rPr lang="ru-RU" b="1" dirty="0" err="1"/>
              <a:t>невелику</a:t>
            </a:r>
            <a:r>
              <a:rPr lang="ru-RU" b="1" dirty="0"/>
              <a:t> </a:t>
            </a:r>
            <a:r>
              <a:rPr lang="ru-RU" b="1" dirty="0" err="1"/>
              <a:t>програму</a:t>
            </a:r>
            <a:r>
              <a:rPr lang="ru-RU" b="1" dirty="0"/>
              <a:t> яка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шкідливий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роботу </a:t>
            </a:r>
            <a:r>
              <a:rPr lang="ru-RU" b="1" dirty="0" err="1"/>
              <a:t>комп'ютерної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487" y="3825239"/>
            <a:ext cx="2662789" cy="284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995DC8AE-725D-4951-8577-C32473A8D9AA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Логічна бомба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85565" y="1043405"/>
            <a:ext cx="3399138" cy="25033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/>
              <a:t>Троян (троянський кінь) — тип шкідливих програм, що дозволяє здійснювати схований, несанкціонований доступ до інформаційних ресурсів для добування інформації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577" y="3771306"/>
            <a:ext cx="3307477" cy="2860313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Можливість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збереженням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працездатності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програми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виконати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додаткові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незадокументовані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функції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наприклад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переслати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інформацію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зокрема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паролі</a:t>
            </a:r>
            <a:r>
              <a:rPr lang="ru-RU" b="1" dirty="0">
                <a:solidFill>
                  <a:schemeClr val="bg1"/>
                </a:solidFill>
              </a:rPr>
              <a:t>),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зберігається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комп'ютері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6536" y="1404042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Попадає в систему разом з вірусом або хробаком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0700" y="2157351"/>
            <a:ext cx="4850637" cy="138940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Виявити</a:t>
            </a:r>
            <a:r>
              <a:rPr lang="ru-RU" b="1" dirty="0"/>
              <a:t> «</a:t>
            </a:r>
            <a:r>
              <a:rPr lang="ru-RU" b="1" dirty="0" err="1"/>
              <a:t>троянського</a:t>
            </a:r>
            <a:r>
              <a:rPr lang="ru-RU" b="1" dirty="0"/>
              <a:t> коня»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важко</a:t>
            </a:r>
            <a:r>
              <a:rPr lang="ru-RU" b="1" dirty="0"/>
              <a:t>,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сучасні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складаються</a:t>
            </a:r>
            <a:r>
              <a:rPr lang="ru-RU" b="1" dirty="0"/>
              <a:t> з </a:t>
            </a:r>
            <a:r>
              <a:rPr lang="ru-RU" b="1" dirty="0" err="1"/>
              <a:t>тисяч</a:t>
            </a:r>
            <a:r>
              <a:rPr lang="ru-RU" b="1" dirty="0"/>
              <a:t> і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мільйонів</a:t>
            </a:r>
            <a:r>
              <a:rPr lang="ru-RU" b="1" dirty="0"/>
              <a:t> команд і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складну</a:t>
            </a:r>
            <a:r>
              <a:rPr lang="ru-RU" b="1" dirty="0"/>
              <a:t> структуру</a:t>
            </a:r>
            <a:endParaRPr lang="uk-UA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6369" y="3771305"/>
            <a:ext cx="3881491" cy="2860314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До </a:t>
            </a:r>
            <a:r>
              <a:rPr lang="ru-RU" b="1" dirty="0" err="1"/>
              <a:t>даної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шкідливих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b="1" dirty="0"/>
              <a:t> </a:t>
            </a:r>
            <a:r>
              <a:rPr lang="ru-RU" b="1" dirty="0" err="1"/>
              <a:t>відносять</a:t>
            </a:r>
            <a:r>
              <a:rPr lang="ru-RU" b="1" dirty="0"/>
              <a:t>: </a:t>
            </a:r>
          </a:p>
          <a:p>
            <a:r>
              <a:rPr lang="ru-RU" b="1" dirty="0"/>
              <a:t>- </a:t>
            </a:r>
            <a:r>
              <a:rPr lang="ru-RU" b="1" dirty="0" err="1"/>
              <a:t>програми-вандали</a:t>
            </a:r>
            <a:r>
              <a:rPr lang="ru-RU" b="1" dirty="0"/>
              <a:t>, </a:t>
            </a:r>
          </a:p>
          <a:p>
            <a:pPr>
              <a:buFontTx/>
              <a:buChar char="-"/>
            </a:pPr>
            <a:r>
              <a:rPr lang="ru-RU" b="1" dirty="0"/>
              <a:t>«</a:t>
            </a:r>
            <a:r>
              <a:rPr lang="ru-RU" b="1" dirty="0" err="1"/>
              <a:t>дроппери</a:t>
            </a:r>
            <a:r>
              <a:rPr lang="ru-RU" b="1" dirty="0"/>
              <a:t>» </a:t>
            </a:r>
            <a:r>
              <a:rPr lang="ru-RU" b="1" dirty="0" err="1"/>
              <a:t>вірусів</a:t>
            </a:r>
            <a:r>
              <a:rPr lang="ru-RU" b="1" dirty="0"/>
              <a:t>, </a:t>
            </a:r>
          </a:p>
          <a:p>
            <a:pPr>
              <a:buFontTx/>
              <a:buChar char="-"/>
            </a:pPr>
            <a:r>
              <a:rPr lang="ru-RU" b="1" dirty="0"/>
              <a:t> «</a:t>
            </a:r>
            <a:r>
              <a:rPr lang="ru-RU" b="1" dirty="0" err="1"/>
              <a:t>злі</a:t>
            </a:r>
            <a:r>
              <a:rPr lang="ru-RU" b="1" dirty="0"/>
              <a:t> </a:t>
            </a:r>
            <a:r>
              <a:rPr lang="ru-RU" b="1" dirty="0" err="1"/>
              <a:t>жарти</a:t>
            </a:r>
            <a:r>
              <a:rPr lang="ru-RU" b="1" dirty="0"/>
              <a:t>», </a:t>
            </a:r>
          </a:p>
          <a:p>
            <a:pPr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програм-люків</a:t>
            </a:r>
            <a:r>
              <a:rPr lang="ru-RU" b="1" dirty="0"/>
              <a:t>; </a:t>
            </a:r>
          </a:p>
          <a:p>
            <a:pPr>
              <a:buFontTx/>
              <a:buChar char="-"/>
            </a:pP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вгадування</a:t>
            </a:r>
            <a:r>
              <a:rPr lang="ru-RU" b="1" dirty="0"/>
              <a:t> </a:t>
            </a:r>
            <a:r>
              <a:rPr lang="ru-RU" b="1" dirty="0" err="1"/>
              <a:t>паролів</a:t>
            </a:r>
            <a:r>
              <a:rPr lang="ru-RU" b="1" dirty="0"/>
              <a:t>;</a:t>
            </a:r>
          </a:p>
          <a:p>
            <a:pPr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прихованого</a:t>
            </a:r>
            <a:r>
              <a:rPr lang="ru-RU" b="1" dirty="0"/>
              <a:t> </a:t>
            </a:r>
            <a:r>
              <a:rPr lang="ru-RU" b="1" dirty="0" err="1"/>
              <a:t>адміністрування</a:t>
            </a:r>
            <a:r>
              <a:rPr lang="ru-RU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7813" y="4129899"/>
            <a:ext cx="2857500" cy="2143125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0DB1433D-9418-47D3-9FF1-AEBCCE40C0C6}"/>
              </a:ext>
            </a:extLst>
          </p:cNvPr>
          <p:cNvSpPr/>
          <p:nvPr/>
        </p:nvSpPr>
        <p:spPr>
          <a:xfrm>
            <a:off x="413775" y="474848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«Троянський кінь»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07545" y="2852051"/>
            <a:ext cx="3399138" cy="14721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Утиліта</a:t>
            </a:r>
            <a:r>
              <a:rPr lang="ru-RU" sz="2000" b="1" dirty="0"/>
              <a:t> </a:t>
            </a:r>
            <a:r>
              <a:rPr lang="ru-RU" sz="2000" b="1" dirty="0" err="1"/>
              <a:t>прихованого</a:t>
            </a:r>
            <a:r>
              <a:rPr lang="ru-RU" sz="2000" b="1" dirty="0"/>
              <a:t> </a:t>
            </a:r>
            <a:r>
              <a:rPr lang="ru-RU" sz="2000" b="1" dirty="0" err="1"/>
              <a:t>адміністрування</a:t>
            </a:r>
            <a:r>
              <a:rPr lang="ru-RU" sz="2000" b="1" dirty="0"/>
              <a:t> (</a:t>
            </a:r>
            <a:r>
              <a:rPr lang="en-US" sz="2000" b="1" dirty="0"/>
              <a:t>backdoor)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374" y="4105173"/>
            <a:ext cx="3486685" cy="2364574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Дозволяють</a:t>
            </a:r>
            <a:r>
              <a:rPr lang="ru-RU" b="1" dirty="0"/>
              <a:t> </a:t>
            </a:r>
            <a:r>
              <a:rPr lang="ru-RU" b="1" dirty="0" err="1"/>
              <a:t>робити</a:t>
            </a:r>
            <a:r>
              <a:rPr lang="ru-RU" b="1" dirty="0"/>
              <a:t> з </a:t>
            </a:r>
            <a:r>
              <a:rPr lang="ru-RU" b="1" dirty="0" err="1"/>
              <a:t>комп'ютером</a:t>
            </a:r>
            <a:r>
              <a:rPr lang="ru-RU" b="1" dirty="0"/>
              <a:t> усе, </a:t>
            </a:r>
            <a:r>
              <a:rPr lang="ru-RU" b="1" dirty="0" err="1"/>
              <a:t>що</a:t>
            </a:r>
            <a:r>
              <a:rPr lang="ru-RU" b="1" dirty="0"/>
              <a:t> в них заклав </a:t>
            </a:r>
            <a:r>
              <a:rPr lang="ru-RU" b="1" dirty="0" err="1"/>
              <a:t>їх</a:t>
            </a:r>
            <a:r>
              <a:rPr lang="ru-RU" b="1" dirty="0"/>
              <a:t> автор: </a:t>
            </a:r>
            <a:r>
              <a:rPr lang="ru-RU" b="1" dirty="0" err="1"/>
              <a:t>прийма­ти</a:t>
            </a:r>
            <a:r>
              <a:rPr lang="ru-RU" b="1" dirty="0"/>
              <a:t> і </a:t>
            </a:r>
            <a:r>
              <a:rPr lang="ru-RU" b="1" dirty="0" err="1"/>
              <a:t>відсилати</a:t>
            </a:r>
            <a:r>
              <a:rPr lang="ru-RU" b="1" dirty="0"/>
              <a:t> </a:t>
            </a:r>
            <a:r>
              <a:rPr lang="ru-RU" b="1" dirty="0" err="1"/>
              <a:t>файли</a:t>
            </a:r>
            <a:r>
              <a:rPr lang="ru-RU" b="1" dirty="0"/>
              <a:t>, </a:t>
            </a:r>
            <a:r>
              <a:rPr lang="ru-RU" b="1" dirty="0" err="1"/>
              <a:t>запускати</a:t>
            </a:r>
            <a:r>
              <a:rPr lang="ru-RU" b="1" dirty="0"/>
              <a:t> і </a:t>
            </a:r>
            <a:r>
              <a:rPr lang="ru-RU" b="1" dirty="0" err="1"/>
              <a:t>знищувати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, </a:t>
            </a:r>
            <a:r>
              <a:rPr lang="ru-RU" b="1" dirty="0" err="1"/>
              <a:t>виводити</a:t>
            </a:r>
            <a:r>
              <a:rPr lang="ru-RU" b="1" dirty="0"/>
              <a:t> </a:t>
            </a:r>
            <a:r>
              <a:rPr lang="ru-RU" b="1" dirty="0" err="1"/>
              <a:t>повідомлення</a:t>
            </a:r>
            <a:r>
              <a:rPr lang="ru-RU" b="1" dirty="0"/>
              <a:t>, </a:t>
            </a:r>
            <a:r>
              <a:rPr lang="ru-RU" b="1" dirty="0" err="1"/>
              <a:t>стирати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, </a:t>
            </a:r>
            <a:r>
              <a:rPr lang="ru-RU" b="1" dirty="0" err="1"/>
              <a:t>перевантажувати</a:t>
            </a:r>
            <a:r>
              <a:rPr lang="ru-RU" b="1" dirty="0"/>
              <a:t> </a:t>
            </a:r>
            <a:r>
              <a:rPr lang="ru-RU" b="1" dirty="0" err="1"/>
              <a:t>комп'ютер</a:t>
            </a:r>
            <a:r>
              <a:rPr lang="ru-RU" b="1" dirty="0"/>
              <a:t> і </a:t>
            </a:r>
            <a:r>
              <a:rPr lang="ru-RU" b="1" dirty="0" err="1"/>
              <a:t>т.д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88523" y="2247348"/>
            <a:ext cx="3429230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Можна від­нести до групи троянських коней</a:t>
            </a:r>
            <a:endParaRPr lang="uk-UA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3845" y="1126358"/>
            <a:ext cx="4850637" cy="736625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 Є </a:t>
            </a:r>
            <a:r>
              <a:rPr lang="ru-RU" b="1" dirty="0" err="1"/>
              <a:t>досить</a:t>
            </a:r>
            <a:r>
              <a:rPr lang="ru-RU" b="1" dirty="0"/>
              <a:t> </a:t>
            </a:r>
            <a:r>
              <a:rPr lang="ru-RU" b="1" dirty="0" err="1"/>
              <a:t>могутніми</a:t>
            </a:r>
            <a:r>
              <a:rPr lang="ru-RU" b="1" dirty="0"/>
              <a:t> </a:t>
            </a:r>
            <a:r>
              <a:rPr lang="ru-RU" b="1" dirty="0" err="1"/>
              <a:t>утилітами</a:t>
            </a:r>
            <a:r>
              <a:rPr lang="ru-RU" b="1" dirty="0"/>
              <a:t> </a:t>
            </a:r>
            <a:r>
              <a:rPr lang="ru-RU" b="1" dirty="0" err="1"/>
              <a:t>віддаленого</a:t>
            </a:r>
            <a:r>
              <a:rPr lang="ru-RU" b="1" dirty="0"/>
              <a:t> </a:t>
            </a:r>
            <a:r>
              <a:rPr lang="ru-RU" b="1" dirty="0" err="1"/>
              <a:t>адміністрування</a:t>
            </a:r>
            <a:r>
              <a:rPr lang="ru-RU" b="1" dirty="0"/>
              <a:t> </a:t>
            </a:r>
            <a:r>
              <a:rPr lang="ru-RU" b="1" dirty="0" err="1"/>
              <a:t>комп'ютерів</a:t>
            </a:r>
            <a:r>
              <a:rPr lang="ru-RU" b="1" dirty="0"/>
              <a:t> у </a:t>
            </a:r>
            <a:r>
              <a:rPr lang="ru-RU" b="1" dirty="0" err="1"/>
              <a:t>мережі</a:t>
            </a:r>
            <a:endParaRPr lang="uk-UA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2464" y="4076794"/>
            <a:ext cx="3350553" cy="238166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Під</a:t>
            </a:r>
            <a:r>
              <a:rPr lang="ru-RU" b="1" dirty="0"/>
              <a:t> час запуску </a:t>
            </a:r>
            <a:r>
              <a:rPr lang="ru-RU" b="1" dirty="0" err="1"/>
              <a:t>утиліта</a:t>
            </a:r>
            <a:r>
              <a:rPr lang="ru-RU" b="1" dirty="0"/>
              <a:t> </a:t>
            </a:r>
            <a:r>
              <a:rPr lang="ru-RU" b="1" dirty="0" err="1"/>
              <a:t>прихованого</a:t>
            </a:r>
            <a:r>
              <a:rPr lang="ru-RU" b="1" dirty="0"/>
              <a:t> </a:t>
            </a:r>
            <a:r>
              <a:rPr lang="ru-RU" b="1" dirty="0" err="1"/>
              <a:t>адміністрування</a:t>
            </a:r>
            <a:r>
              <a:rPr lang="ru-RU" b="1" dirty="0"/>
              <a:t>  </a:t>
            </a:r>
            <a:r>
              <a:rPr lang="ru-RU" b="1" dirty="0" err="1"/>
              <a:t>встановлює</a:t>
            </a:r>
            <a:r>
              <a:rPr lang="ru-RU" b="1" dirty="0"/>
              <a:t> себе в </a:t>
            </a:r>
            <a:r>
              <a:rPr lang="ru-RU" b="1" dirty="0" err="1"/>
              <a:t>системі</a:t>
            </a:r>
            <a:r>
              <a:rPr lang="ru-RU" b="1" dirty="0"/>
              <a:t> і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стежить</a:t>
            </a:r>
            <a:r>
              <a:rPr lang="ru-RU" b="1" dirty="0"/>
              <a:t> за нею, при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користувачу</a:t>
            </a:r>
            <a:r>
              <a:rPr lang="ru-RU" b="1" dirty="0"/>
              <a:t> не </a:t>
            </a:r>
            <a:r>
              <a:rPr lang="ru-RU" b="1" dirty="0" err="1"/>
              <a:t>видається</a:t>
            </a:r>
            <a:r>
              <a:rPr lang="ru-RU" b="1" dirty="0"/>
              <a:t> </a:t>
            </a:r>
            <a:r>
              <a:rPr lang="ru-RU" b="1" dirty="0" err="1"/>
              <a:t>ніяких</a:t>
            </a:r>
            <a:r>
              <a:rPr lang="ru-RU" b="1" dirty="0"/>
              <a:t> </a:t>
            </a:r>
            <a:r>
              <a:rPr lang="ru-RU" b="1" dirty="0" err="1"/>
              <a:t>повідомлень</a:t>
            </a:r>
            <a:r>
              <a:rPr lang="ru-RU" b="1" dirty="0"/>
              <a:t> про </a:t>
            </a:r>
            <a:r>
              <a:rPr lang="ru-RU" b="1" dirty="0" err="1"/>
              <a:t>дії</a:t>
            </a:r>
            <a:r>
              <a:rPr lang="ru-RU" b="1" dirty="0"/>
              <a:t> такого трояна в </a:t>
            </a:r>
            <a:r>
              <a:rPr lang="ru-RU" b="1" dirty="0" err="1"/>
              <a:t>системі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46362" y="5086938"/>
            <a:ext cx="3193577" cy="154468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Використовують</a:t>
            </a:r>
            <a:r>
              <a:rPr lang="ru-RU" b="1" dirty="0"/>
              <a:t>  для </a:t>
            </a:r>
            <a:r>
              <a:rPr lang="ru-RU" b="1" dirty="0" err="1"/>
              <a:t>виявлення</a:t>
            </a:r>
            <a:r>
              <a:rPr lang="ru-RU" b="1" dirty="0"/>
              <a:t> і </a:t>
            </a:r>
            <a:r>
              <a:rPr lang="ru-RU" b="1" dirty="0" err="1"/>
              <a:t>передачі</a:t>
            </a:r>
            <a:r>
              <a:rPr lang="ru-RU" b="1" dirty="0"/>
              <a:t> </a:t>
            </a:r>
            <a:r>
              <a:rPr lang="ru-RU" b="1" dirty="0" err="1"/>
              <a:t>конфіденційної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, для запуску </a:t>
            </a:r>
            <a:r>
              <a:rPr lang="ru-RU" b="1" dirty="0" err="1"/>
              <a:t>вірусів</a:t>
            </a:r>
            <a:r>
              <a:rPr lang="ru-RU" b="1" dirty="0"/>
              <a:t>, </a:t>
            </a:r>
            <a:r>
              <a:rPr lang="ru-RU" b="1" dirty="0" err="1"/>
              <a:t>знищення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640" y="2138637"/>
            <a:ext cx="3896882" cy="80111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Уражені</a:t>
            </a:r>
            <a:r>
              <a:rPr lang="ru-RU" b="1" dirty="0"/>
              <a:t> </a:t>
            </a:r>
            <a:r>
              <a:rPr lang="ru-RU" b="1" dirty="0" err="1"/>
              <a:t>комп'ю­тери</a:t>
            </a:r>
            <a:r>
              <a:rPr lang="ru-RU" b="1" dirty="0"/>
              <a:t> </a:t>
            </a:r>
            <a:r>
              <a:rPr lang="ru-RU" b="1" dirty="0" err="1"/>
              <a:t>виявляються</a:t>
            </a:r>
            <a:r>
              <a:rPr lang="ru-RU" b="1" dirty="0"/>
              <a:t> </a:t>
            </a:r>
            <a:r>
              <a:rPr lang="ru-RU" b="1" dirty="0" err="1"/>
              <a:t>відкритими</a:t>
            </a:r>
            <a:r>
              <a:rPr lang="ru-RU" b="1" dirty="0"/>
              <a:t> для </a:t>
            </a:r>
            <a:r>
              <a:rPr lang="ru-RU" b="1" dirty="0" err="1"/>
              <a:t>злочинних</a:t>
            </a:r>
            <a:r>
              <a:rPr lang="ru-RU" b="1" dirty="0"/>
              <a:t> </a:t>
            </a:r>
            <a:r>
              <a:rPr lang="ru-RU" b="1" dirty="0" err="1"/>
              <a:t>дій</a:t>
            </a:r>
            <a:r>
              <a:rPr lang="ru-RU" b="1" dirty="0"/>
              <a:t> </a:t>
            </a:r>
            <a:r>
              <a:rPr lang="ru-RU" b="1" dirty="0" err="1"/>
              <a:t>хакерів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A2E6E597-8889-4D71-B4D5-B164C49A006C}"/>
              </a:ext>
            </a:extLst>
          </p:cNvPr>
          <p:cNvSpPr/>
          <p:nvPr/>
        </p:nvSpPr>
        <p:spPr>
          <a:xfrm>
            <a:off x="1810177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Утиліта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прихованого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адміністрування</a:t>
            </a:r>
            <a:r>
              <a:rPr lang="ru-RU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>
                <a:solidFill>
                  <a:schemeClr val="bg1"/>
                </a:solidFill>
              </a:rPr>
              <a:t>backdoor)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4248" y="1617059"/>
            <a:ext cx="4827455" cy="20894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“</a:t>
            </a:r>
            <a:r>
              <a:rPr lang="ru-RU" sz="2000" b="1" dirty="0" err="1"/>
              <a:t>Жадібні</a:t>
            </a:r>
            <a:r>
              <a:rPr lang="ru-RU" sz="2000" b="1" dirty="0"/>
              <a:t>” </a:t>
            </a:r>
            <a:r>
              <a:rPr lang="ru-RU" sz="2000" b="1" dirty="0" err="1"/>
              <a:t>програми</a:t>
            </a:r>
            <a:r>
              <a:rPr lang="ru-RU" sz="2000" b="1" dirty="0"/>
              <a:t> (</a:t>
            </a:r>
            <a:r>
              <a:rPr lang="ru-RU" sz="2000" b="1" dirty="0" err="1"/>
              <a:t>greedy</a:t>
            </a:r>
            <a:r>
              <a:rPr lang="ru-RU" sz="2000" b="1" dirty="0"/>
              <a:t> </a:t>
            </a:r>
            <a:r>
              <a:rPr lang="ru-RU" sz="2000" b="1" dirty="0" err="1"/>
              <a:t>program</a:t>
            </a:r>
            <a:r>
              <a:rPr lang="ru-RU" sz="2000" b="1" dirty="0"/>
              <a:t>) 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програми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намагаються</a:t>
            </a:r>
            <a:r>
              <a:rPr lang="ru-RU" sz="2000" b="1" dirty="0"/>
              <a:t> </a:t>
            </a:r>
            <a:r>
              <a:rPr lang="ru-RU" sz="2000" b="1" dirty="0" err="1"/>
              <a:t>монополізувати</a:t>
            </a:r>
            <a:r>
              <a:rPr lang="ru-RU" sz="2000" b="1" dirty="0"/>
              <a:t> </a:t>
            </a:r>
            <a:r>
              <a:rPr lang="ru-RU" sz="2000" b="1" dirty="0" err="1"/>
              <a:t>який-небудь</a:t>
            </a:r>
            <a:r>
              <a:rPr lang="ru-RU" sz="2000" b="1" dirty="0"/>
              <a:t> ресурс, не </a:t>
            </a:r>
            <a:r>
              <a:rPr lang="ru-RU" sz="2000" b="1" dirty="0" err="1"/>
              <a:t>даючи</a:t>
            </a:r>
            <a:r>
              <a:rPr lang="ru-RU" sz="2000" b="1" dirty="0"/>
              <a:t> </a:t>
            </a:r>
            <a:r>
              <a:rPr lang="ru-RU" sz="2000" b="1" dirty="0" err="1"/>
              <a:t>іншим</a:t>
            </a:r>
            <a:r>
              <a:rPr lang="ru-RU" sz="2000" b="1" dirty="0"/>
              <a:t> </a:t>
            </a:r>
            <a:r>
              <a:rPr lang="ru-RU" sz="2000" b="1" dirty="0" err="1"/>
              <a:t>програмам</a:t>
            </a:r>
            <a:r>
              <a:rPr lang="ru-RU" sz="2000" b="1" dirty="0"/>
              <a:t> </a:t>
            </a:r>
            <a:r>
              <a:rPr lang="ru-RU" sz="2000" b="1" dirty="0" err="1"/>
              <a:t>можливості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. </a:t>
            </a:r>
            <a:endParaRPr lang="uk-UA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68169" y="1608712"/>
            <a:ext cx="2926920" cy="20978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err="1"/>
              <a:t>Захоплювачі</a:t>
            </a:r>
            <a:r>
              <a:rPr lang="ru-RU" sz="2000" b="1" dirty="0"/>
              <a:t> </a:t>
            </a:r>
            <a:r>
              <a:rPr lang="ru-RU" sz="2000" b="1" dirty="0" err="1"/>
              <a:t>паролів</a:t>
            </a:r>
            <a:r>
              <a:rPr lang="ru-RU" sz="2000" b="1" dirty="0"/>
              <a:t> - 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спеціально</a:t>
            </a:r>
            <a:r>
              <a:rPr lang="ru-RU" sz="2000" b="1" dirty="0"/>
              <a:t> </a:t>
            </a:r>
            <a:r>
              <a:rPr lang="ru-RU" sz="2000" b="1" dirty="0" err="1"/>
              <a:t>при­значені</a:t>
            </a:r>
            <a:r>
              <a:rPr lang="ru-RU" sz="2000" b="1" dirty="0"/>
              <a:t> </a:t>
            </a:r>
            <a:r>
              <a:rPr lang="ru-RU" sz="2000" b="1" dirty="0" err="1"/>
              <a:t>програми</a:t>
            </a:r>
            <a:r>
              <a:rPr lang="ru-RU" sz="2000" b="1" dirty="0"/>
              <a:t> для </a:t>
            </a:r>
            <a:r>
              <a:rPr lang="ru-RU" sz="2000" b="1" dirty="0" err="1"/>
              <a:t>кра­діжки</a:t>
            </a:r>
            <a:r>
              <a:rPr lang="ru-RU" sz="2000" b="1" dirty="0"/>
              <a:t> </a:t>
            </a:r>
            <a:r>
              <a:rPr lang="ru-RU" sz="2000" b="1" dirty="0" err="1"/>
              <a:t>паролів</a:t>
            </a:r>
            <a:r>
              <a:rPr lang="ru-RU" sz="2000" b="1" dirty="0"/>
              <a:t>.</a:t>
            </a:r>
            <a:endParaRPr lang="uk-UA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18" y="4098705"/>
            <a:ext cx="4906990" cy="2589314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8785" y="4048945"/>
            <a:ext cx="4618379" cy="2639074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B6DDA97A-9058-45AE-A234-F6E40E99735E}"/>
              </a:ext>
            </a:extLst>
          </p:cNvPr>
          <p:cNvSpPr/>
          <p:nvPr/>
        </p:nvSpPr>
        <p:spPr>
          <a:xfrm>
            <a:off x="1805812" y="727154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Програмні засоби добування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418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980" y="3582985"/>
            <a:ext cx="3139065" cy="3165443"/>
          </a:xfrm>
          <a:prstGeom prst="rect">
            <a:avLst/>
          </a:prstGeom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551295" y="344346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Ознаки зараження ПК вірусом або шкідливим програмним забезпеченням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470093" y="4252194"/>
            <a:ext cx="3703788" cy="913511"/>
          </a:xfrm>
          <a:custGeom>
            <a:avLst/>
            <a:gdLst>
              <a:gd name="connsiteX0" fmla="*/ 0 w 2363024"/>
              <a:gd name="connsiteY0" fmla="*/ 181529 h 1089152"/>
              <a:gd name="connsiteX1" fmla="*/ 181529 w 2363024"/>
              <a:gd name="connsiteY1" fmla="*/ 0 h 1089152"/>
              <a:gd name="connsiteX2" fmla="*/ 2181495 w 2363024"/>
              <a:gd name="connsiteY2" fmla="*/ 0 h 1089152"/>
              <a:gd name="connsiteX3" fmla="*/ 2363024 w 2363024"/>
              <a:gd name="connsiteY3" fmla="*/ 181529 h 1089152"/>
              <a:gd name="connsiteX4" fmla="*/ 2363024 w 2363024"/>
              <a:gd name="connsiteY4" fmla="*/ 907623 h 1089152"/>
              <a:gd name="connsiteX5" fmla="*/ 2181495 w 2363024"/>
              <a:gd name="connsiteY5" fmla="*/ 1089152 h 1089152"/>
              <a:gd name="connsiteX6" fmla="*/ 181529 w 2363024"/>
              <a:gd name="connsiteY6" fmla="*/ 1089152 h 1089152"/>
              <a:gd name="connsiteX7" fmla="*/ 0 w 2363024"/>
              <a:gd name="connsiteY7" fmla="*/ 907623 h 1089152"/>
              <a:gd name="connsiteX8" fmla="*/ 0 w 2363024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024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2181495" y="0"/>
                </a:lnTo>
                <a:cubicBezTo>
                  <a:pt x="2281751" y="0"/>
                  <a:pt x="2363024" y="81273"/>
                  <a:pt x="2363024" y="181529"/>
                </a:cubicBezTo>
                <a:lnTo>
                  <a:pt x="2363024" y="907623"/>
                </a:lnTo>
                <a:cubicBezTo>
                  <a:pt x="2363024" y="1007879"/>
                  <a:pt x="2281751" y="1089152"/>
                  <a:pt x="2181495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7228"/>
              <a:satOff val="14286"/>
              <a:lumOff val="-2101"/>
              <a:alphaOff val="0"/>
            </a:schemeClr>
          </a:fillRef>
          <a:effectRef idx="2">
            <a:schemeClr val="accent3">
              <a:hueOff val="387228"/>
              <a:satOff val="14286"/>
              <a:lumOff val="-21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208" tIns="119208" rIns="119208" bIns="11920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i="0" kern="1200" dirty="0"/>
              <a:t>Зменшення вільної пам'яті</a:t>
            </a:r>
            <a:endParaRPr lang="uk-UA" sz="2000" b="1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6321987" y="1130735"/>
            <a:ext cx="2634745" cy="1089152"/>
          </a:xfrm>
          <a:custGeom>
            <a:avLst/>
            <a:gdLst>
              <a:gd name="connsiteX0" fmla="*/ 0 w 2634745"/>
              <a:gd name="connsiteY0" fmla="*/ 181529 h 1089152"/>
              <a:gd name="connsiteX1" fmla="*/ 181529 w 2634745"/>
              <a:gd name="connsiteY1" fmla="*/ 0 h 1089152"/>
              <a:gd name="connsiteX2" fmla="*/ 2453216 w 2634745"/>
              <a:gd name="connsiteY2" fmla="*/ 0 h 1089152"/>
              <a:gd name="connsiteX3" fmla="*/ 2634745 w 2634745"/>
              <a:gd name="connsiteY3" fmla="*/ 181529 h 1089152"/>
              <a:gd name="connsiteX4" fmla="*/ 2634745 w 2634745"/>
              <a:gd name="connsiteY4" fmla="*/ 907623 h 1089152"/>
              <a:gd name="connsiteX5" fmla="*/ 2453216 w 2634745"/>
              <a:gd name="connsiteY5" fmla="*/ 1089152 h 1089152"/>
              <a:gd name="connsiteX6" fmla="*/ 181529 w 2634745"/>
              <a:gd name="connsiteY6" fmla="*/ 1089152 h 1089152"/>
              <a:gd name="connsiteX7" fmla="*/ 0 w 2634745"/>
              <a:gd name="connsiteY7" fmla="*/ 907623 h 1089152"/>
              <a:gd name="connsiteX8" fmla="*/ 0 w 2634745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745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2453216" y="0"/>
                </a:lnTo>
                <a:cubicBezTo>
                  <a:pt x="2553472" y="0"/>
                  <a:pt x="2634745" y="81273"/>
                  <a:pt x="2634745" y="181529"/>
                </a:cubicBezTo>
                <a:lnTo>
                  <a:pt x="2634745" y="907623"/>
                </a:lnTo>
                <a:cubicBezTo>
                  <a:pt x="2634745" y="1007879"/>
                  <a:pt x="2553472" y="1089152"/>
                  <a:pt x="2453216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74457"/>
              <a:satOff val="28571"/>
              <a:lumOff val="-4202"/>
              <a:alphaOff val="0"/>
            </a:schemeClr>
          </a:fillRef>
          <a:effectRef idx="2">
            <a:schemeClr val="accent3">
              <a:hueOff val="774457"/>
              <a:satOff val="28571"/>
              <a:lumOff val="-42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88" tIns="111588" rIns="111588" bIns="111588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i="0" kern="1200" dirty="0"/>
              <a:t>Уповільнення роботи комп'ютера</a:t>
            </a:r>
            <a:endParaRPr lang="uk-UA" sz="2000" b="1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8269367" y="2532525"/>
            <a:ext cx="2783622" cy="1255703"/>
          </a:xfrm>
          <a:custGeom>
            <a:avLst/>
            <a:gdLst>
              <a:gd name="connsiteX0" fmla="*/ 0 w 2783622"/>
              <a:gd name="connsiteY0" fmla="*/ 181529 h 1089152"/>
              <a:gd name="connsiteX1" fmla="*/ 181529 w 2783622"/>
              <a:gd name="connsiteY1" fmla="*/ 0 h 1089152"/>
              <a:gd name="connsiteX2" fmla="*/ 2602093 w 2783622"/>
              <a:gd name="connsiteY2" fmla="*/ 0 h 1089152"/>
              <a:gd name="connsiteX3" fmla="*/ 2783622 w 2783622"/>
              <a:gd name="connsiteY3" fmla="*/ 181529 h 1089152"/>
              <a:gd name="connsiteX4" fmla="*/ 2783622 w 2783622"/>
              <a:gd name="connsiteY4" fmla="*/ 907623 h 1089152"/>
              <a:gd name="connsiteX5" fmla="*/ 2602093 w 2783622"/>
              <a:gd name="connsiteY5" fmla="*/ 1089152 h 1089152"/>
              <a:gd name="connsiteX6" fmla="*/ 181529 w 2783622"/>
              <a:gd name="connsiteY6" fmla="*/ 1089152 h 1089152"/>
              <a:gd name="connsiteX7" fmla="*/ 0 w 2783622"/>
              <a:gd name="connsiteY7" fmla="*/ 907623 h 1089152"/>
              <a:gd name="connsiteX8" fmla="*/ 0 w 278362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62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2602093" y="0"/>
                </a:lnTo>
                <a:cubicBezTo>
                  <a:pt x="2702349" y="0"/>
                  <a:pt x="2783622" y="81273"/>
                  <a:pt x="2783622" y="181529"/>
                </a:cubicBezTo>
                <a:lnTo>
                  <a:pt x="2783622" y="907623"/>
                </a:lnTo>
                <a:cubicBezTo>
                  <a:pt x="2783622" y="1007879"/>
                  <a:pt x="2702349" y="1089152"/>
                  <a:pt x="260209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61685"/>
              <a:satOff val="42857"/>
              <a:lumOff val="-6303"/>
              <a:alphaOff val="0"/>
            </a:schemeClr>
          </a:fillRef>
          <a:effectRef idx="2">
            <a:schemeClr val="accent3">
              <a:hueOff val="1161685"/>
              <a:satOff val="42857"/>
              <a:lumOff val="-63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128" tIns="114128" rIns="114128" bIns="1141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i="0" kern="1200" dirty="0"/>
              <a:t>Затримки при виконанні програм</a:t>
            </a:r>
            <a:endParaRPr lang="uk-UA" sz="2000" b="1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45679" y="5322460"/>
            <a:ext cx="3329047" cy="1089152"/>
          </a:xfrm>
          <a:custGeom>
            <a:avLst/>
            <a:gdLst>
              <a:gd name="connsiteX0" fmla="*/ 0 w 3329047"/>
              <a:gd name="connsiteY0" fmla="*/ 181529 h 1089152"/>
              <a:gd name="connsiteX1" fmla="*/ 181529 w 3329047"/>
              <a:gd name="connsiteY1" fmla="*/ 0 h 1089152"/>
              <a:gd name="connsiteX2" fmla="*/ 3147518 w 3329047"/>
              <a:gd name="connsiteY2" fmla="*/ 0 h 1089152"/>
              <a:gd name="connsiteX3" fmla="*/ 3329047 w 3329047"/>
              <a:gd name="connsiteY3" fmla="*/ 181529 h 1089152"/>
              <a:gd name="connsiteX4" fmla="*/ 3329047 w 3329047"/>
              <a:gd name="connsiteY4" fmla="*/ 907623 h 1089152"/>
              <a:gd name="connsiteX5" fmla="*/ 3147518 w 3329047"/>
              <a:gd name="connsiteY5" fmla="*/ 1089152 h 1089152"/>
              <a:gd name="connsiteX6" fmla="*/ 181529 w 3329047"/>
              <a:gd name="connsiteY6" fmla="*/ 1089152 h 1089152"/>
              <a:gd name="connsiteX7" fmla="*/ 0 w 3329047"/>
              <a:gd name="connsiteY7" fmla="*/ 907623 h 1089152"/>
              <a:gd name="connsiteX8" fmla="*/ 0 w 3329047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9047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3147518" y="0"/>
                </a:lnTo>
                <a:cubicBezTo>
                  <a:pt x="3247774" y="0"/>
                  <a:pt x="3329047" y="81273"/>
                  <a:pt x="3329047" y="181529"/>
                </a:cubicBezTo>
                <a:lnTo>
                  <a:pt x="3329047" y="907623"/>
                </a:lnTo>
                <a:cubicBezTo>
                  <a:pt x="3329047" y="1007879"/>
                  <a:pt x="3247774" y="1089152"/>
                  <a:pt x="3147518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548914"/>
              <a:satOff val="57143"/>
              <a:lumOff val="-8403"/>
              <a:alphaOff val="0"/>
            </a:schemeClr>
          </a:fillRef>
          <a:effectRef idx="2">
            <a:schemeClr val="accent3">
              <a:hueOff val="1548914"/>
              <a:satOff val="57143"/>
              <a:lumOff val="-84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128" tIns="114128" rIns="114128" bIns="1141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kern="1200" dirty="0"/>
              <a:t>Помилки при інсталяції і запуску </a:t>
            </a:r>
            <a:r>
              <a:rPr lang="en-US" sz="2000" b="1" kern="1200" dirty="0"/>
              <a:t>Windows</a:t>
            </a:r>
            <a:endParaRPr lang="uk-UA" sz="2000" b="1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2860463" y="3263450"/>
            <a:ext cx="4263408" cy="716457"/>
          </a:xfrm>
          <a:custGeom>
            <a:avLst/>
            <a:gdLst>
              <a:gd name="connsiteX0" fmla="*/ 0 w 2633362"/>
              <a:gd name="connsiteY0" fmla="*/ 181529 h 1089152"/>
              <a:gd name="connsiteX1" fmla="*/ 181529 w 2633362"/>
              <a:gd name="connsiteY1" fmla="*/ 0 h 1089152"/>
              <a:gd name="connsiteX2" fmla="*/ 2451833 w 2633362"/>
              <a:gd name="connsiteY2" fmla="*/ 0 h 1089152"/>
              <a:gd name="connsiteX3" fmla="*/ 2633362 w 2633362"/>
              <a:gd name="connsiteY3" fmla="*/ 181529 h 1089152"/>
              <a:gd name="connsiteX4" fmla="*/ 2633362 w 2633362"/>
              <a:gd name="connsiteY4" fmla="*/ 907623 h 1089152"/>
              <a:gd name="connsiteX5" fmla="*/ 2451833 w 2633362"/>
              <a:gd name="connsiteY5" fmla="*/ 1089152 h 1089152"/>
              <a:gd name="connsiteX6" fmla="*/ 181529 w 2633362"/>
              <a:gd name="connsiteY6" fmla="*/ 1089152 h 1089152"/>
              <a:gd name="connsiteX7" fmla="*/ 0 w 2633362"/>
              <a:gd name="connsiteY7" fmla="*/ 907623 h 1089152"/>
              <a:gd name="connsiteX8" fmla="*/ 0 w 263336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336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2451833" y="0"/>
                </a:lnTo>
                <a:cubicBezTo>
                  <a:pt x="2552089" y="0"/>
                  <a:pt x="2633362" y="81273"/>
                  <a:pt x="2633362" y="181529"/>
                </a:cubicBezTo>
                <a:lnTo>
                  <a:pt x="2633362" y="907623"/>
                </a:lnTo>
                <a:cubicBezTo>
                  <a:pt x="2633362" y="1007879"/>
                  <a:pt x="2552089" y="1089152"/>
                  <a:pt x="245183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936142"/>
              <a:satOff val="71429"/>
              <a:lumOff val="-10504"/>
              <a:alphaOff val="0"/>
            </a:schemeClr>
          </a:fillRef>
          <a:effectRef idx="2">
            <a:schemeClr val="accent3">
              <a:hueOff val="1936142"/>
              <a:satOff val="71429"/>
              <a:lumOff val="-105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128" tIns="114128" rIns="114128" bIns="1141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i="0" kern="1200" dirty="0"/>
              <a:t>Файли невідомого походження</a:t>
            </a:r>
            <a:endParaRPr lang="uk-UA" sz="2000" b="1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1276615" y="2493832"/>
            <a:ext cx="3954493" cy="583269"/>
          </a:xfrm>
          <a:custGeom>
            <a:avLst/>
            <a:gdLst>
              <a:gd name="connsiteX0" fmla="*/ 0 w 2568906"/>
              <a:gd name="connsiteY0" fmla="*/ 181529 h 1089152"/>
              <a:gd name="connsiteX1" fmla="*/ 181529 w 2568906"/>
              <a:gd name="connsiteY1" fmla="*/ 0 h 1089152"/>
              <a:gd name="connsiteX2" fmla="*/ 2387377 w 2568906"/>
              <a:gd name="connsiteY2" fmla="*/ 0 h 1089152"/>
              <a:gd name="connsiteX3" fmla="*/ 2568906 w 2568906"/>
              <a:gd name="connsiteY3" fmla="*/ 181529 h 1089152"/>
              <a:gd name="connsiteX4" fmla="*/ 2568906 w 2568906"/>
              <a:gd name="connsiteY4" fmla="*/ 907623 h 1089152"/>
              <a:gd name="connsiteX5" fmla="*/ 2387377 w 2568906"/>
              <a:gd name="connsiteY5" fmla="*/ 1089152 h 1089152"/>
              <a:gd name="connsiteX6" fmla="*/ 181529 w 2568906"/>
              <a:gd name="connsiteY6" fmla="*/ 1089152 h 1089152"/>
              <a:gd name="connsiteX7" fmla="*/ 0 w 2568906"/>
              <a:gd name="connsiteY7" fmla="*/ 907623 h 1089152"/>
              <a:gd name="connsiteX8" fmla="*/ 0 w 2568906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906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2387377" y="0"/>
                </a:lnTo>
                <a:cubicBezTo>
                  <a:pt x="2487633" y="0"/>
                  <a:pt x="2568906" y="81273"/>
                  <a:pt x="2568906" y="181529"/>
                </a:cubicBezTo>
                <a:lnTo>
                  <a:pt x="2568906" y="907623"/>
                </a:lnTo>
                <a:cubicBezTo>
                  <a:pt x="2568906" y="1007879"/>
                  <a:pt x="2487633" y="1089152"/>
                  <a:pt x="2387377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323371"/>
              <a:satOff val="85714"/>
              <a:lumOff val="-12605"/>
              <a:alphaOff val="0"/>
            </a:schemeClr>
          </a:fillRef>
          <a:effectRef idx="2">
            <a:schemeClr val="accent3">
              <a:hueOff val="2323371"/>
              <a:satOff val="85714"/>
              <a:lumOff val="-126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288" tIns="124288" rIns="124288" bIns="12428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i="0" kern="1200" dirty="0"/>
              <a:t>Незрозумілі зміни в файлах</a:t>
            </a:r>
            <a:endParaRPr lang="uk-UA" sz="2000" b="1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643582" y="1130735"/>
            <a:ext cx="4117265" cy="1089152"/>
          </a:xfrm>
          <a:custGeom>
            <a:avLst/>
            <a:gdLst>
              <a:gd name="connsiteX0" fmla="*/ 0 w 3261509"/>
              <a:gd name="connsiteY0" fmla="*/ 181529 h 1089152"/>
              <a:gd name="connsiteX1" fmla="*/ 181529 w 3261509"/>
              <a:gd name="connsiteY1" fmla="*/ 0 h 1089152"/>
              <a:gd name="connsiteX2" fmla="*/ 3079980 w 3261509"/>
              <a:gd name="connsiteY2" fmla="*/ 0 h 1089152"/>
              <a:gd name="connsiteX3" fmla="*/ 3261509 w 3261509"/>
              <a:gd name="connsiteY3" fmla="*/ 181529 h 1089152"/>
              <a:gd name="connsiteX4" fmla="*/ 3261509 w 3261509"/>
              <a:gd name="connsiteY4" fmla="*/ 907623 h 1089152"/>
              <a:gd name="connsiteX5" fmla="*/ 3079980 w 3261509"/>
              <a:gd name="connsiteY5" fmla="*/ 1089152 h 1089152"/>
              <a:gd name="connsiteX6" fmla="*/ 181529 w 3261509"/>
              <a:gd name="connsiteY6" fmla="*/ 1089152 h 1089152"/>
              <a:gd name="connsiteX7" fmla="*/ 0 w 3261509"/>
              <a:gd name="connsiteY7" fmla="*/ 907623 h 1089152"/>
              <a:gd name="connsiteX8" fmla="*/ 0 w 3261509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509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3079980" y="0"/>
                </a:lnTo>
                <a:cubicBezTo>
                  <a:pt x="3180236" y="0"/>
                  <a:pt x="3261509" y="81273"/>
                  <a:pt x="3261509" y="181529"/>
                </a:cubicBezTo>
                <a:lnTo>
                  <a:pt x="3261509" y="907623"/>
                </a:lnTo>
                <a:cubicBezTo>
                  <a:pt x="3261509" y="1007879"/>
                  <a:pt x="3180236" y="1089152"/>
                  <a:pt x="3079980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710599"/>
              <a:satOff val="100000"/>
              <a:lumOff val="-14706"/>
              <a:alphaOff val="0"/>
            </a:schemeClr>
          </a:fillRef>
          <a:effectRef idx="2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128" tIns="114128" rIns="114128" bIns="1141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0" kern="1200" dirty="0" err="1"/>
              <a:t>Зміна</a:t>
            </a:r>
            <a:r>
              <a:rPr lang="ru-RU" sz="2000" b="1" i="0" kern="1200" dirty="0"/>
              <a:t> </a:t>
            </a:r>
            <a:r>
              <a:rPr lang="ru-RU" sz="2000" b="1" i="0" kern="1200" dirty="0" err="1"/>
              <a:t>дати</a:t>
            </a:r>
            <a:r>
              <a:rPr lang="ru-RU" sz="2000" b="1" i="0" kern="1200" dirty="0"/>
              <a:t> </a:t>
            </a:r>
            <a:r>
              <a:rPr lang="ru-RU" sz="2000" b="1" i="0" kern="1200" dirty="0" err="1"/>
              <a:t>модифікації</a:t>
            </a:r>
            <a:r>
              <a:rPr lang="ru-RU" sz="2000" b="1" i="0" kern="1200" dirty="0"/>
              <a:t> </a:t>
            </a:r>
            <a:r>
              <a:rPr lang="ru-RU" sz="2000" b="1" i="0" kern="1200" dirty="0" err="1"/>
              <a:t>файлів</a:t>
            </a:r>
            <a:r>
              <a:rPr lang="ru-RU" sz="2000" b="1" i="0" kern="1200" dirty="0"/>
              <a:t> без причини</a:t>
            </a:r>
            <a:endParaRPr lang="ru-RU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10153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8156" y="6079815"/>
            <a:ext cx="4208844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Регулярно </a:t>
            </a:r>
            <a:r>
              <a:rPr lang="ru-RU" b="1" dirty="0" err="1"/>
              <a:t>створюйте</a:t>
            </a:r>
            <a:r>
              <a:rPr lang="ru-RU" b="1" dirty="0"/>
              <a:t> </a:t>
            </a:r>
            <a:r>
              <a:rPr lang="ru-RU" b="1" dirty="0" err="1"/>
              <a:t>резервні</a:t>
            </a:r>
            <a:r>
              <a:rPr lang="ru-RU" b="1" dirty="0"/>
              <a:t> </a:t>
            </a:r>
            <a:r>
              <a:rPr lang="ru-RU" b="1" dirty="0" err="1"/>
              <a:t>копії</a:t>
            </a:r>
            <a:r>
              <a:rPr lang="ru-RU" b="1" dirty="0"/>
              <a:t> ваших </a:t>
            </a:r>
            <a:r>
              <a:rPr lang="ru-RU" b="1" dirty="0" err="1"/>
              <a:t>важливих</a:t>
            </a:r>
            <a:r>
              <a:rPr lang="ru-RU" b="1" dirty="0"/>
              <a:t> </a:t>
            </a:r>
            <a:r>
              <a:rPr lang="ru-RU" b="1" dirty="0" err="1"/>
              <a:t>файлів</a:t>
            </a:r>
            <a:endParaRPr lang="uk-UA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156" y="5259933"/>
            <a:ext cx="4208844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Блокуйте</a:t>
            </a:r>
            <a:r>
              <a:rPr lang="ru-RU" b="1" dirty="0"/>
              <a:t> </a:t>
            </a:r>
            <a:r>
              <a:rPr lang="ru-RU" b="1" dirty="0" err="1"/>
              <a:t>спливаючі</a:t>
            </a:r>
            <a:r>
              <a:rPr lang="ru-RU" b="1" dirty="0"/>
              <a:t> </a:t>
            </a:r>
            <a:r>
              <a:rPr lang="ru-RU" b="1" dirty="0" err="1"/>
              <a:t>вікна</a:t>
            </a:r>
            <a:r>
              <a:rPr lang="ru-RU" b="1" dirty="0"/>
              <a:t>, </a:t>
            </a:r>
            <a:r>
              <a:rPr lang="ru-RU" b="1" dirty="0" err="1"/>
              <a:t>скачування</a:t>
            </a:r>
            <a:r>
              <a:rPr lang="ru-RU" b="1" dirty="0"/>
              <a:t> та </a:t>
            </a:r>
            <a:r>
              <a:rPr lang="ru-RU" b="1" dirty="0" err="1"/>
              <a:t>відкривання</a:t>
            </a:r>
            <a:r>
              <a:rPr lang="ru-RU" b="1" dirty="0"/>
              <a:t> </a:t>
            </a:r>
            <a:r>
              <a:rPr lang="ru-RU" b="1" dirty="0" err="1"/>
              <a:t>дивних</a:t>
            </a:r>
            <a:r>
              <a:rPr lang="ru-RU" b="1" dirty="0"/>
              <a:t> </a:t>
            </a:r>
            <a:r>
              <a:rPr lang="ru-RU" b="1" dirty="0" err="1"/>
              <a:t>файлів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156" y="4145621"/>
            <a:ext cx="4208844" cy="76372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Миттєво</a:t>
            </a:r>
            <a:r>
              <a:rPr lang="ru-RU" b="1" dirty="0"/>
              <a:t> </a:t>
            </a:r>
            <a:r>
              <a:rPr lang="ru-RU" b="1" dirty="0" err="1"/>
              <a:t>закривайте</a:t>
            </a:r>
            <a:r>
              <a:rPr lang="ru-RU" b="1" dirty="0"/>
              <a:t> </a:t>
            </a:r>
            <a:r>
              <a:rPr lang="ru-RU" b="1" dirty="0" err="1"/>
              <a:t>сайти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відкрилися</a:t>
            </a:r>
            <a:r>
              <a:rPr lang="ru-RU" b="1" dirty="0"/>
              <a:t> на </a:t>
            </a:r>
            <a:r>
              <a:rPr lang="ru-RU" b="1" dirty="0" err="1"/>
              <a:t>комп’ютері</a:t>
            </a:r>
            <a:r>
              <a:rPr lang="ru-RU" b="1" dirty="0"/>
              <a:t> без </a:t>
            </a:r>
            <a:r>
              <a:rPr lang="ru-RU" b="1" dirty="0" err="1"/>
              <a:t>вашої</a:t>
            </a:r>
            <a:r>
              <a:rPr lang="ru-RU" b="1" dirty="0"/>
              <a:t> </a:t>
            </a:r>
            <a:r>
              <a:rPr lang="ru-RU" b="1" dirty="0" err="1"/>
              <a:t>згоди</a:t>
            </a:r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969" y="2402019"/>
            <a:ext cx="4075680" cy="1471508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натискайте на </a:t>
            </a:r>
            <a:r>
              <a:rPr lang="ru-RU" b="1" dirty="0" err="1"/>
              <a:t>посилання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не </a:t>
            </a:r>
            <a:r>
              <a:rPr lang="ru-RU" b="1" dirty="0" err="1"/>
              <a:t>відкривайте</a:t>
            </a:r>
            <a:r>
              <a:rPr lang="ru-RU" b="1" dirty="0"/>
              <a:t> </a:t>
            </a:r>
            <a:r>
              <a:rPr lang="ru-RU" b="1" dirty="0" err="1"/>
              <a:t>вкладення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надійшли</a:t>
            </a:r>
            <a:r>
              <a:rPr lang="ru-RU" b="1" dirty="0"/>
              <a:t> з </a:t>
            </a:r>
            <a:r>
              <a:rPr lang="ru-RU" b="1" dirty="0" err="1"/>
              <a:t>невідомих</a:t>
            </a:r>
            <a:r>
              <a:rPr lang="ru-RU" b="1" dirty="0"/>
              <a:t> для вас </a:t>
            </a:r>
            <a:r>
              <a:rPr lang="ru-RU" b="1" dirty="0" err="1"/>
              <a:t>електронних</a:t>
            </a:r>
            <a:r>
              <a:rPr lang="ru-RU" b="1" dirty="0"/>
              <a:t> адрес</a:t>
            </a:r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8969" y="1511118"/>
            <a:ext cx="3978025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Використовуйте</a:t>
            </a:r>
            <a:r>
              <a:rPr lang="ru-RU" b="1" dirty="0"/>
              <a:t> </a:t>
            </a:r>
            <a:r>
              <a:rPr lang="ru-RU" b="1" dirty="0" err="1"/>
              <a:t>антивірусну</a:t>
            </a:r>
            <a:r>
              <a:rPr lang="ru-RU" b="1" dirty="0"/>
              <a:t> </a:t>
            </a:r>
            <a:r>
              <a:rPr lang="ru-RU" b="1" dirty="0" err="1"/>
              <a:t>програму</a:t>
            </a:r>
            <a:r>
              <a:rPr lang="ru-RU" b="1" dirty="0"/>
              <a:t> та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оновлюйте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41796" y="3137773"/>
            <a:ext cx="3784911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Звертайте увагу на сповіщення </a:t>
            </a:r>
            <a:r>
              <a:rPr lang="ru-RU" b="1" dirty="0" err="1"/>
              <a:t>Windows</a:t>
            </a:r>
            <a:r>
              <a:rPr lang="ru-RU" b="1" dirty="0"/>
              <a:t> </a:t>
            </a:r>
            <a:r>
              <a:rPr lang="ru-RU" b="1" dirty="0" err="1"/>
              <a:t>SmartScreen</a:t>
            </a:r>
            <a:r>
              <a:rPr lang="uk-UA" b="1" dirty="0"/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58578" y="2272856"/>
            <a:ext cx="3872981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Розумний</a:t>
            </a:r>
            <a:r>
              <a:rPr lang="ru-RU" b="1" dirty="0"/>
              <a:t> </a:t>
            </a:r>
            <a:r>
              <a:rPr lang="ru-RU" b="1" dirty="0" err="1"/>
              <a:t>серфінг</a:t>
            </a:r>
            <a:r>
              <a:rPr lang="ru-RU" b="1" dirty="0"/>
              <a:t> в </a:t>
            </a:r>
            <a:r>
              <a:rPr lang="ru-RU" b="1" dirty="0" err="1"/>
              <a:t>мережі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58578" y="1441820"/>
            <a:ext cx="3868129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Блокуйте</a:t>
            </a:r>
            <a:r>
              <a:rPr lang="ru-RU" b="1" dirty="0"/>
              <a:t> </a:t>
            </a:r>
            <a:r>
              <a:rPr lang="ru-RU" b="1" dirty="0" err="1"/>
              <a:t>автоматичний</a:t>
            </a:r>
            <a:r>
              <a:rPr lang="ru-RU" b="1" dirty="0"/>
              <a:t> запуск.</a:t>
            </a:r>
            <a:endParaRPr lang="uk-UA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69001" y="4084311"/>
            <a:ext cx="3847282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Використовуйте</a:t>
            </a:r>
            <a:r>
              <a:rPr lang="ru-RU" b="1" dirty="0"/>
              <a:t> </a:t>
            </a:r>
            <a:r>
              <a:rPr lang="ru-RU" b="1" dirty="0" err="1"/>
              <a:t>брандмауер</a:t>
            </a:r>
            <a:endParaRPr lang="uk-UA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12561" y="5033593"/>
            <a:ext cx="3843380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Використовуйте</a:t>
            </a:r>
            <a:r>
              <a:rPr lang="ru-RU" b="1" dirty="0"/>
              <a:t> </a:t>
            </a:r>
            <a:r>
              <a:rPr lang="ru-RU" b="1" dirty="0" err="1"/>
              <a:t>блокувальник</a:t>
            </a:r>
            <a:r>
              <a:rPr lang="ru-RU" b="1" dirty="0"/>
              <a:t> </a:t>
            </a:r>
            <a:r>
              <a:rPr lang="ru-RU" b="1" dirty="0" err="1"/>
              <a:t>спливаючих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 у </a:t>
            </a:r>
            <a:r>
              <a:rPr lang="ru-RU" b="1" dirty="0" err="1"/>
              <a:t>браузері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12561" y="5787094"/>
            <a:ext cx="3843380" cy="773504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Перед </a:t>
            </a:r>
            <a:r>
              <a:rPr lang="uk-UA" b="1" dirty="0" err="1"/>
              <a:t>виконристанням</a:t>
            </a:r>
            <a:r>
              <a:rPr lang="uk-UA" b="1" dirty="0"/>
              <a:t> чужих носіїв інформації, обов’язково перевірте їх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4210" y="999004"/>
            <a:ext cx="2907151" cy="2114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1142" y="5181912"/>
            <a:ext cx="2760219" cy="1611968"/>
          </a:xfrm>
          <a:prstGeom prst="rect">
            <a:avLst/>
          </a:prstGeom>
        </p:spPr>
      </p:pic>
      <p:pic>
        <p:nvPicPr>
          <p:cNvPr id="5122" name="Picture 2" descr="Ð ÐµÐ·ÑÐ»ÑÑÐ°Ñ Ð¿Ð¾ÑÑÐºÑ Ð·Ð¾Ð±ÑÐ°Ð¶ÐµÐ½Ñ Ð·Ð° Ð·Ð°Ð¿Ð¸ÑÐ¾Ð¼ &quot;Ð·Ð°ÑÐ¸ÑÑ ÐÐ Ð²ÑÐ´ Ð²ÑÑÑÑÑÐ²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5" y="2990770"/>
            <a:ext cx="2995631" cy="2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228FF386-FDC8-46C6-B5F7-84CF64B72F86}"/>
              </a:ext>
            </a:extLst>
          </p:cNvPr>
          <p:cNvSpPr/>
          <p:nvPr/>
        </p:nvSpPr>
        <p:spPr>
          <a:xfrm>
            <a:off x="1930027" y="274793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Правила </a:t>
            </a:r>
            <a:r>
              <a:rPr lang="ru-RU" sz="2000" b="1" dirty="0" err="1">
                <a:solidFill>
                  <a:schemeClr val="bg1"/>
                </a:solidFill>
              </a:rPr>
              <a:t>захисту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Вашого</a:t>
            </a:r>
            <a:r>
              <a:rPr lang="ru-RU" sz="2000" b="1" dirty="0">
                <a:solidFill>
                  <a:schemeClr val="bg1"/>
                </a:solidFill>
              </a:rPr>
              <a:t> ПК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60" y="790113"/>
            <a:ext cx="3555005" cy="34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3899" y="6048607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запустіть</a:t>
            </a:r>
            <a:r>
              <a:rPr lang="ru-RU" b="1" dirty="0"/>
              <a:t> </a:t>
            </a:r>
            <a:r>
              <a:rPr lang="ru-RU" b="1" dirty="0" err="1"/>
              <a:t>програму</a:t>
            </a:r>
            <a:r>
              <a:rPr lang="ru-RU" b="1" dirty="0"/>
              <a:t> </a:t>
            </a:r>
            <a:r>
              <a:rPr lang="ru-RU" b="1" dirty="0" err="1"/>
              <a:t>повної</a:t>
            </a:r>
            <a:r>
              <a:rPr lang="ru-RU" b="1" dirty="0"/>
              <a:t> </a:t>
            </a:r>
            <a:r>
              <a:rPr lang="ru-RU" b="1" dirty="0" err="1"/>
              <a:t>перевірки</a:t>
            </a:r>
            <a:r>
              <a:rPr lang="ru-RU" b="1" dirty="0"/>
              <a:t> </a:t>
            </a:r>
            <a:r>
              <a:rPr lang="ru-RU" b="1" dirty="0" err="1"/>
              <a:t>комп’ютера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3899" y="5201269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Обновіть</a:t>
            </a:r>
            <a:r>
              <a:rPr lang="ru-RU" b="1" dirty="0"/>
              <a:t> </a:t>
            </a:r>
            <a:r>
              <a:rPr lang="ru-RU" b="1" dirty="0" err="1"/>
              <a:t>антивірусні</a:t>
            </a:r>
            <a:r>
              <a:rPr lang="ru-RU" b="1" dirty="0"/>
              <a:t>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endParaRPr lang="uk-UA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3899" y="4412443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Невідкладно</a:t>
            </a:r>
            <a:r>
              <a:rPr lang="ru-RU" b="1" dirty="0"/>
              <a:t> </a:t>
            </a:r>
            <a:r>
              <a:rPr lang="ru-RU" b="1" dirty="0" err="1"/>
              <a:t>встановіть</a:t>
            </a:r>
            <a:r>
              <a:rPr lang="ru-RU" b="1" dirty="0"/>
              <a:t> одну з </a:t>
            </a:r>
            <a:r>
              <a:rPr lang="ru-RU" b="1" dirty="0" err="1"/>
              <a:t>антивірусних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endParaRPr lang="uk-UA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3975" y="2219139"/>
            <a:ext cx="4739666" cy="1471508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 не можете </a:t>
            </a:r>
            <a:r>
              <a:rPr lang="ru-RU" b="1" dirty="0" err="1"/>
              <a:t>завантажитися</a:t>
            </a:r>
            <a:r>
              <a:rPr lang="ru-RU" b="1" dirty="0"/>
              <a:t> з </a:t>
            </a:r>
            <a:r>
              <a:rPr lang="ru-RU" b="1" dirty="0" err="1"/>
              <a:t>жорсткого</a:t>
            </a:r>
            <a:r>
              <a:rPr lang="ru-RU" b="1" dirty="0"/>
              <a:t> диска </a:t>
            </a:r>
            <a:r>
              <a:rPr lang="ru-RU" b="1" dirty="0" err="1"/>
              <a:t>комп'ютера</a:t>
            </a:r>
            <a:r>
              <a:rPr lang="ru-RU" b="1" dirty="0"/>
              <a:t> (</a:t>
            </a:r>
            <a:r>
              <a:rPr lang="ru-RU" b="1" dirty="0" err="1"/>
              <a:t>комп'ютер</a:t>
            </a:r>
            <a:r>
              <a:rPr lang="ru-RU" b="1" dirty="0"/>
              <a:t> </a:t>
            </a:r>
            <a:r>
              <a:rPr lang="ru-RU" b="1" dirty="0" err="1"/>
              <a:t>видає</a:t>
            </a:r>
            <a:r>
              <a:rPr lang="ru-RU" b="1" dirty="0"/>
              <a:t> </a:t>
            </a:r>
            <a:r>
              <a:rPr lang="ru-RU" b="1" dirty="0" err="1"/>
              <a:t>помилку</a:t>
            </a:r>
            <a:r>
              <a:rPr lang="ru-RU" b="1" dirty="0"/>
              <a:t>, коли </a:t>
            </a:r>
            <a:r>
              <a:rPr lang="ru-RU" b="1" dirty="0" err="1"/>
              <a:t>ви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включаєте</a:t>
            </a:r>
            <a:r>
              <a:rPr lang="ru-RU" b="1" dirty="0"/>
              <a:t>), </a:t>
            </a:r>
            <a:r>
              <a:rPr lang="ru-RU" b="1" dirty="0" err="1"/>
              <a:t>спробуйте</a:t>
            </a:r>
            <a:r>
              <a:rPr lang="ru-RU" b="1" dirty="0"/>
              <a:t> </a:t>
            </a:r>
            <a:r>
              <a:rPr lang="ru-RU" b="1" dirty="0" err="1"/>
              <a:t>завантажитися</a:t>
            </a:r>
            <a:r>
              <a:rPr lang="ru-RU" b="1" dirty="0"/>
              <a:t> в </a:t>
            </a:r>
            <a:r>
              <a:rPr lang="ru-RU" b="1" dirty="0" err="1"/>
              <a:t>режимі</a:t>
            </a:r>
            <a:r>
              <a:rPr lang="ru-RU" b="1" dirty="0"/>
              <a:t>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збоїв</a:t>
            </a:r>
            <a:endParaRPr lang="uk-UA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3975" y="1266780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Відключіть</a:t>
            </a:r>
            <a:r>
              <a:rPr lang="ru-RU" b="1" dirty="0"/>
              <a:t> </a:t>
            </a:r>
            <a:r>
              <a:rPr lang="ru-RU" b="1" dirty="0" err="1"/>
              <a:t>комп'ютер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Інтернету</a:t>
            </a:r>
            <a:r>
              <a:rPr lang="ru-RU" b="1" dirty="0"/>
              <a:t> і </a:t>
            </a:r>
            <a:r>
              <a:rPr lang="ru-RU" b="1" dirty="0" err="1"/>
              <a:t>локальної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endParaRPr lang="uk-UA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975" y="3987893"/>
            <a:ext cx="3552548" cy="2664411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63DB376B-4415-4CEF-9F79-6FC2F7C9B502}"/>
              </a:ext>
            </a:extLst>
          </p:cNvPr>
          <p:cNvSpPr/>
          <p:nvPr/>
        </p:nvSpPr>
        <p:spPr>
          <a:xfrm>
            <a:off x="1259075" y="390003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Дії</a:t>
            </a:r>
            <a:r>
              <a:rPr lang="ru-RU" sz="2000" b="1" dirty="0">
                <a:solidFill>
                  <a:schemeClr val="bg1"/>
                </a:solidFill>
              </a:rPr>
              <a:t> при </a:t>
            </a:r>
            <a:r>
              <a:rPr lang="ru-RU" sz="2000" b="1" dirty="0" err="1">
                <a:solidFill>
                  <a:schemeClr val="bg1"/>
                </a:solidFill>
              </a:rPr>
              <a:t>зараженні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комп’ютера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вірусом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або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шкідливим</a:t>
            </a:r>
            <a:r>
              <a:rPr lang="ru-RU" sz="2000" b="1" dirty="0">
                <a:solidFill>
                  <a:schemeClr val="bg1"/>
                </a:solidFill>
              </a:rPr>
              <a:t> ПЗ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2175329" y="481667"/>
            <a:ext cx="8503758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Перелік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заходів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безпеки</a:t>
            </a:r>
            <a:r>
              <a:rPr lang="ru-RU" sz="2000" b="1" dirty="0">
                <a:solidFill>
                  <a:schemeClr val="bg1"/>
                </a:solidFill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</a:rPr>
              <a:t>Windows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9624" y="5931429"/>
            <a:ext cx="2649738" cy="460493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Банк файлів</a:t>
            </a:r>
            <a:endParaRPr lang="uk-UA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3866" y="5797566"/>
            <a:ext cx="2649738" cy="5943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Служба захисту користувачів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2538" y="4455667"/>
            <a:ext cx="2573316" cy="550948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Windows </a:t>
            </a:r>
            <a:r>
              <a:rPr lang="uk-UA" b="1" dirty="0" err="1"/>
              <a:t>SmartScreen</a:t>
            </a:r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97337" y="2380442"/>
            <a:ext cx="2573316" cy="66800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Захисник Windows</a:t>
            </a:r>
            <a:r>
              <a:rPr lang="uk-UA" dirty="0"/>
              <a:t>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0550" y="1389246"/>
            <a:ext cx="2573316" cy="54055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Центр підтримки</a:t>
            </a:r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44000" y="4289148"/>
            <a:ext cx="2674778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Брандмауер </a:t>
            </a:r>
            <a:r>
              <a:rPr lang="ru-RU" b="1" dirty="0" err="1"/>
              <a:t>Windows</a:t>
            </a:r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38735" y="2345826"/>
            <a:ext cx="2577124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Windows </a:t>
            </a:r>
            <a:r>
              <a:rPr lang="uk-UA" b="1" dirty="0" err="1"/>
              <a:t>Update</a:t>
            </a:r>
            <a:r>
              <a:rPr lang="uk-UA" dirty="0"/>
              <a:t> 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7639" y="2380442"/>
            <a:ext cx="3399138" cy="14721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Перелік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заходів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безпеки</a:t>
            </a:r>
            <a:r>
              <a:rPr lang="ru-RU" sz="2000" b="1" dirty="0">
                <a:solidFill>
                  <a:schemeClr val="bg1"/>
                </a:solidFill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</a:rPr>
              <a:t>Windows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3945" y="3887394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8585" y="2272848"/>
            <a:ext cx="3710723" cy="3744002"/>
          </a:xfrm>
          <a:prstGeom prst="rect">
            <a:avLst/>
          </a:prstGeom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41712" y="5227781"/>
            <a:ext cx="3138848" cy="1236767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Підвищена</a:t>
            </a:r>
            <a:r>
              <a:rPr lang="ru-RU" b="1" dirty="0"/>
              <a:t> </a:t>
            </a:r>
            <a:r>
              <a:rPr lang="ru-RU" b="1" dirty="0" err="1"/>
              <a:t>витрата</a:t>
            </a:r>
            <a:r>
              <a:rPr lang="ru-RU" b="1" dirty="0"/>
              <a:t> заряду </a:t>
            </a:r>
            <a:r>
              <a:rPr lang="ru-RU" b="1" dirty="0" err="1"/>
              <a:t>акумуляторної</a:t>
            </a:r>
            <a:r>
              <a:rPr lang="ru-RU" b="1" dirty="0"/>
              <a:t> </a:t>
            </a:r>
            <a:r>
              <a:rPr lang="ru-RU" b="1" dirty="0" err="1"/>
              <a:t>батареї</a:t>
            </a:r>
            <a:endParaRPr lang="uk-UA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29471" y="1354865"/>
            <a:ext cx="3018163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Надмірний</a:t>
            </a:r>
            <a:r>
              <a:rPr lang="ru-RU" b="1" dirty="0"/>
              <a:t> </a:t>
            </a:r>
            <a:r>
              <a:rPr lang="ru-RU" b="1" dirty="0" err="1"/>
              <a:t>нагрів</a:t>
            </a:r>
            <a:endParaRPr lang="uk-UA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1837" y="2461695"/>
            <a:ext cx="3174598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Зниження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endParaRPr lang="uk-UA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5550" y="3511174"/>
            <a:ext cx="3700407" cy="1180095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Періодично</a:t>
            </a:r>
            <a:r>
              <a:rPr lang="ru-RU" b="1" dirty="0"/>
              <a:t> на </a:t>
            </a:r>
            <a:r>
              <a:rPr lang="ru-RU" b="1" dirty="0" err="1"/>
              <a:t>смартфоні</a:t>
            </a:r>
            <a:r>
              <a:rPr lang="ru-RU" b="1" dirty="0"/>
              <a:t> </a:t>
            </a:r>
            <a:r>
              <a:rPr lang="ru-RU" b="1" dirty="0" err="1"/>
              <a:t>спливає</a:t>
            </a:r>
            <a:r>
              <a:rPr lang="ru-RU" b="1" dirty="0"/>
              <a:t> реклама з </a:t>
            </a:r>
            <a:r>
              <a:rPr lang="ru-RU" b="1" dirty="0" err="1"/>
              <a:t>пропозицією</a:t>
            </a:r>
            <a:r>
              <a:rPr lang="ru-RU" b="1" dirty="0"/>
              <a:t> </a:t>
            </a:r>
            <a:r>
              <a:rPr lang="ru-RU" b="1" dirty="0" err="1"/>
              <a:t>щось</a:t>
            </a:r>
            <a:r>
              <a:rPr lang="ru-RU" b="1" dirty="0"/>
              <a:t> </a:t>
            </a:r>
            <a:r>
              <a:rPr lang="ru-RU" b="1" dirty="0" err="1"/>
              <a:t>купити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десь</a:t>
            </a:r>
            <a:r>
              <a:rPr lang="ru-RU" b="1" dirty="0"/>
              <a:t> </a:t>
            </a:r>
            <a:r>
              <a:rPr lang="ru-RU" b="1" dirty="0" err="1"/>
              <a:t>зареєструватися</a:t>
            </a:r>
            <a:endParaRPr lang="uk-UA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51542" y="2389052"/>
            <a:ext cx="344778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Збільшений</a:t>
            </a:r>
            <a:r>
              <a:rPr lang="ru-RU" b="1" dirty="0"/>
              <a:t> </a:t>
            </a:r>
            <a:r>
              <a:rPr lang="ru-RU" b="1" dirty="0" err="1"/>
              <a:t>інтернет-трафік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49165" y="3372774"/>
            <a:ext cx="344778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Спонтанні</a:t>
            </a:r>
            <a:r>
              <a:rPr lang="ru-RU" b="1" dirty="0"/>
              <a:t> </a:t>
            </a:r>
            <a:r>
              <a:rPr lang="ru-RU" b="1"/>
              <a:t>презавантаження</a:t>
            </a:r>
            <a:endParaRPr lang="uk-UA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90499" y="5227781"/>
            <a:ext cx="3472806" cy="116190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Поява</a:t>
            </a:r>
            <a:r>
              <a:rPr lang="ru-RU" b="1" dirty="0"/>
              <a:t> </a:t>
            </a:r>
            <a:r>
              <a:rPr lang="ru-RU" b="1" dirty="0" err="1"/>
              <a:t>підозрілих</a:t>
            </a:r>
            <a:r>
              <a:rPr lang="ru-RU" b="1" dirty="0"/>
              <a:t> </a:t>
            </a:r>
            <a:r>
              <a:rPr lang="ru-RU" b="1" dirty="0" err="1"/>
              <a:t>іконок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невідомих</a:t>
            </a:r>
            <a:r>
              <a:rPr lang="ru-RU" b="1" dirty="0"/>
              <a:t> </a:t>
            </a:r>
            <a:r>
              <a:rPr lang="ru-RU" b="1" dirty="0" err="1"/>
              <a:t>ярликів</a:t>
            </a:r>
            <a:r>
              <a:rPr lang="ru-RU" b="1" dirty="0"/>
              <a:t> на </a:t>
            </a:r>
            <a:r>
              <a:rPr lang="ru-RU" b="1" dirty="0" err="1"/>
              <a:t>робочому</a:t>
            </a:r>
            <a:r>
              <a:rPr lang="ru-RU" b="1" dirty="0"/>
              <a:t> </a:t>
            </a:r>
            <a:r>
              <a:rPr lang="ru-RU" b="1" dirty="0" err="1"/>
              <a:t>столі</a:t>
            </a:r>
            <a:endParaRPr lang="uk-UA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5550" y="373417"/>
            <a:ext cx="4739666" cy="16650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Смартфон – не </a:t>
            </a:r>
            <a:r>
              <a:rPr lang="ru-RU" sz="2000" b="1" dirty="0" err="1">
                <a:solidFill>
                  <a:schemeClr val="bg1"/>
                </a:solidFill>
              </a:rPr>
              <a:t>звичайний</a:t>
            </a:r>
            <a:r>
              <a:rPr lang="ru-RU" sz="2000" b="1" dirty="0">
                <a:solidFill>
                  <a:schemeClr val="bg1"/>
                </a:solidFill>
              </a:rPr>
              <a:t> телефон, а </a:t>
            </a:r>
            <a:r>
              <a:rPr lang="ru-RU" sz="2000" b="1" dirty="0" err="1">
                <a:solidFill>
                  <a:schemeClr val="bg1"/>
                </a:solidFill>
              </a:rPr>
              <a:t>повноцінний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міні-комп'ютер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вашій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кишені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більшу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оперативну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пам'ять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ніж</a:t>
            </a:r>
            <a:r>
              <a:rPr lang="ru-RU" sz="2000" b="1" dirty="0">
                <a:solidFill>
                  <a:schemeClr val="bg1"/>
                </a:solidFill>
              </a:rPr>
              <a:t> колись </a:t>
            </a:r>
            <a:r>
              <a:rPr lang="ru-RU" sz="2000" b="1" dirty="0" err="1">
                <a:solidFill>
                  <a:schemeClr val="bg1"/>
                </a:solidFill>
              </a:rPr>
              <a:t>персональні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комп'ютери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E8ED4B7B-C67A-4439-A044-77A636879CF6}"/>
              </a:ext>
            </a:extLst>
          </p:cNvPr>
          <p:cNvSpPr/>
          <p:nvPr/>
        </p:nvSpPr>
        <p:spPr>
          <a:xfrm>
            <a:off x="5094514" y="544401"/>
            <a:ext cx="6946689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Ознаки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шкідливого</a:t>
            </a:r>
            <a:r>
              <a:rPr lang="ru-RU" sz="2000" b="1" dirty="0">
                <a:solidFill>
                  <a:schemeClr val="bg1"/>
                </a:solidFill>
              </a:rPr>
              <a:t> ПЗ на </a:t>
            </a:r>
            <a:r>
              <a:rPr lang="ru-RU" sz="2000" b="1" dirty="0" err="1">
                <a:solidFill>
                  <a:schemeClr val="bg1"/>
                </a:solidFill>
              </a:rPr>
              <a:t>смартфоні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92" y="6247115"/>
            <a:ext cx="4739666" cy="416105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Зробіть</a:t>
            </a:r>
            <a:r>
              <a:rPr lang="ru-RU" b="1" dirty="0"/>
              <a:t> </a:t>
            </a:r>
            <a:r>
              <a:rPr lang="ru-RU" b="1" dirty="0" err="1"/>
              <a:t>резервні</a:t>
            </a:r>
            <a:r>
              <a:rPr lang="ru-RU" b="1" dirty="0"/>
              <a:t> </a:t>
            </a:r>
            <a:r>
              <a:rPr lang="ru-RU" b="1" dirty="0" err="1"/>
              <a:t>копії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uk-UA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75258" y="5529287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</a:t>
            </a:r>
            <a:r>
              <a:rPr lang="ru-RU" b="1" dirty="0" err="1"/>
              <a:t>користуйтесь</a:t>
            </a:r>
            <a:r>
              <a:rPr lang="ru-RU" b="1" dirty="0"/>
              <a:t> </a:t>
            </a:r>
            <a:r>
              <a:rPr lang="ru-RU" b="1" dirty="0" err="1"/>
              <a:t>незахищеним</a:t>
            </a:r>
            <a:r>
              <a:rPr lang="ru-RU" b="1" dirty="0"/>
              <a:t>, </a:t>
            </a:r>
            <a:r>
              <a:rPr lang="ru-RU" b="1" dirty="0" err="1"/>
              <a:t>відкритими</a:t>
            </a:r>
            <a:r>
              <a:rPr lang="ru-RU" b="1" dirty="0"/>
              <a:t>  </a:t>
            </a:r>
            <a:r>
              <a:rPr lang="ru-RU" b="1" dirty="0" err="1"/>
              <a:t>Wi-Fi</a:t>
            </a:r>
            <a:endParaRPr lang="uk-UA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8769" y="4855633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здійснення</a:t>
            </a:r>
            <a:r>
              <a:rPr lang="ru-RU" b="1" dirty="0"/>
              <a:t> платежу – </a:t>
            </a:r>
            <a:r>
              <a:rPr lang="ru-RU" b="1" dirty="0" err="1"/>
              <a:t>виходьте</a:t>
            </a:r>
            <a:r>
              <a:rPr lang="ru-RU" b="1" dirty="0"/>
              <a:t> з </a:t>
            </a:r>
            <a:r>
              <a:rPr lang="ru-RU" b="1" dirty="0" err="1"/>
              <a:t>облікового</a:t>
            </a:r>
            <a:r>
              <a:rPr lang="ru-RU" b="1" dirty="0"/>
              <a:t> </a:t>
            </a:r>
            <a:r>
              <a:rPr lang="ru-RU" b="1" dirty="0" err="1"/>
              <a:t>запису</a:t>
            </a:r>
            <a:endParaRPr lang="uk-UA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42746" y="4128117"/>
            <a:ext cx="4739666" cy="697075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натискайте на </a:t>
            </a:r>
            <a:r>
              <a:rPr lang="ru-RU" b="1" dirty="0" err="1"/>
              <a:t>підозрілі</a:t>
            </a:r>
            <a:r>
              <a:rPr lang="ru-RU" b="1" dirty="0"/>
              <a:t> </a:t>
            </a:r>
            <a:r>
              <a:rPr lang="ru-RU" b="1" dirty="0" err="1"/>
              <a:t>вкладення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посилання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неперевірених</a:t>
            </a:r>
            <a:r>
              <a:rPr lang="ru-RU" b="1" dirty="0"/>
              <a:t> </a:t>
            </a:r>
            <a:r>
              <a:rPr lang="ru-RU" b="1" dirty="0" err="1"/>
              <a:t>контактів</a:t>
            </a:r>
            <a:endParaRPr lang="uk-UA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889" y="1483550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Встановлюйте</a:t>
            </a:r>
            <a:r>
              <a:rPr lang="ru-RU" b="1" dirty="0"/>
              <a:t> </a:t>
            </a:r>
            <a:r>
              <a:rPr lang="ru-RU" b="1" dirty="0" err="1"/>
              <a:t>застосунки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з </a:t>
            </a:r>
            <a:r>
              <a:rPr lang="ru-RU" b="1" dirty="0" err="1"/>
              <a:t>перевірених</a:t>
            </a:r>
            <a:r>
              <a:rPr lang="ru-RU" b="1" dirty="0"/>
              <a:t> </a:t>
            </a:r>
            <a:r>
              <a:rPr lang="ru-RU" b="1" dirty="0" err="1"/>
              <a:t>джерел</a:t>
            </a:r>
            <a:endParaRPr lang="uk-UA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1775" y="2147088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Вимикайте</a:t>
            </a:r>
            <a:r>
              <a:rPr lang="ru-RU" b="1" dirty="0"/>
              <a:t> </a:t>
            </a:r>
            <a:r>
              <a:rPr lang="ru-RU" b="1" dirty="0" err="1"/>
              <a:t>автоматичний</a:t>
            </a:r>
            <a:r>
              <a:rPr lang="ru-RU" b="1" dirty="0"/>
              <a:t> </a:t>
            </a:r>
            <a:r>
              <a:rPr lang="ru-RU" b="1" dirty="0" err="1"/>
              <a:t>вхід</a:t>
            </a:r>
            <a:r>
              <a:rPr lang="ru-RU" b="1" dirty="0"/>
              <a:t> в </a:t>
            </a:r>
            <a:r>
              <a:rPr lang="ru-RU" b="1" dirty="0" err="1"/>
              <a:t>обліковий</a:t>
            </a:r>
            <a:r>
              <a:rPr lang="ru-RU" b="1" dirty="0"/>
              <a:t> </a:t>
            </a:r>
            <a:r>
              <a:rPr lang="ru-RU" b="1" dirty="0" err="1"/>
              <a:t>запис</a:t>
            </a:r>
            <a:r>
              <a:rPr lang="ru-RU" b="1" dirty="0"/>
              <a:t> на </a:t>
            </a:r>
            <a:r>
              <a:rPr lang="ru-RU" b="1" dirty="0" err="1"/>
              <a:t>сайті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мобільному</a:t>
            </a:r>
            <a:r>
              <a:rPr lang="ru-RU" b="1" dirty="0"/>
              <a:t> </a:t>
            </a:r>
            <a:r>
              <a:rPr lang="ru-RU" b="1" dirty="0" err="1"/>
              <a:t>застосунку</a:t>
            </a:r>
            <a:endParaRPr lang="uk-UA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70571" y="2812378"/>
            <a:ext cx="4739666" cy="56979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</a:t>
            </a:r>
            <a:r>
              <a:rPr lang="ru-RU" b="1" dirty="0" err="1"/>
              <a:t>пересилайте</a:t>
            </a:r>
            <a:r>
              <a:rPr lang="ru-RU" b="1" dirty="0"/>
              <a:t> </a:t>
            </a:r>
            <a:r>
              <a:rPr lang="ru-RU" b="1" dirty="0" err="1"/>
              <a:t>платіжні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</a:t>
            </a:r>
            <a:r>
              <a:rPr lang="ru-RU" b="1" dirty="0" err="1"/>
              <a:t>текстовими</a:t>
            </a:r>
            <a:r>
              <a:rPr lang="ru-RU" b="1" dirty="0"/>
              <a:t> </a:t>
            </a:r>
            <a:r>
              <a:rPr lang="ru-RU" b="1" dirty="0" err="1"/>
              <a:t>повідомленнями</a:t>
            </a:r>
            <a:endParaRPr lang="uk-UA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0860" y="3526095"/>
            <a:ext cx="4739666" cy="47967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Встановіть застосунок мобільної безпеки</a:t>
            </a:r>
            <a:endParaRPr lang="uk-UA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01537" y="3865087"/>
            <a:ext cx="4739666" cy="52606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Завжди</a:t>
            </a:r>
            <a:r>
              <a:rPr lang="ru-RU" b="1" dirty="0"/>
              <a:t> читайте список </a:t>
            </a:r>
            <a:r>
              <a:rPr lang="ru-RU" b="1" dirty="0" err="1"/>
              <a:t>необхідних</a:t>
            </a:r>
            <a:r>
              <a:rPr lang="ru-RU" b="1" dirty="0"/>
              <a:t> </a:t>
            </a:r>
            <a:r>
              <a:rPr lang="ru-RU" b="1" dirty="0" err="1"/>
              <a:t>додаткам</a:t>
            </a:r>
            <a:r>
              <a:rPr lang="ru-RU" b="1" dirty="0"/>
              <a:t> </a:t>
            </a:r>
            <a:r>
              <a:rPr lang="ru-RU" b="1" dirty="0" err="1"/>
              <a:t>дозволів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0185" y="1059804"/>
            <a:ext cx="3213444" cy="2227139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1CB834F3-994C-4087-854C-DCAE02C68BC0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Правила </a:t>
            </a:r>
            <a:r>
              <a:rPr lang="ru-RU" sz="2000" b="1" dirty="0" err="1">
                <a:solidFill>
                  <a:schemeClr val="bg1"/>
                </a:solidFill>
              </a:rPr>
              <a:t>захисту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вашого</a:t>
            </a:r>
            <a:r>
              <a:rPr lang="ru-RU" sz="2000" b="1" dirty="0">
                <a:solidFill>
                  <a:schemeClr val="bg1"/>
                </a:solidFill>
              </a:rPr>
              <a:t> смартфону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owte.at.ua/utschnjam/loli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8" y="1300653"/>
            <a:ext cx="2377598" cy="25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0048" y="2205915"/>
            <a:ext cx="923973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3600" b="1" dirty="0">
              <a:solidFill>
                <a:srgbClr val="584332"/>
              </a:solidFill>
              <a:latin typeface="+mn-lt"/>
            </a:endParaRPr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13" y="1278391"/>
            <a:ext cx="2250244" cy="27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24" y="1053906"/>
            <a:ext cx="2999622" cy="29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2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50" y="4082554"/>
            <a:ext cx="2211786" cy="21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72" y="4107364"/>
            <a:ext cx="2601193" cy="2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79" y="4204433"/>
            <a:ext cx="2348026" cy="21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0281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5" y="4046554"/>
            <a:ext cx="2543398" cy="23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j02972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84" y="1725726"/>
            <a:ext cx="1898309" cy="18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54267D51-8318-448A-9EB5-607A77EE81B9}"/>
              </a:ext>
            </a:extLst>
          </p:cNvPr>
          <p:cNvSpPr/>
          <p:nvPr/>
        </p:nvSpPr>
        <p:spPr>
          <a:xfrm>
            <a:off x="1538847" y="653796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Повторимо правила поведінки та безпеки в комп’ютерному класі</a:t>
            </a:r>
          </a:p>
        </p:txBody>
      </p:sp>
    </p:spTree>
    <p:extLst>
      <p:ext uri="{BB962C8B-B14F-4D97-AF65-F5344CB8AC3E}">
        <p14:creationId xmlns:p14="http://schemas.microsoft.com/office/powerpoint/2010/main" val="15633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0EE4EEF9-0091-4F51-A191-C459112FDA7F}"/>
              </a:ext>
            </a:extLst>
          </p:cNvPr>
          <p:cNvSpPr/>
          <p:nvPr/>
        </p:nvSpPr>
        <p:spPr>
          <a:xfrm>
            <a:off x="2238789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Працюємо за комп’ютером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2022" y="1305571"/>
            <a:ext cx="7083178" cy="5364134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Використовуючи вірусну енциклопедію </a:t>
            </a:r>
            <a:r>
              <a:rPr lang="en-US" sz="2400" b="1" dirty="0" err="1"/>
              <a:t>Zillya</a:t>
            </a:r>
            <a:r>
              <a:rPr lang="uk-UA" sz="2400" b="1" dirty="0"/>
              <a:t>!</a:t>
            </a:r>
            <a:r>
              <a:rPr lang="en-US" sz="2400" b="1" dirty="0"/>
              <a:t> (</a:t>
            </a:r>
            <a:r>
              <a:rPr lang="en-US" sz="2400" dirty="0"/>
              <a:t>https://zillya.ua/virus)</a:t>
            </a:r>
          </a:p>
          <a:p>
            <a:pPr algn="ctr"/>
            <a:r>
              <a:rPr lang="uk-UA" sz="2400" b="1" dirty="0"/>
              <a:t>Дослідити типи шкідливих програм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virus</a:t>
            </a:r>
            <a:r>
              <a:rPr lang="uk-UA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Trojan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Backdoor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err="1"/>
              <a:t>Dropper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Downloader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Tool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err="1"/>
              <a:t>Adware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Dialer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err="1"/>
              <a:t>Worm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err="1"/>
              <a:t>Exploit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err="1"/>
              <a:t>Rootkit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291" y="2556769"/>
            <a:ext cx="1079738" cy="39531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557433" y="2035562"/>
            <a:ext cx="4483770" cy="4634143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Оформити результати </a:t>
            </a:r>
            <a:r>
              <a:rPr lang="uk-UA" sz="2400" b="1" dirty="0" smtClean="0"/>
              <a:t>у вигляді таблиці з такими колонками:</a:t>
            </a:r>
          </a:p>
          <a:p>
            <a:r>
              <a:rPr lang="uk-UA" sz="2400" b="1" dirty="0" smtClean="0"/>
              <a:t>-    вид </a:t>
            </a:r>
            <a:r>
              <a:rPr lang="uk-UA" sz="2400" b="1" dirty="0"/>
              <a:t>шкідливого ПЗ</a:t>
            </a:r>
            <a:r>
              <a:rPr lang="uk-UA" sz="2400" b="1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/>
              <a:t>приклад </a:t>
            </a:r>
            <a:r>
              <a:rPr lang="uk-UA" sz="2400" b="1" dirty="0"/>
              <a:t>з точною </a:t>
            </a:r>
            <a:r>
              <a:rPr lang="uk-UA" sz="2400" b="1" dirty="0" smtClean="0"/>
              <a:t>назвою;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/>
              <a:t>методи поширення;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/>
              <a:t>деструктивні </a:t>
            </a:r>
            <a:r>
              <a:rPr lang="uk-UA" sz="2400" b="1" dirty="0"/>
              <a:t>можливості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9604" y="3404895"/>
            <a:ext cx="18573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8E6349D-ACB9-47F5-89CF-188259D5AD04}"/>
              </a:ext>
            </a:extLst>
          </p:cNvPr>
          <p:cNvSpPr/>
          <p:nvPr/>
        </p:nvSpPr>
        <p:spPr>
          <a:xfrm>
            <a:off x="3375258" y="544401"/>
            <a:ext cx="8665945" cy="707886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Повторюємо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2EB9A93-33D0-43A6-8557-1C8B32DE0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1" y="201623"/>
            <a:ext cx="2207945" cy="1657522"/>
          </a:xfrm>
          <a:prstGeom prst="rect">
            <a:avLst/>
          </a:prstGeom>
        </p:spPr>
      </p:pic>
      <p:sp>
        <p:nvSpPr>
          <p:cNvPr id="14" name="Прямоугольник 7">
            <a:extLst>
              <a:ext uri="{FF2B5EF4-FFF2-40B4-BE49-F238E27FC236}">
                <a16:creationId xmlns=""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1397480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1. </a:t>
            </a:r>
            <a:r>
              <a:rPr lang="ru-RU" sz="2400" b="1" dirty="0" err="1">
                <a:solidFill>
                  <a:schemeClr val="bg1"/>
                </a:solidFill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програмні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засоби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добування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інформації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017257" y="2143363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2.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відносимо</a:t>
            </a:r>
            <a:r>
              <a:rPr lang="ru-RU" sz="2400" b="1" dirty="0">
                <a:solidFill>
                  <a:schemeClr val="bg1"/>
                </a:solidFill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</a:rPr>
              <a:t>технічних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засобів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добування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інформації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1873566" y="2850304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3. Чим </a:t>
            </a:r>
            <a:r>
              <a:rPr lang="ru-RU" sz="2400" b="1" dirty="0" err="1">
                <a:solidFill>
                  <a:schemeClr val="bg1"/>
                </a:solidFill>
              </a:rPr>
              <a:t>характерні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захоплювачі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паролів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1612309" y="3609496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4. </a:t>
            </a:r>
            <a:r>
              <a:rPr lang="ru-RU" sz="2400" b="1" dirty="0" err="1">
                <a:solidFill>
                  <a:schemeClr val="bg1"/>
                </a:solidFill>
              </a:rPr>
              <a:t>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ознаки</a:t>
            </a:r>
            <a:r>
              <a:rPr lang="ru-RU" sz="2400" b="1" dirty="0">
                <a:solidFill>
                  <a:schemeClr val="bg1"/>
                </a:solidFill>
              </a:rPr>
              <a:t> «</a:t>
            </a:r>
            <a:r>
              <a:rPr lang="ru-RU" sz="2400" b="1" dirty="0" err="1">
                <a:solidFill>
                  <a:schemeClr val="bg1"/>
                </a:solidFill>
              </a:rPr>
              <a:t>жадібних</a:t>
            </a:r>
            <a:r>
              <a:rPr lang="ru-RU" sz="2400" b="1" dirty="0">
                <a:solidFill>
                  <a:schemeClr val="bg1"/>
                </a:solidFill>
              </a:rPr>
              <a:t>» </a:t>
            </a:r>
            <a:r>
              <a:rPr lang="ru-RU" sz="2400" b="1" dirty="0" err="1">
                <a:solidFill>
                  <a:schemeClr val="bg1"/>
                </a:solidFill>
              </a:rPr>
              <a:t>програм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1318233" y="4436001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5.Перерахуйте заходи </a:t>
            </a:r>
            <a:r>
              <a:rPr lang="ru-RU" sz="2400" b="1" dirty="0" err="1">
                <a:solidFill>
                  <a:schemeClr val="bg1"/>
                </a:solidFill>
              </a:rPr>
              <a:t>захисту</a:t>
            </a:r>
            <a:r>
              <a:rPr lang="ru-RU" sz="2400" b="1" dirty="0">
                <a:solidFill>
                  <a:schemeClr val="bg1"/>
                </a:solidFill>
              </a:rPr>
              <a:t> ПК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шкідливого</a:t>
            </a:r>
            <a:r>
              <a:rPr lang="ru-RU" sz="2400" b="1" dirty="0">
                <a:solidFill>
                  <a:schemeClr val="bg1"/>
                </a:solidFill>
              </a:rPr>
              <a:t> ПЗ. </a:t>
            </a:r>
          </a:p>
        </p:txBody>
      </p:sp>
      <p:sp>
        <p:nvSpPr>
          <p:cNvPr id="16" name="Прямоугольник 7">
            <a:extLst>
              <a:ext uri="{FF2B5EF4-FFF2-40B4-BE49-F238E27FC236}">
                <a16:creationId xmlns=""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933040" y="5288475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6. </a:t>
            </a:r>
            <a:r>
              <a:rPr lang="ru-RU" sz="2400" b="1" dirty="0" err="1">
                <a:solidFill>
                  <a:schemeClr val="bg1"/>
                </a:solidFill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основні</a:t>
            </a:r>
            <a:r>
              <a:rPr lang="ru-RU" sz="2400" b="1" dirty="0">
                <a:solidFill>
                  <a:schemeClr val="bg1"/>
                </a:solidFill>
              </a:rPr>
              <a:t> заходи </a:t>
            </a:r>
            <a:r>
              <a:rPr lang="ru-RU" sz="2400" b="1" dirty="0" err="1">
                <a:solidFill>
                  <a:schemeClr val="bg1"/>
                </a:solidFill>
              </a:rPr>
              <a:t>безпеки</a:t>
            </a:r>
            <a:r>
              <a:rPr lang="ru-RU" sz="2400" b="1" dirty="0">
                <a:solidFill>
                  <a:schemeClr val="bg1"/>
                </a:solidFill>
              </a:rPr>
              <a:t> для смартфона.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3243713" y="1206910"/>
            <a:ext cx="8665945" cy="5325961"/>
          </a:xfrm>
          <a:prstGeom prst="snip2SameRect">
            <a:avLst/>
          </a:prstGeom>
          <a:solidFill>
            <a:srgbClr val="765A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Створити</a:t>
            </a:r>
            <a:r>
              <a:rPr lang="ru-RU" sz="3200" b="1" dirty="0"/>
              <a:t> </a:t>
            </a:r>
            <a:r>
              <a:rPr lang="en-US" sz="3200" b="1" dirty="0"/>
              <a:t>Google</a:t>
            </a:r>
            <a:r>
              <a:rPr lang="uk-UA" sz="3200" b="1" dirty="0"/>
              <a:t>-презентацію на тему «</a:t>
            </a:r>
            <a:r>
              <a:rPr lang="ru-RU" sz="3200" b="1" dirty="0"/>
              <a:t>ТОП-10 </a:t>
            </a:r>
            <a:r>
              <a:rPr lang="ru-RU" sz="3200" b="1" dirty="0" err="1"/>
              <a:t>найнебезпечніших</a:t>
            </a:r>
            <a:r>
              <a:rPr lang="ru-RU" sz="3200" b="1" dirty="0"/>
              <a:t> </a:t>
            </a:r>
            <a:r>
              <a:rPr lang="ru-RU" sz="3200" b="1" dirty="0" err="1"/>
              <a:t>комп'ютерних</a:t>
            </a:r>
            <a:r>
              <a:rPr lang="ru-RU" sz="3200" b="1" dirty="0"/>
              <a:t> </a:t>
            </a:r>
            <a:r>
              <a:rPr lang="ru-RU" sz="3200" b="1" dirty="0" err="1"/>
              <a:t>вірусів</a:t>
            </a:r>
            <a:r>
              <a:rPr lang="ru-RU" sz="3200" b="1" dirty="0"/>
              <a:t>».</a:t>
            </a:r>
          </a:p>
          <a:p>
            <a:pPr algn="ctr"/>
            <a:r>
              <a:rPr lang="uk-UA" sz="3200" b="1" dirty="0"/>
              <a:t>Надати доступ учителеві.</a:t>
            </a:r>
            <a:endParaRPr lang="ru-RU" sz="3200" b="1" dirty="0"/>
          </a:p>
          <a:p>
            <a:pPr algn="ctr"/>
            <a:endParaRPr lang="uk-UA" sz="3200" b="1" i="1" dirty="0"/>
          </a:p>
          <a:p>
            <a:pPr algn="ctr"/>
            <a:endParaRPr lang="uk-UA" sz="3600" b="1" dirty="0"/>
          </a:p>
        </p:txBody>
      </p:sp>
      <p:pic>
        <p:nvPicPr>
          <p:cNvPr id="1026" name="Picture 2" descr="http://img3.wikia.nocookie.net/__cb20140428050001/rrc-kor/ru/images/8/83/%D0%9E%D0%BA_%D1%81%D0%BC%D0%B0%D0%B9%D0%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7" y="944511"/>
            <a:ext cx="4158750" cy="31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3AC0D38-1648-49BA-B579-00DC76A2FFDE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Домашн</a:t>
            </a:r>
            <a:r>
              <a:rPr lang="uk-UA" sz="2000" b="1">
                <a:solidFill>
                  <a:schemeClr val="bg1"/>
                </a:solidFill>
              </a:rPr>
              <a:t>є завдання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540" y="4169983"/>
            <a:ext cx="4847831" cy="2114910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0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3606325" y="1286752"/>
            <a:ext cx="8303333" cy="5220952"/>
          </a:xfrm>
          <a:prstGeom prst="snip2SameRect">
            <a:avLst/>
          </a:prstGeom>
          <a:solidFill>
            <a:srgbClr val="765A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Зареєструватися на безкоштовний онлайн-курс </a:t>
            </a:r>
            <a:r>
              <a:rPr lang="en-US" sz="4400" b="1" dirty="0"/>
              <a:t>Prometheus </a:t>
            </a:r>
            <a:r>
              <a:rPr lang="uk-UA" sz="4400" b="1" dirty="0"/>
              <a:t>«Основи інформаційної безпеки»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https://edx.prometheus.org.ua/courses/KPI/IS101/2014_T1/about</a:t>
            </a:r>
            <a:r>
              <a:rPr lang="uk-UA" sz="2000" b="1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uk-UA" sz="3200" b="1" i="1" dirty="0"/>
          </a:p>
          <a:p>
            <a:pPr algn="ctr"/>
            <a:endParaRPr lang="uk-UA" sz="3600" b="1" dirty="0"/>
          </a:p>
        </p:txBody>
      </p:sp>
      <p:pic>
        <p:nvPicPr>
          <p:cNvPr id="1026" name="Picture 2" descr="http://img3.wikia.nocookie.net/__cb20140428050001/rrc-kor/ru/images/8/83/%D0%9E%D0%BA_%D1%81%D0%BC%D0%B0%D0%B9%D0%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" y="915348"/>
            <a:ext cx="4158750" cy="31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3AC0D38-1648-49BA-B579-00DC76A2FFDE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Додаткове завдання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6" t="1855" r="4305" b="4081"/>
          <a:stretch/>
        </p:blipFill>
        <p:spPr>
          <a:xfrm>
            <a:off x="394283" y="4311941"/>
            <a:ext cx="2849430" cy="2093213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6060" y="5232829"/>
            <a:ext cx="3731707" cy="1172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1841" y="5232829"/>
            <a:ext cx="12287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1938343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Комп’ютерні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злочинці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984640" y="5271142"/>
            <a:ext cx="2709726" cy="1258616"/>
          </a:xfrm>
          <a:custGeom>
            <a:avLst/>
            <a:gdLst>
              <a:gd name="connsiteX0" fmla="*/ 0 w 3169331"/>
              <a:gd name="connsiteY0" fmla="*/ 209774 h 1258616"/>
              <a:gd name="connsiteX1" fmla="*/ 209774 w 3169331"/>
              <a:gd name="connsiteY1" fmla="*/ 0 h 1258616"/>
              <a:gd name="connsiteX2" fmla="*/ 2959557 w 3169331"/>
              <a:gd name="connsiteY2" fmla="*/ 0 h 1258616"/>
              <a:gd name="connsiteX3" fmla="*/ 3169331 w 3169331"/>
              <a:gd name="connsiteY3" fmla="*/ 209774 h 1258616"/>
              <a:gd name="connsiteX4" fmla="*/ 3169331 w 3169331"/>
              <a:gd name="connsiteY4" fmla="*/ 1048842 h 1258616"/>
              <a:gd name="connsiteX5" fmla="*/ 2959557 w 3169331"/>
              <a:gd name="connsiteY5" fmla="*/ 1258616 h 1258616"/>
              <a:gd name="connsiteX6" fmla="*/ 209774 w 3169331"/>
              <a:gd name="connsiteY6" fmla="*/ 1258616 h 1258616"/>
              <a:gd name="connsiteX7" fmla="*/ 0 w 3169331"/>
              <a:gd name="connsiteY7" fmla="*/ 1048842 h 1258616"/>
              <a:gd name="connsiteX8" fmla="*/ 0 w 3169331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331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2959557" y="0"/>
                </a:lnTo>
                <a:cubicBezTo>
                  <a:pt x="3075412" y="0"/>
                  <a:pt x="3169331" y="93919"/>
                  <a:pt x="3169331" y="209774"/>
                </a:cubicBezTo>
                <a:lnTo>
                  <a:pt x="3169331" y="1048842"/>
                </a:lnTo>
                <a:cubicBezTo>
                  <a:pt x="3169331" y="1164697"/>
                  <a:pt x="3075412" y="1258616"/>
                  <a:pt x="2959557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/>
              <a:t>Хакери</a:t>
            </a:r>
            <a:endParaRPr lang="uk-UA" sz="24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9143132" y="2852293"/>
            <a:ext cx="2571527" cy="1258616"/>
          </a:xfrm>
          <a:custGeom>
            <a:avLst/>
            <a:gdLst>
              <a:gd name="connsiteX0" fmla="*/ 0 w 2571527"/>
              <a:gd name="connsiteY0" fmla="*/ 209774 h 1258616"/>
              <a:gd name="connsiteX1" fmla="*/ 209774 w 2571527"/>
              <a:gd name="connsiteY1" fmla="*/ 0 h 1258616"/>
              <a:gd name="connsiteX2" fmla="*/ 2361753 w 2571527"/>
              <a:gd name="connsiteY2" fmla="*/ 0 h 1258616"/>
              <a:gd name="connsiteX3" fmla="*/ 2571527 w 2571527"/>
              <a:gd name="connsiteY3" fmla="*/ 209774 h 1258616"/>
              <a:gd name="connsiteX4" fmla="*/ 2571527 w 2571527"/>
              <a:gd name="connsiteY4" fmla="*/ 1048842 h 1258616"/>
              <a:gd name="connsiteX5" fmla="*/ 2361753 w 2571527"/>
              <a:gd name="connsiteY5" fmla="*/ 1258616 h 1258616"/>
              <a:gd name="connsiteX6" fmla="*/ 209774 w 2571527"/>
              <a:gd name="connsiteY6" fmla="*/ 1258616 h 1258616"/>
              <a:gd name="connsiteX7" fmla="*/ 0 w 2571527"/>
              <a:gd name="connsiteY7" fmla="*/ 1048842 h 1258616"/>
              <a:gd name="connsiteX8" fmla="*/ 0 w 2571527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1527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2361753" y="0"/>
                </a:lnTo>
                <a:cubicBezTo>
                  <a:pt x="2477608" y="0"/>
                  <a:pt x="2571527" y="93919"/>
                  <a:pt x="2571527" y="209774"/>
                </a:cubicBezTo>
                <a:lnTo>
                  <a:pt x="2571527" y="1048842"/>
                </a:lnTo>
                <a:cubicBezTo>
                  <a:pt x="2571527" y="1164697"/>
                  <a:pt x="2477608" y="1258616"/>
                  <a:pt x="2361753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/>
              <a:t>Пірати</a:t>
            </a:r>
            <a:endParaRPr lang="uk-UA" sz="24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6423740" y="5200121"/>
            <a:ext cx="2719392" cy="1258616"/>
          </a:xfrm>
          <a:custGeom>
            <a:avLst/>
            <a:gdLst>
              <a:gd name="connsiteX0" fmla="*/ 0 w 3601927"/>
              <a:gd name="connsiteY0" fmla="*/ 209774 h 1258616"/>
              <a:gd name="connsiteX1" fmla="*/ 209774 w 3601927"/>
              <a:gd name="connsiteY1" fmla="*/ 0 h 1258616"/>
              <a:gd name="connsiteX2" fmla="*/ 3392153 w 3601927"/>
              <a:gd name="connsiteY2" fmla="*/ 0 h 1258616"/>
              <a:gd name="connsiteX3" fmla="*/ 3601927 w 3601927"/>
              <a:gd name="connsiteY3" fmla="*/ 209774 h 1258616"/>
              <a:gd name="connsiteX4" fmla="*/ 3601927 w 3601927"/>
              <a:gd name="connsiteY4" fmla="*/ 1048842 h 1258616"/>
              <a:gd name="connsiteX5" fmla="*/ 3392153 w 3601927"/>
              <a:gd name="connsiteY5" fmla="*/ 1258616 h 1258616"/>
              <a:gd name="connsiteX6" fmla="*/ 209774 w 3601927"/>
              <a:gd name="connsiteY6" fmla="*/ 1258616 h 1258616"/>
              <a:gd name="connsiteX7" fmla="*/ 0 w 3601927"/>
              <a:gd name="connsiteY7" fmla="*/ 1048842 h 1258616"/>
              <a:gd name="connsiteX8" fmla="*/ 0 w 3601927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1927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3392153" y="0"/>
                </a:lnTo>
                <a:cubicBezTo>
                  <a:pt x="3508008" y="0"/>
                  <a:pt x="3601927" y="93919"/>
                  <a:pt x="3601927" y="209774"/>
                </a:cubicBezTo>
                <a:lnTo>
                  <a:pt x="3601927" y="1048842"/>
                </a:lnTo>
                <a:cubicBezTo>
                  <a:pt x="3601927" y="1164697"/>
                  <a:pt x="3508008" y="1258616"/>
                  <a:pt x="3392153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 err="1"/>
              <a:t>Кракери</a:t>
            </a:r>
            <a:endParaRPr lang="uk-UA" sz="24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347483" y="2945165"/>
            <a:ext cx="2706435" cy="1258616"/>
          </a:xfrm>
          <a:custGeom>
            <a:avLst/>
            <a:gdLst>
              <a:gd name="connsiteX0" fmla="*/ 0 w 2896230"/>
              <a:gd name="connsiteY0" fmla="*/ 209774 h 1258616"/>
              <a:gd name="connsiteX1" fmla="*/ 209774 w 2896230"/>
              <a:gd name="connsiteY1" fmla="*/ 0 h 1258616"/>
              <a:gd name="connsiteX2" fmla="*/ 2686456 w 2896230"/>
              <a:gd name="connsiteY2" fmla="*/ 0 h 1258616"/>
              <a:gd name="connsiteX3" fmla="*/ 2896230 w 2896230"/>
              <a:gd name="connsiteY3" fmla="*/ 209774 h 1258616"/>
              <a:gd name="connsiteX4" fmla="*/ 2896230 w 2896230"/>
              <a:gd name="connsiteY4" fmla="*/ 1048842 h 1258616"/>
              <a:gd name="connsiteX5" fmla="*/ 2686456 w 2896230"/>
              <a:gd name="connsiteY5" fmla="*/ 1258616 h 1258616"/>
              <a:gd name="connsiteX6" fmla="*/ 209774 w 2896230"/>
              <a:gd name="connsiteY6" fmla="*/ 1258616 h 1258616"/>
              <a:gd name="connsiteX7" fmla="*/ 0 w 2896230"/>
              <a:gd name="connsiteY7" fmla="*/ 1048842 h 1258616"/>
              <a:gd name="connsiteX8" fmla="*/ 0 w 2896230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230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2686456" y="0"/>
                </a:lnTo>
                <a:cubicBezTo>
                  <a:pt x="2802311" y="0"/>
                  <a:pt x="2896230" y="93919"/>
                  <a:pt x="2896230" y="209774"/>
                </a:cubicBezTo>
                <a:lnTo>
                  <a:pt x="2896230" y="1048842"/>
                </a:lnTo>
                <a:cubicBezTo>
                  <a:pt x="2896230" y="1164697"/>
                  <a:pt x="2802311" y="1258616"/>
                  <a:pt x="2686456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/>
              <a:t>Шкідники </a:t>
            </a:r>
            <a:endParaRPr lang="uk-UA" sz="2400" kern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7553" y="1225760"/>
            <a:ext cx="11390051" cy="10380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dirty="0"/>
              <a:t>Найбільшу загрозу безпеці інформації становлять люди, тому саме їхні навмисні чи випадкові дії потрібно передбачати, організовуючи систему захисту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519360" y="2878212"/>
            <a:ext cx="2840228" cy="1258616"/>
          </a:xfrm>
          <a:custGeom>
            <a:avLst/>
            <a:gdLst>
              <a:gd name="connsiteX0" fmla="*/ 0 w 2896230"/>
              <a:gd name="connsiteY0" fmla="*/ 209774 h 1258616"/>
              <a:gd name="connsiteX1" fmla="*/ 209774 w 2896230"/>
              <a:gd name="connsiteY1" fmla="*/ 0 h 1258616"/>
              <a:gd name="connsiteX2" fmla="*/ 2686456 w 2896230"/>
              <a:gd name="connsiteY2" fmla="*/ 0 h 1258616"/>
              <a:gd name="connsiteX3" fmla="*/ 2896230 w 2896230"/>
              <a:gd name="connsiteY3" fmla="*/ 209774 h 1258616"/>
              <a:gd name="connsiteX4" fmla="*/ 2896230 w 2896230"/>
              <a:gd name="connsiteY4" fmla="*/ 1048842 h 1258616"/>
              <a:gd name="connsiteX5" fmla="*/ 2686456 w 2896230"/>
              <a:gd name="connsiteY5" fmla="*/ 1258616 h 1258616"/>
              <a:gd name="connsiteX6" fmla="*/ 209774 w 2896230"/>
              <a:gd name="connsiteY6" fmla="*/ 1258616 h 1258616"/>
              <a:gd name="connsiteX7" fmla="*/ 0 w 2896230"/>
              <a:gd name="connsiteY7" fmla="*/ 1048842 h 1258616"/>
              <a:gd name="connsiteX8" fmla="*/ 0 w 2896230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230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2686456" y="0"/>
                </a:lnTo>
                <a:cubicBezTo>
                  <a:pt x="2802311" y="0"/>
                  <a:pt x="2896230" y="93919"/>
                  <a:pt x="2896230" y="209774"/>
                </a:cubicBezTo>
                <a:lnTo>
                  <a:pt x="2896230" y="1048842"/>
                </a:lnTo>
                <a:cubicBezTo>
                  <a:pt x="2896230" y="1164697"/>
                  <a:pt x="2802311" y="1258616"/>
                  <a:pt x="2686456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 err="1"/>
              <a:t>Експерементатори</a:t>
            </a:r>
            <a:endParaRPr lang="uk-UA" sz="2400" kern="1200" dirty="0"/>
          </a:p>
        </p:txBody>
      </p:sp>
    </p:spTree>
    <p:extLst>
      <p:ext uri="{BB962C8B-B14F-4D97-AF65-F5344CB8AC3E}">
        <p14:creationId xmlns:p14="http://schemas.microsoft.com/office/powerpoint/2010/main" val="18866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1768526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Найбільш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поширені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види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комп'ютерних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злочинів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379473" y="1422067"/>
            <a:ext cx="4565389" cy="1227340"/>
          </a:xfrm>
          <a:prstGeom prst="roundRect">
            <a:avLst/>
          </a:pr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sz="2000" b="1" dirty="0" err="1"/>
              <a:t>Несанкціонований</a:t>
            </a:r>
            <a:r>
              <a:rPr lang="ru-RU" sz="2000" b="1" dirty="0"/>
              <a:t> доступ до </a:t>
            </a:r>
            <a:r>
              <a:rPr lang="ru-RU" sz="2000" b="1" dirty="0" err="1"/>
              <a:t>інформації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зберігається</a:t>
            </a:r>
            <a:r>
              <a:rPr lang="ru-RU" sz="2000" b="1" dirty="0"/>
              <a:t> у </a:t>
            </a:r>
            <a:r>
              <a:rPr lang="ru-RU" sz="2000" b="1" dirty="0" err="1"/>
              <a:t>комп'ютері</a:t>
            </a:r>
            <a:r>
              <a:rPr lang="ru-RU" sz="2000" b="1" dirty="0"/>
              <a:t>, та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розкрадання</a:t>
            </a:r>
            <a:r>
              <a:rPr lang="ru-RU" sz="2000" dirty="0"/>
              <a:t> 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379473" y="2787042"/>
            <a:ext cx="4565389" cy="781239"/>
          </a:xfrm>
          <a:prstGeom prst="roundRect">
            <a:avLst/>
          </a:pr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endParaRPr lang="uk-UA" sz="2000" dirty="0"/>
          </a:p>
          <a:p>
            <a:pPr algn="ctr"/>
            <a:r>
              <a:rPr lang="uk-UA" sz="2000" b="1" dirty="0"/>
              <a:t>Підробка комп'ютерної інформації </a:t>
            </a:r>
            <a:endParaRPr lang="uk-UA" sz="2000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379473" y="3703736"/>
            <a:ext cx="4565389" cy="837690"/>
          </a:xfrm>
          <a:prstGeom prst="roundRect">
            <a:avLst/>
          </a:pr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endParaRPr lang="uk-UA" sz="2000" dirty="0"/>
          </a:p>
          <a:p>
            <a:pPr algn="ctr"/>
            <a:r>
              <a:rPr lang="ru-RU" sz="2000" b="1" dirty="0" err="1"/>
              <a:t>Уведення</a:t>
            </a:r>
            <a:r>
              <a:rPr lang="ru-RU" sz="2000" b="1" dirty="0"/>
              <a:t> у </a:t>
            </a:r>
            <a:r>
              <a:rPr lang="ru-RU" sz="2000" b="1" dirty="0" err="1"/>
              <a:t>програмне</a:t>
            </a:r>
            <a:r>
              <a:rPr lang="ru-RU" sz="2000" b="1" dirty="0"/>
              <a:t> </a:t>
            </a:r>
            <a:r>
              <a:rPr lang="ru-RU" sz="2000" b="1" dirty="0" err="1"/>
              <a:t>забезпечення</a:t>
            </a:r>
            <a:r>
              <a:rPr lang="ru-RU" sz="2000" b="1" dirty="0"/>
              <a:t> «</a:t>
            </a:r>
            <a:r>
              <a:rPr lang="ru-RU" sz="2000" b="1" dirty="0" err="1"/>
              <a:t>логічних</a:t>
            </a:r>
            <a:r>
              <a:rPr lang="ru-RU" sz="2000" b="1" dirty="0"/>
              <a:t> бомб» </a:t>
            </a:r>
            <a:endParaRPr lang="ru-RU" sz="2000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379472" y="5593575"/>
            <a:ext cx="4565389" cy="781239"/>
          </a:xfrm>
          <a:prstGeom prst="roundRect">
            <a:avLst/>
          </a:pr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endParaRPr lang="uk-UA" sz="2000" dirty="0"/>
          </a:p>
          <a:p>
            <a:pPr algn="ctr"/>
            <a:r>
              <a:rPr lang="ru-RU" sz="2000" b="1" dirty="0" err="1"/>
              <a:t>Комп'ютерні</a:t>
            </a:r>
            <a:r>
              <a:rPr lang="ru-RU" sz="2000" b="1" dirty="0"/>
              <a:t> </a:t>
            </a:r>
            <a:r>
              <a:rPr lang="ru-RU" sz="2000" b="1" dirty="0" err="1"/>
              <a:t>злочини</a:t>
            </a:r>
            <a:r>
              <a:rPr lang="ru-RU" sz="2000" b="1" dirty="0"/>
              <a:t> в </a:t>
            </a:r>
            <a:r>
              <a:rPr lang="ru-RU" sz="2000" b="1" dirty="0" err="1"/>
              <a:t>мережі</a:t>
            </a:r>
            <a:r>
              <a:rPr lang="ru-RU" sz="2000" b="1" dirty="0"/>
              <a:t> </a:t>
            </a:r>
            <a:r>
              <a:rPr lang="ru-RU" sz="2000" b="1" dirty="0" err="1"/>
              <a:t>Інтернет</a:t>
            </a:r>
            <a:r>
              <a:rPr lang="ru-RU" sz="2000" b="1" dirty="0"/>
              <a:t> </a:t>
            </a:r>
            <a:endParaRPr lang="ru-RU" sz="2000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379472" y="4676881"/>
            <a:ext cx="4565389" cy="781239"/>
          </a:xfrm>
          <a:prstGeom prst="roundRect">
            <a:avLst/>
          </a:pr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endParaRPr lang="uk-UA" sz="2000" dirty="0"/>
          </a:p>
          <a:p>
            <a:pPr algn="ctr"/>
            <a:r>
              <a:rPr lang="ru-RU" sz="2000" b="1" dirty="0" err="1"/>
              <a:t>Розробка</a:t>
            </a:r>
            <a:r>
              <a:rPr lang="ru-RU" sz="2000" b="1" dirty="0"/>
              <a:t> і </a:t>
            </a:r>
            <a:r>
              <a:rPr lang="ru-RU" sz="2000" b="1" dirty="0" err="1"/>
              <a:t>поширення</a:t>
            </a:r>
            <a:r>
              <a:rPr lang="ru-RU" sz="2000" b="1" dirty="0"/>
              <a:t> </a:t>
            </a:r>
            <a:r>
              <a:rPr lang="ru-RU" sz="2000" b="1" dirty="0" err="1"/>
              <a:t>комп'ютерних</a:t>
            </a:r>
            <a:r>
              <a:rPr lang="ru-RU" sz="2000" b="1" dirty="0"/>
              <a:t> </a:t>
            </a:r>
            <a:r>
              <a:rPr lang="ru-RU" sz="2000" b="1" dirty="0" err="1"/>
              <a:t>вірусів</a:t>
            </a:r>
            <a:r>
              <a:rPr lang="ru-RU" sz="2000" b="1" dirty="0"/>
              <a:t> </a:t>
            </a:r>
            <a:endParaRPr lang="ru-RU" sz="2000" dirty="0"/>
          </a:p>
          <a:p>
            <a:pPr algn="ctr"/>
            <a:r>
              <a:rPr lang="ru-RU" sz="2000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7615" y="1793194"/>
            <a:ext cx="571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1996136" y="553225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Загрози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інформаційній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безпеці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16858" y="5431597"/>
            <a:ext cx="2709726" cy="1258616"/>
          </a:xfrm>
          <a:custGeom>
            <a:avLst/>
            <a:gdLst>
              <a:gd name="connsiteX0" fmla="*/ 0 w 3169331"/>
              <a:gd name="connsiteY0" fmla="*/ 209774 h 1258616"/>
              <a:gd name="connsiteX1" fmla="*/ 209774 w 3169331"/>
              <a:gd name="connsiteY1" fmla="*/ 0 h 1258616"/>
              <a:gd name="connsiteX2" fmla="*/ 2959557 w 3169331"/>
              <a:gd name="connsiteY2" fmla="*/ 0 h 1258616"/>
              <a:gd name="connsiteX3" fmla="*/ 3169331 w 3169331"/>
              <a:gd name="connsiteY3" fmla="*/ 209774 h 1258616"/>
              <a:gd name="connsiteX4" fmla="*/ 3169331 w 3169331"/>
              <a:gd name="connsiteY4" fmla="*/ 1048842 h 1258616"/>
              <a:gd name="connsiteX5" fmla="*/ 2959557 w 3169331"/>
              <a:gd name="connsiteY5" fmla="*/ 1258616 h 1258616"/>
              <a:gd name="connsiteX6" fmla="*/ 209774 w 3169331"/>
              <a:gd name="connsiteY6" fmla="*/ 1258616 h 1258616"/>
              <a:gd name="connsiteX7" fmla="*/ 0 w 3169331"/>
              <a:gd name="connsiteY7" fmla="*/ 1048842 h 1258616"/>
              <a:gd name="connsiteX8" fmla="*/ 0 w 3169331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331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2959557" y="0"/>
                </a:lnTo>
                <a:cubicBezTo>
                  <a:pt x="3075412" y="0"/>
                  <a:pt x="3169331" y="93919"/>
                  <a:pt x="3169331" y="209774"/>
                </a:cubicBezTo>
                <a:lnTo>
                  <a:pt x="3169331" y="1048842"/>
                </a:lnTo>
                <a:cubicBezTo>
                  <a:pt x="3169331" y="1164697"/>
                  <a:pt x="3075412" y="1258616"/>
                  <a:pt x="2959557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/>
              <a:t>Активні</a:t>
            </a:r>
            <a:endParaRPr lang="uk-UA" sz="24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3721486" y="5424341"/>
            <a:ext cx="2719392" cy="1258616"/>
          </a:xfrm>
          <a:custGeom>
            <a:avLst/>
            <a:gdLst>
              <a:gd name="connsiteX0" fmla="*/ 0 w 3601927"/>
              <a:gd name="connsiteY0" fmla="*/ 209774 h 1258616"/>
              <a:gd name="connsiteX1" fmla="*/ 209774 w 3601927"/>
              <a:gd name="connsiteY1" fmla="*/ 0 h 1258616"/>
              <a:gd name="connsiteX2" fmla="*/ 3392153 w 3601927"/>
              <a:gd name="connsiteY2" fmla="*/ 0 h 1258616"/>
              <a:gd name="connsiteX3" fmla="*/ 3601927 w 3601927"/>
              <a:gd name="connsiteY3" fmla="*/ 209774 h 1258616"/>
              <a:gd name="connsiteX4" fmla="*/ 3601927 w 3601927"/>
              <a:gd name="connsiteY4" fmla="*/ 1048842 h 1258616"/>
              <a:gd name="connsiteX5" fmla="*/ 3392153 w 3601927"/>
              <a:gd name="connsiteY5" fmla="*/ 1258616 h 1258616"/>
              <a:gd name="connsiteX6" fmla="*/ 209774 w 3601927"/>
              <a:gd name="connsiteY6" fmla="*/ 1258616 h 1258616"/>
              <a:gd name="connsiteX7" fmla="*/ 0 w 3601927"/>
              <a:gd name="connsiteY7" fmla="*/ 1048842 h 1258616"/>
              <a:gd name="connsiteX8" fmla="*/ 0 w 3601927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1927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3392153" y="0"/>
                </a:lnTo>
                <a:cubicBezTo>
                  <a:pt x="3508008" y="0"/>
                  <a:pt x="3601927" y="93919"/>
                  <a:pt x="3601927" y="209774"/>
                </a:cubicBezTo>
                <a:lnTo>
                  <a:pt x="3601927" y="1048842"/>
                </a:lnTo>
                <a:cubicBezTo>
                  <a:pt x="3601927" y="1164697"/>
                  <a:pt x="3508008" y="1258616"/>
                  <a:pt x="3392153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/>
              <a:t>Пасивні</a:t>
            </a:r>
            <a:endParaRPr lang="uk-UA" sz="24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2087507" y="3163021"/>
            <a:ext cx="2706435" cy="1258616"/>
          </a:xfrm>
          <a:custGeom>
            <a:avLst/>
            <a:gdLst>
              <a:gd name="connsiteX0" fmla="*/ 0 w 2896230"/>
              <a:gd name="connsiteY0" fmla="*/ 209774 h 1258616"/>
              <a:gd name="connsiteX1" fmla="*/ 209774 w 2896230"/>
              <a:gd name="connsiteY1" fmla="*/ 0 h 1258616"/>
              <a:gd name="connsiteX2" fmla="*/ 2686456 w 2896230"/>
              <a:gd name="connsiteY2" fmla="*/ 0 h 1258616"/>
              <a:gd name="connsiteX3" fmla="*/ 2896230 w 2896230"/>
              <a:gd name="connsiteY3" fmla="*/ 209774 h 1258616"/>
              <a:gd name="connsiteX4" fmla="*/ 2896230 w 2896230"/>
              <a:gd name="connsiteY4" fmla="*/ 1048842 h 1258616"/>
              <a:gd name="connsiteX5" fmla="*/ 2686456 w 2896230"/>
              <a:gd name="connsiteY5" fmla="*/ 1258616 h 1258616"/>
              <a:gd name="connsiteX6" fmla="*/ 209774 w 2896230"/>
              <a:gd name="connsiteY6" fmla="*/ 1258616 h 1258616"/>
              <a:gd name="connsiteX7" fmla="*/ 0 w 2896230"/>
              <a:gd name="connsiteY7" fmla="*/ 1048842 h 1258616"/>
              <a:gd name="connsiteX8" fmla="*/ 0 w 2896230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230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2686456" y="0"/>
                </a:lnTo>
                <a:cubicBezTo>
                  <a:pt x="2802311" y="0"/>
                  <a:pt x="2896230" y="93919"/>
                  <a:pt x="2896230" y="209774"/>
                </a:cubicBezTo>
                <a:lnTo>
                  <a:pt x="2896230" y="1048842"/>
                </a:lnTo>
                <a:cubicBezTo>
                  <a:pt x="2896230" y="1164697"/>
                  <a:pt x="2802311" y="1258616"/>
                  <a:pt x="2686456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/>
              <a:t>Навмисні</a:t>
            </a:r>
            <a:endParaRPr lang="uk-UA" sz="24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7821853" y="3191727"/>
            <a:ext cx="2840228" cy="1258616"/>
          </a:xfrm>
          <a:custGeom>
            <a:avLst/>
            <a:gdLst>
              <a:gd name="connsiteX0" fmla="*/ 0 w 2896230"/>
              <a:gd name="connsiteY0" fmla="*/ 209774 h 1258616"/>
              <a:gd name="connsiteX1" fmla="*/ 209774 w 2896230"/>
              <a:gd name="connsiteY1" fmla="*/ 0 h 1258616"/>
              <a:gd name="connsiteX2" fmla="*/ 2686456 w 2896230"/>
              <a:gd name="connsiteY2" fmla="*/ 0 h 1258616"/>
              <a:gd name="connsiteX3" fmla="*/ 2896230 w 2896230"/>
              <a:gd name="connsiteY3" fmla="*/ 209774 h 1258616"/>
              <a:gd name="connsiteX4" fmla="*/ 2896230 w 2896230"/>
              <a:gd name="connsiteY4" fmla="*/ 1048842 h 1258616"/>
              <a:gd name="connsiteX5" fmla="*/ 2686456 w 2896230"/>
              <a:gd name="connsiteY5" fmla="*/ 1258616 h 1258616"/>
              <a:gd name="connsiteX6" fmla="*/ 209774 w 2896230"/>
              <a:gd name="connsiteY6" fmla="*/ 1258616 h 1258616"/>
              <a:gd name="connsiteX7" fmla="*/ 0 w 2896230"/>
              <a:gd name="connsiteY7" fmla="*/ 1048842 h 1258616"/>
              <a:gd name="connsiteX8" fmla="*/ 0 w 2896230"/>
              <a:gd name="connsiteY8" fmla="*/ 209774 h 12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230" h="1258616">
                <a:moveTo>
                  <a:pt x="0" y="209774"/>
                </a:moveTo>
                <a:cubicBezTo>
                  <a:pt x="0" y="93919"/>
                  <a:pt x="93919" y="0"/>
                  <a:pt x="209774" y="0"/>
                </a:cubicBezTo>
                <a:lnTo>
                  <a:pt x="2686456" y="0"/>
                </a:lnTo>
                <a:cubicBezTo>
                  <a:pt x="2802311" y="0"/>
                  <a:pt x="2896230" y="93919"/>
                  <a:pt x="2896230" y="209774"/>
                </a:cubicBezTo>
                <a:lnTo>
                  <a:pt x="2896230" y="1048842"/>
                </a:lnTo>
                <a:cubicBezTo>
                  <a:pt x="2896230" y="1164697"/>
                  <a:pt x="2802311" y="1258616"/>
                  <a:pt x="2686456" y="1258616"/>
                </a:cubicBezTo>
                <a:lnTo>
                  <a:pt x="209774" y="1258616"/>
                </a:lnTo>
                <a:cubicBezTo>
                  <a:pt x="93919" y="1258616"/>
                  <a:pt x="0" y="1164697"/>
                  <a:pt x="0" y="1048842"/>
                </a:cubicBezTo>
                <a:lnTo>
                  <a:pt x="0" y="209774"/>
                </a:lnTo>
                <a:close/>
              </a:path>
            </a:pathLst>
          </a:cu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0" kern="1200" dirty="0"/>
              <a:t>Випадкові </a:t>
            </a:r>
            <a:endParaRPr lang="uk-UA" sz="2400" kern="1200" dirty="0"/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>
            <a:off x="1534928" y="4450343"/>
            <a:ext cx="1840329" cy="1004197"/>
          </a:xfrm>
          <a:prstGeom prst="straightConnector1">
            <a:avLst/>
          </a:prstGeom>
          <a:ln w="3810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3375257" y="4450343"/>
            <a:ext cx="1418685" cy="1004197"/>
          </a:xfrm>
          <a:prstGeom prst="straightConnector1">
            <a:avLst/>
          </a:prstGeom>
          <a:ln w="3810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375257" y="1207084"/>
            <a:ext cx="6302591" cy="8466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095" tIns="158095" rIns="158095" bIns="15809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100" b="1" kern="1200" dirty="0"/>
              <a:t>Загрози інформаційній безпеці</a:t>
            </a:r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6289545" y="2050974"/>
            <a:ext cx="2952422" cy="1140753"/>
          </a:xfrm>
          <a:prstGeom prst="straightConnector1">
            <a:avLst/>
          </a:prstGeom>
          <a:ln w="3810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3440724" y="2050974"/>
            <a:ext cx="2848821" cy="1126151"/>
          </a:xfrm>
          <a:prstGeom prst="straightConnector1">
            <a:avLst/>
          </a:prstGeom>
          <a:ln w="3810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5" grpId="1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1794652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Технічні і програмні засоби добування необхідної інформації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983550" y="1475345"/>
            <a:ext cx="5907630" cy="4969844"/>
          </a:xfrm>
          <a:prstGeom prst="roundRect">
            <a:avLst>
              <a:gd name="adj" fmla="val 8396"/>
            </a:avLst>
          </a:prstGeom>
          <a:solidFill>
            <a:srgbClr val="765A4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7228"/>
              <a:satOff val="14286"/>
              <a:lumOff val="-2101"/>
              <a:alphaOff val="0"/>
            </a:schemeClr>
          </a:fillRef>
          <a:effectRef idx="2">
            <a:schemeClr val="accent3">
              <a:hueOff val="387228"/>
              <a:satOff val="14286"/>
              <a:lumOff val="-21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208" tIns="119208" rIns="119208" bIns="119208" numCol="1" spcCol="1270" anchor="ctr" anchorCtr="0">
            <a:noAutofit/>
          </a:bodyPr>
          <a:lstStyle/>
          <a:p>
            <a:pPr indent="360363" algn="ctr"/>
            <a:r>
              <a:rPr lang="uk-UA" sz="2600" b="1" dirty="0">
                <a:solidFill>
                  <a:srgbClr val="FFFF00"/>
                </a:solidFill>
              </a:rPr>
              <a:t>Технічні і програмні засоби добування необхідної інформації </a:t>
            </a:r>
            <a:r>
              <a:rPr lang="uk-UA" sz="2600" b="1" dirty="0">
                <a:solidFill>
                  <a:schemeClr val="bg1"/>
                </a:solidFill>
              </a:rPr>
              <a:t>- це подолання системи захисту, обмеження або заборона доступу до них посадових осіб, дезорганізації роботи технічних засобів, вивід з ладу комунікаційних і комп'ютерних мереж, усього високотехнологічного забезпечення функціонування системи управління.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075" y="2317072"/>
            <a:ext cx="5024514" cy="2826289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7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2068972" y="553225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Технічні засоби добування інформації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975566" y="1321524"/>
            <a:ext cx="4817079" cy="742408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Знімання інформації з носіїв, які не доступні органам чуття людини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192989" y="2427067"/>
            <a:ext cx="4521394" cy="754663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Добування інформації без порушення кордонів контрольованої зони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681377" y="4590755"/>
            <a:ext cx="4317831" cy="866502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Консервація і необмежений час  зберігання видобутої інформації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106747" y="3506012"/>
            <a:ext cx="4478637" cy="837544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Аналіз і обробка інформації в обсязі і за час, недосяжний людині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359226" y="5812971"/>
            <a:ext cx="6831875" cy="742067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Передача інформації практично в реальному масштабі часу в будь-яку точку земної кулі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62" y="1371100"/>
            <a:ext cx="3515071" cy="2553684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1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2382481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Програмні  засоби добування інформації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963345" y="1105034"/>
            <a:ext cx="2744885" cy="900797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Комп'ютерний вірус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30373" y="1882586"/>
            <a:ext cx="2744885" cy="900797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Логічна бомба 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8477794" y="3582276"/>
            <a:ext cx="3387241" cy="1762081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”Нейтралізатори текстових програм” - це програми, що забезпечують </a:t>
            </a:r>
            <a:r>
              <a:rPr lang="uk-UA" b="1" dirty="0" err="1"/>
              <a:t>невиявлення</a:t>
            </a:r>
            <a:r>
              <a:rPr lang="uk-UA" b="1" dirty="0"/>
              <a:t> випадкових і навмисних хиб програмного забезпечення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836534" y="5581306"/>
            <a:ext cx="3330578" cy="1125428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Засоби впровадження КВ і ЛБ  в інформаційні ресурси автоматизованої системи і керування ними на відстані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9043991" y="1892905"/>
            <a:ext cx="2488830" cy="900797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dirty="0"/>
              <a:t>”</a:t>
            </a:r>
            <a:r>
              <a:rPr lang="uk-UA" b="1" dirty="0"/>
              <a:t>Троянський кінь”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7365" y="2507549"/>
            <a:ext cx="4339747" cy="2671657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олилиния 11"/>
          <p:cNvSpPr/>
          <p:nvPr/>
        </p:nvSpPr>
        <p:spPr>
          <a:xfrm>
            <a:off x="422406" y="3692752"/>
            <a:ext cx="2744885" cy="1767015"/>
          </a:xfrm>
          <a:custGeom>
            <a:avLst/>
            <a:gdLst>
              <a:gd name="connsiteX0" fmla="*/ 0 w 2048438"/>
              <a:gd name="connsiteY0" fmla="*/ 53489 h 534893"/>
              <a:gd name="connsiteX1" fmla="*/ 53489 w 2048438"/>
              <a:gd name="connsiteY1" fmla="*/ 0 h 534893"/>
              <a:gd name="connsiteX2" fmla="*/ 1994949 w 2048438"/>
              <a:gd name="connsiteY2" fmla="*/ 0 h 534893"/>
              <a:gd name="connsiteX3" fmla="*/ 2048438 w 2048438"/>
              <a:gd name="connsiteY3" fmla="*/ 53489 h 534893"/>
              <a:gd name="connsiteX4" fmla="*/ 2048438 w 2048438"/>
              <a:gd name="connsiteY4" fmla="*/ 481404 h 534893"/>
              <a:gd name="connsiteX5" fmla="*/ 1994949 w 2048438"/>
              <a:gd name="connsiteY5" fmla="*/ 534893 h 534893"/>
              <a:gd name="connsiteX6" fmla="*/ 53489 w 2048438"/>
              <a:gd name="connsiteY6" fmla="*/ 534893 h 534893"/>
              <a:gd name="connsiteX7" fmla="*/ 0 w 2048438"/>
              <a:gd name="connsiteY7" fmla="*/ 481404 h 534893"/>
              <a:gd name="connsiteX8" fmla="*/ 0 w 2048438"/>
              <a:gd name="connsiteY8" fmla="*/ 53489 h 5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438" h="534893">
                <a:moveTo>
                  <a:pt x="0" y="53489"/>
                </a:moveTo>
                <a:cubicBezTo>
                  <a:pt x="0" y="23948"/>
                  <a:pt x="23948" y="0"/>
                  <a:pt x="53489" y="0"/>
                </a:cubicBezTo>
                <a:lnTo>
                  <a:pt x="1994949" y="0"/>
                </a:lnTo>
                <a:cubicBezTo>
                  <a:pt x="2024490" y="0"/>
                  <a:pt x="2048438" y="23948"/>
                  <a:pt x="2048438" y="53489"/>
                </a:cubicBezTo>
                <a:lnTo>
                  <a:pt x="2048438" y="481404"/>
                </a:lnTo>
                <a:cubicBezTo>
                  <a:pt x="2048438" y="510945"/>
                  <a:pt x="2024490" y="534893"/>
                  <a:pt x="1994949" y="534893"/>
                </a:cubicBezTo>
                <a:lnTo>
                  <a:pt x="53489" y="534893"/>
                </a:lnTo>
                <a:cubicBezTo>
                  <a:pt x="23948" y="534893"/>
                  <a:pt x="0" y="510945"/>
                  <a:pt x="0" y="481404"/>
                </a:cubicBezTo>
                <a:lnTo>
                  <a:pt x="0" y="53489"/>
                </a:lnTo>
                <a:close/>
              </a:path>
            </a:pathLst>
          </a:custGeom>
          <a:solidFill>
            <a:srgbClr val="765A43"/>
          </a:solidFill>
          <a:ln>
            <a:solidFill>
              <a:srgbClr val="58433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56" tIns="38526" rIns="49956" bIns="385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Засоби придушення інформаційного обміну в телекомунікаційних мережах, фальсифікації інформації в каналах</a:t>
            </a:r>
          </a:p>
        </p:txBody>
      </p:sp>
    </p:spTree>
    <p:extLst>
      <p:ext uri="{BB962C8B-B14F-4D97-AF65-F5344CB8AC3E}">
        <p14:creationId xmlns:p14="http://schemas.microsoft.com/office/powerpoint/2010/main" val="10313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035" y="3620003"/>
            <a:ext cx="2934275" cy="2200706"/>
          </a:xfrm>
          <a:prstGeom prst="rect">
            <a:avLst/>
          </a:prstGeom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Віруси-хробаки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248" y="215286"/>
            <a:ext cx="2774477" cy="21395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8433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/>
              <a:t>Хробаки – це один з різновидів шкідливих вірусів, що розмножуються та псують дані, збережені на комп’ютері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4248" y="2597837"/>
            <a:ext cx="3119715" cy="891087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Проникають</a:t>
            </a:r>
            <a:r>
              <a:rPr lang="ru-RU" b="1" dirty="0"/>
              <a:t> на </a:t>
            </a:r>
            <a:r>
              <a:rPr lang="ru-RU" b="1" dirty="0" err="1"/>
              <a:t>комп'ютер</a:t>
            </a:r>
            <a:r>
              <a:rPr lang="ru-RU" b="1" dirty="0"/>
              <a:t>-жертву без </a:t>
            </a:r>
            <a:r>
              <a:rPr lang="ru-RU" b="1" dirty="0" err="1"/>
              <a:t>участі</a:t>
            </a:r>
            <a:r>
              <a:rPr lang="ru-RU" b="1" dirty="0"/>
              <a:t> </a:t>
            </a:r>
            <a:r>
              <a:rPr lang="ru-RU" b="1" dirty="0" err="1"/>
              <a:t>користувача</a:t>
            </a:r>
            <a:endParaRPr lang="uk-UA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1675" y="1883083"/>
            <a:ext cx="4290997" cy="943563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Використовують</a:t>
            </a:r>
            <a:r>
              <a:rPr lang="ru-RU" b="1" dirty="0"/>
              <a:t> так </a:t>
            </a:r>
            <a:r>
              <a:rPr lang="ru-RU" b="1" dirty="0" err="1"/>
              <a:t>звані</a:t>
            </a:r>
            <a:r>
              <a:rPr lang="ru-RU" b="1" dirty="0"/>
              <a:t> «</a:t>
            </a:r>
            <a:r>
              <a:rPr lang="ru-RU" b="1" dirty="0" err="1"/>
              <a:t>дірки</a:t>
            </a:r>
            <a:r>
              <a:rPr lang="ru-RU" b="1" dirty="0"/>
              <a:t>» (</a:t>
            </a:r>
            <a:r>
              <a:rPr lang="ru-RU" b="1" dirty="0" err="1"/>
              <a:t>уразливості</a:t>
            </a:r>
            <a:r>
              <a:rPr lang="ru-RU" b="1" dirty="0"/>
              <a:t>) у </a:t>
            </a:r>
            <a:r>
              <a:rPr lang="ru-RU" b="1" dirty="0" err="1"/>
              <a:t>програмному</a:t>
            </a:r>
            <a:r>
              <a:rPr lang="ru-RU" b="1" dirty="0"/>
              <a:t> </a:t>
            </a:r>
            <a:r>
              <a:rPr lang="ru-RU" b="1" dirty="0" err="1"/>
              <a:t>забезпеченні</a:t>
            </a:r>
            <a:r>
              <a:rPr lang="ru-RU" b="1" dirty="0"/>
              <a:t> </a:t>
            </a:r>
            <a:r>
              <a:rPr lang="ru-RU" b="1" dirty="0" err="1"/>
              <a:t>операційних</a:t>
            </a:r>
            <a:r>
              <a:rPr lang="ru-RU" b="1" dirty="0"/>
              <a:t> систем</a:t>
            </a:r>
            <a:endParaRPr lang="uk-UA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86800" y="2142309"/>
            <a:ext cx="3308426" cy="144774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Розповсюджуються найчастіше через файли, вкладені в електронні листи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3330" y="4651899"/>
            <a:ext cx="3075796" cy="194309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/>
              <a:t>Життєвий цикл: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Проникнення в систему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Активація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Пошук "жертв"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Підготовка копій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Поширення копій</a:t>
            </a:r>
          </a:p>
          <a:p>
            <a:pPr algn="ctr"/>
            <a:endParaRPr lang="uk-UA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66337" y="4720356"/>
            <a:ext cx="3075796" cy="194309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/>
              <a:t>Різновиди: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Мережні хробаки  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Поштові хробаки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IRC-хробаки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P2P-хробаки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IM-хробаки</a:t>
            </a:r>
            <a:endParaRPr lang="ru-RU" b="1" dirty="0"/>
          </a:p>
          <a:p>
            <a:pPr algn="ctr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5672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3062</TotalTime>
  <Words>1135</Words>
  <Application>Microsoft Office PowerPoint</Application>
  <PresentationFormat>Произвольный</PresentationFormat>
  <Paragraphs>201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Ольга Онацька</cp:lastModifiedBy>
  <cp:revision>278</cp:revision>
  <dcterms:created xsi:type="dcterms:W3CDTF">2015-10-20T21:14:13Z</dcterms:created>
  <dcterms:modified xsi:type="dcterms:W3CDTF">2023-05-01T06:03:12Z</dcterms:modified>
</cp:coreProperties>
</file>