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rmorant Garamond Medium Bold" panose="020B0604020202020204" charset="-52"/>
      <p:regular r:id="rId19"/>
    </p:embeddedFont>
    <p:embeddedFont>
      <p:font typeface="Glacial Indifference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03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9" Type="http://schemas.openxmlformats.org/officeDocument/2006/relationships/hyperlink" Target="https://www.youtube.com/watch?v=9znAKmoG9t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https://wordwall.net/uk/resource/55893824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earningapps.org/watch?v=pr10j3d2c23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vQnUpcbYyk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53248" y="745165"/>
            <a:ext cx="5493258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66959" y="5652959"/>
            <a:ext cx="5851258" cy="58439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10398" y="-4873015"/>
            <a:ext cx="5297805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83780" y="8974765"/>
            <a:ext cx="5297805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0840" y="-5917028"/>
            <a:ext cx="5297805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70840" y="329082"/>
            <a:ext cx="6243497" cy="46982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114800" y="-3785718"/>
            <a:ext cx="8229600" cy="8229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1927" t="31047" r="4173" b="31047"/>
          <a:stretch>
            <a:fillRect/>
          </a:stretch>
        </p:blipFill>
        <p:spPr>
          <a:xfrm>
            <a:off x="1424330" y="8295662"/>
            <a:ext cx="5695417" cy="56902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65723" y="4691532"/>
            <a:ext cx="8721995" cy="6528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600" b="1" dirty="0"/>
              <a:t>Тема: </a:t>
            </a:r>
            <a:r>
              <a:rPr lang="ru-RU" sz="6600" b="1" dirty="0" err="1"/>
              <a:t>Ефекти</a:t>
            </a:r>
            <a:r>
              <a:rPr lang="ru-RU" sz="6600" b="1" dirty="0"/>
              <a:t> </a:t>
            </a:r>
            <a:r>
              <a:rPr lang="ru-RU" sz="6600" b="1" dirty="0" err="1"/>
              <a:t>анімації</a:t>
            </a:r>
            <a:r>
              <a:rPr lang="ru-RU" sz="6600" b="1" dirty="0"/>
              <a:t>, рух </a:t>
            </a:r>
            <a:r>
              <a:rPr lang="ru-RU" sz="6600" b="1" dirty="0" err="1"/>
              <a:t>об'єктів</a:t>
            </a:r>
            <a:r>
              <a:rPr lang="ru-RU" sz="6600" b="1" dirty="0"/>
              <a:t> у </a:t>
            </a:r>
            <a:r>
              <a:rPr lang="ru-RU" sz="6600" b="1" dirty="0" err="1"/>
              <a:t>презентаціях</a:t>
            </a:r>
            <a:endParaRPr lang="ru-RU" sz="6600" dirty="0"/>
          </a:p>
          <a:p>
            <a:br>
              <a:rPr lang="ru-RU" sz="9600" dirty="0"/>
            </a:br>
            <a:endParaRPr lang="en-US" sz="13026" dirty="0">
              <a:solidFill>
                <a:srgbClr val="2E3F42"/>
              </a:solidFill>
              <a:latin typeface="Cormorant Garamond Medium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61672" y="8358197"/>
            <a:ext cx="5519975" cy="462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94"/>
              </a:lnSpc>
              <a:spcBef>
                <a:spcPct val="0"/>
              </a:spcBef>
            </a:pPr>
            <a:r>
              <a:rPr lang="uk-UA" sz="3078" dirty="0">
                <a:solidFill>
                  <a:srgbClr val="FFFFFF"/>
                </a:solidFill>
                <a:latin typeface="Glacial Indifference"/>
              </a:rPr>
              <a:t>Автор: Ряпосова Маргарита</a:t>
            </a:r>
            <a:endParaRPr lang="en-US" sz="3078" dirty="0">
              <a:solidFill>
                <a:srgbClr val="FFFFFF"/>
              </a:solidFill>
              <a:latin typeface="Glacial Indifferenc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994" y="3561650"/>
            <a:ext cx="5431536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3119" y="3002587"/>
            <a:ext cx="5565285" cy="28869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8695" y="0"/>
            <a:ext cx="5034134" cy="35616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72782" y="559063"/>
            <a:ext cx="4710407" cy="24435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04946" y="0"/>
            <a:ext cx="3566107" cy="35616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59B6E4-133F-4999-9E83-7CD768AD3B9D}"/>
              </a:ext>
            </a:extLst>
          </p:cNvPr>
          <p:cNvSpPr txBox="1"/>
          <p:nvPr/>
        </p:nvSpPr>
        <p:spPr>
          <a:xfrm>
            <a:off x="6612817" y="576381"/>
            <a:ext cx="430781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4400" b="1" dirty="0"/>
              <a:t>Вправи для очей</a:t>
            </a:r>
            <a:endParaRPr lang="ru-UA" sz="4400" b="1" dirty="0"/>
          </a:p>
        </p:txBody>
      </p:sp>
      <p:pic>
        <p:nvPicPr>
          <p:cNvPr id="21" name="Фізкультхвилинка для очей. Автор Ірина Вінніцка">
            <a:hlinkClick r:id="" action="ppaction://media"/>
            <a:extLst>
              <a:ext uri="{FF2B5EF4-FFF2-40B4-BE49-F238E27FC236}">
                <a16:creationId xmlns:a16="http://schemas.microsoft.com/office/drawing/2014/main" id="{EC9E1690-F6C2-4D52-AED0-374EED8B5E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1139" y="1485900"/>
            <a:ext cx="13627681" cy="7665571"/>
          </a:xfrm>
          <a:prstGeom prst="rect">
            <a:avLst/>
          </a:prstGeom>
          <a:ln>
            <a:solidFill>
              <a:srgbClr val="7030A0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D52E636-78A3-44A5-B297-167533D14735}"/>
              </a:ext>
            </a:extLst>
          </p:cNvPr>
          <p:cNvSpPr/>
          <p:nvPr/>
        </p:nvSpPr>
        <p:spPr>
          <a:xfrm>
            <a:off x="15756751" y="3727977"/>
            <a:ext cx="800219" cy="4079578"/>
          </a:xfrm>
          <a:prstGeom prst="rect">
            <a:avLst/>
          </a:prstGeom>
        </p:spPr>
        <p:txBody>
          <a:bodyPr vert="vert" wrap="none">
            <a:spAutoFit/>
          </a:bodyPr>
          <a:lstStyle/>
          <a:p>
            <a:r>
              <a:rPr lang="uk-UA" sz="4000" b="1" dirty="0">
                <a:solidFill>
                  <a:srgbClr val="0F0F0F"/>
                </a:solidFill>
                <a:latin typeface="YouTube Sans"/>
                <a:hlinkClick r:id="rId9"/>
              </a:rPr>
              <a:t>фізкультхвилинка</a:t>
            </a:r>
            <a:endParaRPr lang="uk-UA" sz="4000" b="1" i="0" dirty="0">
              <a:solidFill>
                <a:srgbClr val="0F0F0F"/>
              </a:solidFill>
              <a:effectLst/>
              <a:latin typeface="YouTube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53458" y="6748376"/>
            <a:ext cx="4766393" cy="53330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15592996" y="-1805067"/>
            <a:ext cx="4766393" cy="5333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5960" y="7966603"/>
            <a:ext cx="3970757" cy="51820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3329213" y="-2872332"/>
            <a:ext cx="3970757" cy="5182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12779" y="2166773"/>
            <a:ext cx="1702991" cy="17029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17415718" y="6406571"/>
            <a:ext cx="1702991" cy="17029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597401" y="3869765"/>
            <a:ext cx="5272236" cy="37301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15631096" y="2676464"/>
            <a:ext cx="5272236" cy="37301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90790" y="9258300"/>
            <a:ext cx="5560085" cy="19877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800000">
            <a:off x="10355056" y="-969694"/>
            <a:ext cx="5560085" cy="1987730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B2904E4F-62C1-4B7C-B8CD-87158D849B46}"/>
              </a:ext>
            </a:extLst>
          </p:cNvPr>
          <p:cNvSpPr/>
          <p:nvPr/>
        </p:nvSpPr>
        <p:spPr>
          <a:xfrm>
            <a:off x="4267200" y="4733035"/>
            <a:ext cx="10475368" cy="820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4400" b="1" dirty="0" err="1">
                <a:ea typeface="Times New Roman" panose="02020603050405020304" pitchFamily="18" charset="0"/>
              </a:rPr>
              <a:t>Працюємо</a:t>
            </a:r>
            <a:r>
              <a:rPr lang="ru-RU" sz="4400" b="1" dirty="0">
                <a:ea typeface="Times New Roman" panose="02020603050405020304" pitchFamily="18" charset="0"/>
              </a:rPr>
              <a:t> з </a:t>
            </a:r>
            <a:r>
              <a:rPr lang="ru-RU" sz="4400" b="1" dirty="0" err="1">
                <a:ea typeface="Times New Roman" panose="02020603050405020304" pitchFamily="18" charset="0"/>
              </a:rPr>
              <a:t>комп’ютером</a:t>
            </a:r>
            <a:r>
              <a:rPr lang="ru-RU" sz="4400" b="1" dirty="0">
                <a:ea typeface="Times New Roman" panose="02020603050405020304" pitchFamily="18" charset="0"/>
              </a:rPr>
              <a:t> </a:t>
            </a:r>
            <a:r>
              <a:rPr lang="ru-RU" sz="4400" b="1" i="1" dirty="0"/>
              <a:t>§ 2.3 ст. 65-66</a:t>
            </a:r>
            <a:endParaRPr lang="ru-UA" sz="4400" b="1" i="1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49146" y="-3934123"/>
            <a:ext cx="8229600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4449146" y="6122404"/>
            <a:ext cx="8229600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-6263035" y="6122404"/>
            <a:ext cx="8229600" cy="82296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-4913990" y="-4114800"/>
            <a:ext cx="8229600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7050" y="722109"/>
            <a:ext cx="3520030" cy="182601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67970" y="9373992"/>
            <a:ext cx="3520030" cy="18260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E9A42D-6FE3-4923-A58D-3712A7A6FC74}"/>
              </a:ext>
            </a:extLst>
          </p:cNvPr>
          <p:cNvSpPr txBox="1"/>
          <p:nvPr/>
        </p:nvSpPr>
        <p:spPr>
          <a:xfrm>
            <a:off x="5181600" y="952500"/>
            <a:ext cx="487680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4400" b="1" dirty="0"/>
              <a:t>«</a:t>
            </a:r>
            <a:r>
              <a:rPr lang="uk-UA" sz="4400" b="1" dirty="0">
                <a:hlinkClick r:id="rId5"/>
              </a:rPr>
              <a:t>КОЛЕСО ПИТАНЬ</a:t>
            </a:r>
            <a:r>
              <a:rPr lang="uk-UA" sz="4400" b="1" dirty="0"/>
              <a:t>»</a:t>
            </a:r>
            <a:endParaRPr lang="ru-UA" sz="4400" b="1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398F7C4-E28D-49F2-8289-D032BC9DA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311" y="2089173"/>
            <a:ext cx="8860175" cy="7804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046059"/>
            <a:ext cx="5493258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3808818" y="-5268795"/>
            <a:ext cx="549325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114800" y="1028700"/>
            <a:ext cx="8229600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751342" y="-959030"/>
            <a:ext cx="5560085" cy="19877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FFEABF-282A-415D-8C98-780495704FD7}"/>
              </a:ext>
            </a:extLst>
          </p:cNvPr>
          <p:cNvSpPr txBox="1"/>
          <p:nvPr/>
        </p:nvSpPr>
        <p:spPr>
          <a:xfrm>
            <a:off x="5334000" y="1207913"/>
            <a:ext cx="512544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4400" b="1" dirty="0"/>
              <a:t>Домашнє завдання:</a:t>
            </a:r>
            <a:endParaRPr lang="ru-UA" sz="4400" b="1" dirty="0"/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82C59EC0-043D-471E-B641-06C108837B86}"/>
              </a:ext>
            </a:extLst>
          </p:cNvPr>
          <p:cNvSpPr/>
          <p:nvPr/>
        </p:nvSpPr>
        <p:spPr>
          <a:xfrm>
            <a:off x="4572000" y="2432404"/>
            <a:ext cx="13411200" cy="146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err="1">
                <a:ea typeface="Times New Roman" panose="02020603050405020304" pitchFamily="18" charset="0"/>
              </a:rPr>
              <a:t>Підручник</a:t>
            </a:r>
            <a:r>
              <a:rPr lang="ru-RU" sz="4000" b="1" dirty="0">
                <a:ea typeface="Times New Roman" panose="02020603050405020304" pitchFamily="18" charset="0"/>
              </a:rPr>
              <a:t> § 2.3 ст. 58-67</a:t>
            </a:r>
            <a:endParaRPr lang="ru-UA" sz="4000" b="1" dirty="0"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err="1">
                <a:ea typeface="Times New Roman" panose="02020603050405020304" pitchFamily="18" charset="0"/>
              </a:rPr>
              <a:t>Виконати</a:t>
            </a:r>
            <a:r>
              <a:rPr lang="ru-RU" sz="4000" b="1" dirty="0">
                <a:ea typeface="Times New Roman" panose="02020603050405020304" pitchFamily="18" charset="0"/>
              </a:rPr>
              <a:t> </a:t>
            </a:r>
            <a:r>
              <a:rPr lang="ru-RU" sz="4000" b="1" dirty="0" err="1">
                <a:ea typeface="Times New Roman" panose="02020603050405020304" pitchFamily="18" charset="0"/>
              </a:rPr>
              <a:t>вправу</a:t>
            </a:r>
            <a:r>
              <a:rPr lang="ru-RU" sz="4000" b="1" dirty="0">
                <a:ea typeface="Times New Roman" panose="02020603050405020304" pitchFamily="18" charset="0"/>
              </a:rPr>
              <a:t> “</a:t>
            </a:r>
            <a:r>
              <a:rPr lang="ru-RU" sz="4000" b="1" i="1" u="sng" dirty="0" err="1">
                <a:solidFill>
                  <a:srgbClr val="1155CC"/>
                </a:solidFill>
                <a:ea typeface="Times New Roman" panose="02020603050405020304" pitchFamily="18" charset="0"/>
                <a:hlinkClick r:id="rId5"/>
              </a:rPr>
              <a:t>Кросворд</a:t>
            </a:r>
            <a:r>
              <a:rPr lang="ru-RU" sz="4000" b="1" dirty="0">
                <a:ea typeface="Times New Roman" panose="02020603050405020304" pitchFamily="18" charset="0"/>
              </a:rPr>
              <a:t>” на </a:t>
            </a:r>
            <a:r>
              <a:rPr lang="ru-RU" sz="4000" b="1" dirty="0" err="1">
                <a:ea typeface="Times New Roman" panose="02020603050405020304" pitchFamily="18" charset="0"/>
              </a:rPr>
              <a:t>платформі</a:t>
            </a:r>
            <a:r>
              <a:rPr lang="ru-RU" sz="4000" b="1" dirty="0">
                <a:ea typeface="Times New Roman" panose="02020603050405020304" pitchFamily="18" charset="0"/>
              </a:rPr>
              <a:t> </a:t>
            </a:r>
            <a:r>
              <a:rPr lang="ru-RU" sz="4000" b="1" dirty="0" err="1">
                <a:ea typeface="Times New Roman" panose="02020603050405020304" pitchFamily="18" charset="0"/>
              </a:rPr>
              <a:t>learningapps</a:t>
            </a:r>
            <a:r>
              <a:rPr lang="ru-RU" sz="4000" b="1" dirty="0">
                <a:ea typeface="Times New Roman" panose="02020603050405020304" pitchFamily="18" charset="0"/>
              </a:rPr>
              <a:t>. </a:t>
            </a:r>
            <a:endParaRPr lang="ru-UA" sz="4000" b="1" dirty="0">
              <a:effectLst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9146" y="6748376"/>
            <a:ext cx="4766393" cy="53330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02841" y="-4304327"/>
            <a:ext cx="4766393" cy="5333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88564" y="7966603"/>
            <a:ext cx="3970757" cy="51820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8927" y="3922161"/>
            <a:ext cx="1269510" cy="1269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88564" y="5191671"/>
            <a:ext cx="3930235" cy="27806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29146" y="1171575"/>
            <a:ext cx="7814854" cy="208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000"/>
              </a:lnSpc>
              <a:spcBef>
                <a:spcPct val="0"/>
              </a:spcBef>
            </a:pPr>
            <a:r>
              <a:rPr lang="ru-RU" sz="8000" dirty="0" err="1">
                <a:solidFill>
                  <a:srgbClr val="2E3F42"/>
                </a:solidFill>
                <a:latin typeface="Cormorant Garamond Medium Bold"/>
              </a:rPr>
              <a:t>Сьогодні</a:t>
            </a:r>
            <a:r>
              <a:rPr lang="ru-RU" sz="8000" dirty="0">
                <a:solidFill>
                  <a:srgbClr val="2E3F42"/>
                </a:solidFill>
                <a:latin typeface="Cormorant Garamond Medium Bold"/>
              </a:rPr>
              <a:t> на </a:t>
            </a:r>
            <a:r>
              <a:rPr lang="ru-RU" sz="8000" dirty="0" err="1">
                <a:solidFill>
                  <a:srgbClr val="2E3F42"/>
                </a:solidFill>
                <a:latin typeface="Cormorant Garamond Medium Bold"/>
              </a:rPr>
              <a:t>уроці</a:t>
            </a:r>
            <a:r>
              <a:rPr lang="ru-RU" sz="8000" dirty="0">
                <a:solidFill>
                  <a:srgbClr val="2E3F42"/>
                </a:solidFill>
                <a:latin typeface="Cormorant Garamond Medium Bold"/>
              </a:rPr>
              <a:t> </a:t>
            </a:r>
            <a:r>
              <a:rPr lang="ru-RU" sz="8000" dirty="0" err="1">
                <a:solidFill>
                  <a:srgbClr val="2E3F42"/>
                </a:solidFill>
                <a:latin typeface="Cormorant Garamond Medium Bold"/>
              </a:rPr>
              <a:t>ти</a:t>
            </a:r>
            <a:r>
              <a:rPr lang="ru-RU" sz="8000" dirty="0">
                <a:solidFill>
                  <a:srgbClr val="2E3F42"/>
                </a:solidFill>
                <a:latin typeface="Cormorant Garamond Medium Bold"/>
              </a:rPr>
              <a:t> </a:t>
            </a:r>
            <a:r>
              <a:rPr lang="ru-RU" sz="8000" dirty="0" err="1">
                <a:solidFill>
                  <a:srgbClr val="2E3F42"/>
                </a:solidFill>
                <a:latin typeface="Cormorant Garamond Medium Bold"/>
              </a:rPr>
              <a:t>дізнаєшся</a:t>
            </a:r>
            <a:endParaRPr lang="en-US" sz="8000" u="none" dirty="0">
              <a:solidFill>
                <a:srgbClr val="2E3F42"/>
              </a:solidFill>
              <a:latin typeface="Cormorant Garamond Medium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34600" y="7817864"/>
            <a:ext cx="6723098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Як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застосувати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анімаційну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траєкторію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 руху</a:t>
            </a:r>
          </a:p>
          <a:p>
            <a:pPr lvl="0">
              <a:spcBef>
                <a:spcPct val="0"/>
              </a:spcBef>
            </a:pP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до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об'єкта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?</a:t>
            </a:r>
            <a:endParaRPr lang="en-US" sz="4000" i="1" u="none" dirty="0">
              <a:solidFill>
                <a:srgbClr val="272727"/>
              </a:solidFill>
              <a:latin typeface="Glacial Indifferenc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49610" y="5462253"/>
            <a:ext cx="684838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Як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додати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ефект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анімації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 до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об'єкта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 на</a:t>
            </a:r>
          </a:p>
          <a:p>
            <a:pPr lvl="0">
              <a:spcBef>
                <a:spcPct val="0"/>
              </a:spcBef>
            </a:pP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слайді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?</a:t>
            </a:r>
            <a:endParaRPr lang="en-US" sz="4000" i="1" u="none" dirty="0">
              <a:solidFill>
                <a:srgbClr val="272727"/>
              </a:solidFill>
              <a:latin typeface="Glacial Indifference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DD80C7DB-A69A-4FEF-B7BD-F9F1BDFEDB31}"/>
              </a:ext>
            </a:extLst>
          </p:cNvPr>
          <p:cNvSpPr txBox="1"/>
          <p:nvPr/>
        </p:nvSpPr>
        <p:spPr>
          <a:xfrm>
            <a:off x="10249610" y="3009900"/>
            <a:ext cx="735258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Що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таке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анімація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? Для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чого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використовують</a:t>
            </a:r>
            <a:endParaRPr lang="ru-RU" sz="4000" i="1" dirty="0">
              <a:solidFill>
                <a:srgbClr val="272727"/>
              </a:solidFill>
              <a:latin typeface="Glacial Indifference"/>
            </a:endParaRPr>
          </a:p>
          <a:p>
            <a:pPr lvl="0">
              <a:spcBef>
                <a:spcPct val="0"/>
              </a:spcBef>
            </a:pP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анімацію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 у </a:t>
            </a:r>
            <a:r>
              <a:rPr lang="ru-RU" sz="4000" i="1" dirty="0" err="1">
                <a:solidFill>
                  <a:srgbClr val="272727"/>
                </a:solidFill>
                <a:latin typeface="Glacial Indifference"/>
              </a:rPr>
              <a:t>презентаціях</a:t>
            </a:r>
            <a:r>
              <a:rPr lang="ru-RU" sz="4000" i="1" dirty="0">
                <a:solidFill>
                  <a:srgbClr val="272727"/>
                </a:solidFill>
                <a:latin typeface="Glacial Indifference"/>
              </a:rPr>
              <a:t>?</a:t>
            </a:r>
            <a:endParaRPr lang="en-US" sz="4000" i="1" u="none" dirty="0">
              <a:solidFill>
                <a:srgbClr val="272727"/>
              </a:solidFill>
              <a:latin typeface="Glacial Indifferenc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00000">
            <a:off x="2467088" y="-6417275"/>
            <a:ext cx="6048756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00000">
            <a:off x="18837220" y="-3396596"/>
            <a:ext cx="6048756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2906988" y="3911908"/>
            <a:ext cx="16865144" cy="49962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2424" y="567659"/>
            <a:ext cx="5851258" cy="5843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5279126" y="905754"/>
            <a:ext cx="2829678" cy="21293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543800" y="4384166"/>
            <a:ext cx="10376968" cy="106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uk-UA" sz="8000" u="none" dirty="0">
                <a:solidFill>
                  <a:srgbClr val="2E3F42"/>
                </a:solidFill>
                <a:latin typeface="Cormorant Garamond Medium Bold"/>
              </a:rPr>
              <a:t>БЛІЦ-ОПИТУВАННЯ</a:t>
            </a:r>
            <a:endParaRPr lang="en-US" sz="8000" u="none" dirty="0">
              <a:solidFill>
                <a:srgbClr val="2E3F42"/>
              </a:solidFill>
              <a:latin typeface="Cormorant Garamond Medium Bold"/>
            </a:endParaRPr>
          </a:p>
        </p:txBody>
      </p:sp>
      <p:sp>
        <p:nvSpPr>
          <p:cNvPr id="18" name="Пляма: 8 точок 17">
            <a:extLst>
              <a:ext uri="{FF2B5EF4-FFF2-40B4-BE49-F238E27FC236}">
                <a16:creationId xmlns:a16="http://schemas.microsoft.com/office/drawing/2014/main" id="{38EE402D-85FF-4F80-938D-FFAFAC0C426E}"/>
              </a:ext>
            </a:extLst>
          </p:cNvPr>
          <p:cNvSpPr/>
          <p:nvPr/>
        </p:nvSpPr>
        <p:spPr>
          <a:xfrm rot="807366">
            <a:off x="11426986" y="5783791"/>
            <a:ext cx="6400800" cy="4554591"/>
          </a:xfrm>
          <a:prstGeom prst="irregularSeal1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1066377" y="-4114800"/>
            <a:ext cx="82296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73200" y="0"/>
            <a:ext cx="822960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49146" y="8691504"/>
            <a:ext cx="5909245" cy="15954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71002" y="-913008"/>
            <a:ext cx="3520030" cy="18260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71575"/>
            <a:ext cx="12611100" cy="6190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000"/>
              </a:lnSpc>
              <a:spcBef>
                <a:spcPct val="0"/>
              </a:spcBef>
            </a:pPr>
            <a:r>
              <a:rPr lang="uk-UA" sz="7200" dirty="0">
                <a:solidFill>
                  <a:srgbClr val="2E3F42"/>
                </a:solidFill>
                <a:latin typeface="Cormorant Garamond Medium Bold"/>
              </a:rPr>
              <a:t>Анімація (оживляти) -</a:t>
            </a:r>
          </a:p>
          <a:p>
            <a:pPr lvl="0">
              <a:lnSpc>
                <a:spcPts val="8000"/>
              </a:lnSpc>
              <a:spcBef>
                <a:spcPct val="0"/>
              </a:spcBef>
            </a:pPr>
            <a:r>
              <a:rPr lang="uk-UA" sz="7200" dirty="0">
                <a:solidFill>
                  <a:srgbClr val="2E3F42"/>
                </a:solidFill>
                <a:latin typeface="Cormorant Garamond Medium Bold"/>
              </a:rPr>
              <a:t>вид кіномистецтва, твори</a:t>
            </a:r>
          </a:p>
          <a:p>
            <a:pPr lvl="0">
              <a:lnSpc>
                <a:spcPts val="8000"/>
              </a:lnSpc>
              <a:spcBef>
                <a:spcPct val="0"/>
              </a:spcBef>
            </a:pPr>
            <a:r>
              <a:rPr lang="uk-UA" sz="7200" dirty="0">
                <a:solidFill>
                  <a:srgbClr val="2E3F42"/>
                </a:solidFill>
                <a:latin typeface="Cormorant Garamond Medium Bold"/>
              </a:rPr>
              <a:t>якого створюються</a:t>
            </a:r>
          </a:p>
          <a:p>
            <a:pPr lvl="0">
              <a:lnSpc>
                <a:spcPts val="8000"/>
              </a:lnSpc>
              <a:spcBef>
                <a:spcPct val="0"/>
              </a:spcBef>
            </a:pPr>
            <a:r>
              <a:rPr lang="uk-UA" sz="7200" dirty="0">
                <a:solidFill>
                  <a:srgbClr val="2E3F42"/>
                </a:solidFill>
                <a:latin typeface="Cormorant Garamond Medium Bold"/>
              </a:rPr>
              <a:t>шляхом зйомки</a:t>
            </a:r>
          </a:p>
          <a:p>
            <a:pPr lvl="0">
              <a:lnSpc>
                <a:spcPts val="8000"/>
              </a:lnSpc>
              <a:spcBef>
                <a:spcPct val="0"/>
              </a:spcBef>
            </a:pPr>
            <a:r>
              <a:rPr lang="uk-UA" sz="7200" dirty="0">
                <a:solidFill>
                  <a:srgbClr val="2E3F42"/>
                </a:solidFill>
                <a:latin typeface="Cormorant Garamond Medium Bold"/>
              </a:rPr>
              <a:t>послідовних етапів руху</a:t>
            </a:r>
          </a:p>
          <a:p>
            <a:pPr lvl="0">
              <a:lnSpc>
                <a:spcPts val="8000"/>
              </a:lnSpc>
              <a:spcBef>
                <a:spcPct val="0"/>
              </a:spcBef>
            </a:pPr>
            <a:r>
              <a:rPr lang="uk-UA" sz="7200" dirty="0">
                <a:solidFill>
                  <a:srgbClr val="2E3F42"/>
                </a:solidFill>
                <a:latin typeface="Cormorant Garamond Medium Bold"/>
              </a:rPr>
              <a:t>об'єктів</a:t>
            </a:r>
            <a:endParaRPr lang="en-US" sz="7200" u="none" dirty="0">
              <a:solidFill>
                <a:srgbClr val="2E3F42"/>
              </a:solidFill>
              <a:latin typeface="Cormorant Garamond Medium Bold"/>
            </a:endParaRPr>
          </a:p>
        </p:txBody>
      </p:sp>
      <p:sp>
        <p:nvSpPr>
          <p:cNvPr id="18" name="Пляма: 14 точок 17">
            <a:extLst>
              <a:ext uri="{FF2B5EF4-FFF2-40B4-BE49-F238E27FC236}">
                <a16:creationId xmlns:a16="http://schemas.microsoft.com/office/drawing/2014/main" id="{6D6014DA-258A-460C-B2AD-136F2D529C92}"/>
              </a:ext>
            </a:extLst>
          </p:cNvPr>
          <p:cNvSpPr/>
          <p:nvPr/>
        </p:nvSpPr>
        <p:spPr>
          <a:xfrm>
            <a:off x="6858000" y="5372100"/>
            <a:ext cx="7772400" cy="4914899"/>
          </a:xfrm>
          <a:prstGeom prst="irregularSeal2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799184" y="53718"/>
            <a:ext cx="3970757" cy="51820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58691" y="628891"/>
            <a:ext cx="822960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396177" y="2057400"/>
            <a:ext cx="8229600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202970" y="107623"/>
            <a:ext cx="4668315" cy="50742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096146" y="1171575"/>
            <a:ext cx="8905294" cy="106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uk-UA" sz="8000" dirty="0">
                <a:solidFill>
                  <a:srgbClr val="2E3F42"/>
                </a:solidFill>
                <a:latin typeface="Cormorant Garamond Medium Bold"/>
              </a:rPr>
              <a:t>АНІМАЦІЯ</a:t>
            </a:r>
            <a:endParaRPr lang="en-US" sz="8000" dirty="0">
              <a:solidFill>
                <a:srgbClr val="2E3F42"/>
              </a:solidFill>
              <a:latin typeface="Cormorant Garamond Medium Bold"/>
            </a:endParaRPr>
          </a:p>
        </p:txBody>
      </p:sp>
      <p:pic>
        <p:nvPicPr>
          <p:cNvPr id="16" name="Приклади Анімації PowerPoint">
            <a:hlinkClick r:id="" action="ppaction://media"/>
            <a:extLst>
              <a:ext uri="{FF2B5EF4-FFF2-40B4-BE49-F238E27FC236}">
                <a16:creationId xmlns:a16="http://schemas.microsoft.com/office/drawing/2014/main" id="{53ED9A0F-AFA7-43FC-A06E-D94C5381EF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1314" y="2341499"/>
            <a:ext cx="11849227" cy="6665190"/>
          </a:xfrm>
          <a:prstGeom prst="rect">
            <a:avLst/>
          </a:prstGeom>
          <a:ln>
            <a:solidFill>
              <a:srgbClr val="7030A0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A35C70-9BC6-49D7-ABFD-34E48CCE6C2D}"/>
              </a:ext>
            </a:extLst>
          </p:cNvPr>
          <p:cNvSpPr txBox="1"/>
          <p:nvPr/>
        </p:nvSpPr>
        <p:spPr>
          <a:xfrm>
            <a:off x="4419600" y="9115425"/>
            <a:ext cx="1021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hlinkClick r:id="rId8"/>
              </a:rPr>
              <a:t>Зразок використання анімації у </a:t>
            </a:r>
            <a:r>
              <a:rPr lang="en-US" sz="3200" i="1" dirty="0">
                <a:hlinkClick r:id="rId8"/>
              </a:rPr>
              <a:t>Microsoft PowerPoint</a:t>
            </a:r>
            <a:endParaRPr lang="ru-UA" sz="3200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2922"/>
          <a:stretch>
            <a:fillRect/>
          </a:stretch>
        </p:blipFill>
        <p:spPr>
          <a:xfrm>
            <a:off x="7950708" y="7235707"/>
            <a:ext cx="2386584" cy="30512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63867" y="1382268"/>
            <a:ext cx="7560265" cy="7522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55717" y="0"/>
            <a:ext cx="2776566" cy="24572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985379" y="2552468"/>
            <a:ext cx="3970757" cy="5182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05508" y="2552468"/>
            <a:ext cx="3970757" cy="51820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E750A6-0661-4295-99C5-FD50A3F872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66"/>
          <a:stretch/>
        </p:blipFill>
        <p:spPr>
          <a:xfrm>
            <a:off x="1524000" y="1547695"/>
            <a:ext cx="15622879" cy="80481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AC7DF2-85F1-40ED-8E20-9CFA244012B2}"/>
              </a:ext>
            </a:extLst>
          </p:cNvPr>
          <p:cNvSpPr txBox="1"/>
          <p:nvPr/>
        </p:nvSpPr>
        <p:spPr>
          <a:xfrm>
            <a:off x="4144666" y="397633"/>
            <a:ext cx="999866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4800" b="1" dirty="0"/>
              <a:t>Анімаційні ефекти об’єктів слайда</a:t>
            </a:r>
            <a:endParaRPr lang="ru-UA" sz="4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60615" y="0"/>
            <a:ext cx="5034134" cy="35616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12960615" y="6725350"/>
            <a:ext cx="5034134" cy="35616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33279" y="2221528"/>
            <a:ext cx="5851258" cy="58439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45317" y="-59701"/>
            <a:ext cx="10419426" cy="10406401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F11B52B2-C243-4A5F-8F7F-E36BF20FC0C8}"/>
              </a:ext>
            </a:extLst>
          </p:cNvPr>
          <p:cNvSpPr/>
          <p:nvPr/>
        </p:nvSpPr>
        <p:spPr>
          <a:xfrm>
            <a:off x="118771" y="1780825"/>
            <a:ext cx="7239663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UA" sz="4400" b="1" dirty="0" err="1"/>
              <a:t>Додавання</a:t>
            </a:r>
            <a:r>
              <a:rPr lang="ru-UA" sz="4400" b="1" dirty="0"/>
              <a:t> </a:t>
            </a:r>
            <a:r>
              <a:rPr lang="ru-UA" sz="4400" b="1" dirty="0" err="1"/>
              <a:t>ефектів</a:t>
            </a:r>
            <a:r>
              <a:rPr lang="uk-UA" sz="4400" b="1" dirty="0"/>
              <a:t> </a:t>
            </a:r>
          </a:p>
          <a:p>
            <a:r>
              <a:rPr lang="ru-UA" sz="4400" b="1" dirty="0" err="1"/>
              <a:t>анімації</a:t>
            </a:r>
            <a:r>
              <a:rPr lang="ru-UA" sz="4400" b="1" dirty="0"/>
              <a:t> до </a:t>
            </a:r>
            <a:r>
              <a:rPr lang="ru-UA" sz="4400" b="1" dirty="0" err="1"/>
              <a:t>об'єктів</a:t>
            </a:r>
            <a:r>
              <a:rPr lang="uk-UA" sz="4400" b="1" dirty="0"/>
              <a:t> </a:t>
            </a:r>
            <a:r>
              <a:rPr lang="ru-UA" sz="4400" b="1" dirty="0"/>
              <a:t>слайда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134903-707E-49D6-9284-6C9768006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78475" cy="15148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A97138-26BE-46D4-8286-DD862D6BA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828" y="1408621"/>
            <a:ext cx="9096375" cy="89725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2762F2-74CD-44F5-97EF-D8A73347F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89057"/>
            <a:ext cx="9221011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327745" y="4445422"/>
            <a:ext cx="5513832" cy="61693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2446422" y="-327745"/>
            <a:ext cx="5513832" cy="61693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71824">
            <a:off x="4593644" y="5954405"/>
            <a:ext cx="3151358" cy="31513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028175">
            <a:off x="10542998" y="1181237"/>
            <a:ext cx="3151358" cy="31513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7619790" y="6051023"/>
            <a:ext cx="2958121" cy="29581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7710089" y="1277856"/>
            <a:ext cx="2958121" cy="29581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95D8CD-29F6-452E-8A53-01C5B2F3D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750" y="1145384"/>
            <a:ext cx="13030199" cy="90014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53218B-C0FE-496C-85AB-CCEC427886CF}"/>
              </a:ext>
            </a:extLst>
          </p:cNvPr>
          <p:cNvSpPr txBox="1"/>
          <p:nvPr/>
        </p:nvSpPr>
        <p:spPr>
          <a:xfrm>
            <a:off x="2583750" y="305442"/>
            <a:ext cx="130302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4000" b="1" dirty="0"/>
              <a:t>Приклади ефектів, їх властивостей і значень властивостей</a:t>
            </a:r>
            <a:endParaRPr lang="ru-UA" sz="4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70256" y="7208818"/>
            <a:ext cx="5297805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37985" y="-4354817"/>
            <a:ext cx="5297805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3874783" cy="38747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94056" y="8399672"/>
            <a:ext cx="3765244" cy="18873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1D76C6-9D19-4C28-8653-EC3643689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50" y="266700"/>
            <a:ext cx="7910512" cy="58872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16EE32-D87C-47CF-9C87-D7DCA31D5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50" y="6420678"/>
            <a:ext cx="7521880" cy="24408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3DE329-F748-4D97-855A-6B057747E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200" y="5107960"/>
            <a:ext cx="10715438" cy="5367338"/>
          </a:xfrm>
          <a:prstGeom prst="rect">
            <a:avLst/>
          </a:prstGeom>
        </p:spPr>
      </p:pic>
      <p:sp>
        <p:nvSpPr>
          <p:cNvPr id="16" name="Сонце 15">
            <a:extLst>
              <a:ext uri="{FF2B5EF4-FFF2-40B4-BE49-F238E27FC236}">
                <a16:creationId xmlns:a16="http://schemas.microsoft.com/office/drawing/2014/main" id="{AFDA2135-AA0C-4101-B1D1-F2195180FA56}"/>
              </a:ext>
            </a:extLst>
          </p:cNvPr>
          <p:cNvSpPr/>
          <p:nvPr/>
        </p:nvSpPr>
        <p:spPr>
          <a:xfrm>
            <a:off x="8839200" y="1320802"/>
            <a:ext cx="3657600" cy="3170569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7 -0.00093 L -0.00147 -0.00093 C -0.00104 0.00046 0.00304 0.01126 0.00382 0.01512 C 0.00443 0.01867 0.0046 0.02237 0.0053 0.02592 C 0.00703 0.03549 0.00478 0.02376 0.00756 0.03534 C 0.00947 0.04321 0.00695 0.03565 0.00981 0.04352 C 0.01224 0.06034 0.0092 0.03935 0.01137 0.05293 C 0.01164 0.05463 0.01181 0.05648 0.01216 0.05833 C 0.01259 0.06095 0.01311 0.06373 0.01363 0.06636 L 0.01441 0.07037 C 0.01467 0.07176 0.01493 0.07315 0.01511 0.07438 C 0.01537 0.07623 0.01615 0.08194 0.01667 0.08395 C 0.0171 0.08534 0.0178 0.08642 0.01815 0.08796 C 0.01884 0.09058 0.01919 0.09336 0.01971 0.09599 L 0.02118 0.10401 L 0.02197 0.10818 C 0.02223 0.10941 0.02231 0.11095 0.02275 0.11219 L 0.02422 0.1162 C 0.02474 0.12006 0.02561 0.12639 0.02648 0.12963 C 0.027 0.13148 0.02761 0.13318 0.02804 0.13503 C 0.0283 0.13642 0.0283 0.13796 0.02882 0.13904 C 0.02934 0.14074 0.03039 0.14166 0.03108 0.14321 C 0.0336 0.14845 0.03195 0.14861 0.03637 0.15386 C 0.03785 0.15571 0.03959 0.15694 0.04089 0.15926 C 0.04297 0.16296 0.04176 0.16157 0.04471 0.16342 C 0.04896 0.16296 0.0533 0.16265 0.05756 0.16203 C 0.05947 0.16173 0.06103 0.16018 0.06285 0.15926 C 0.06485 0.15833 0.06693 0.15771 0.06893 0.15663 L 0.07344 0.15386 C 0.07422 0.15308 0.07509 0.15231 0.07578 0.15123 C 0.07735 0.14876 0.07848 0.14521 0.0803 0.14321 C 0.08316 0.13981 0.08195 0.14166 0.08412 0.13781 C 0.08681 0.12299 0.08247 0.14537 0.08637 0.12963 C 0.08698 0.127 0.08733 0.12423 0.08785 0.1216 C 0.08898 0.11574 0.08846 0.11898 0.08941 0.11219 C 0.08967 0.10494 0.08993 0.09784 0.09011 0.09058 C 0.09106 0.06188 0.08993 0.07361 0.09167 0.05833 C 0.09193 0.0466 0.09228 0.03487 0.09245 0.0233 C 0.0928 -0.0054 0.09245 -0.03426 0.09315 -0.06297 C 0.09323 -0.06574 0.09427 -0.06821 0.09471 -0.07099 C 0.09497 -0.07269 0.09566 -0.07855 0.09618 -0.0804 C 0.09679 -0.08256 0.0994 -0.08827 0.1 -0.08982 C 0.10426 -0.10062 0.10139 -0.09506 0.1053 -0.10201 C 0.10591 -0.10525 0.10608 -0.10741 0.10756 -0.11003 C 0.10825 -0.11127 0.10912 -0.11173 0.10981 -0.11281 C 0.11563 -0.12145 0.10877 -0.11281 0.11441 -0.11945 C 0.11875 -0.13102 0.11294 -0.11744 0.11815 -0.12485 C 0.11884 -0.12593 0.1191 -0.12778 0.11971 -0.12886 C 0.12084 -0.13133 0.12249 -0.13303 0.12344 -0.13565 C 0.12396 -0.13704 0.1244 -0.13843 0.125 -0.13966 C 0.12804 -0.14614 0.12631 -0.14167 0.12952 -0.14645 C 0.13533 -0.1551 0.12848 -0.14645 0.13412 -0.15324 C 0.13429 -0.15448 0.13438 -0.15602 0.13481 -0.15726 C 0.13646 -0.16158 0.13724 -0.16081 0.13941 -0.16389 C 0.14315 -0.1696 0.13993 -0.16698 0.14393 -0.16929 L 0.14844 -0.17469 C 0.14922 -0.17562 0.14992 -0.17685 0.15078 -0.17747 C 0.15148 -0.17793 0.15226 -0.17809 0.15304 -0.17871 C 0.15382 -0.17948 0.15443 -0.18071 0.1553 -0.18148 C 0.15721 -0.18318 0.16025 -0.18349 0.16207 -0.18411 C 0.16337 -0.18457 0.16459 -0.18503 0.16589 -0.1855 C 0.16693 -0.18503 0.16806 -0.18503 0.16893 -0.18411 C 0.1717 -0.18133 0.17179 -0.17716 0.17275 -0.17207 L 0.17344 -0.16806 L 0.17422 -0.16389 C 0.17283 -0.09877 0.17301 -0.1213 0.17422 -0.01976 C 0.17431 -0.01528 0.17474 -0.01081 0.175 -0.00633 C 0.17587 0.01173 0.17474 0.00447 0.17648 0.01389 C 0.17709 0.02083 0.17735 0.02453 0.17804 0.03132 C 0.17822 0.03364 0.17839 0.0358 0.17874 0.03811 C 0.17917 0.04089 0.17986 0.04336 0.1803 0.04614 C 0.18056 0.04799 0.18065 0.04984 0.18108 0.05154 C 0.18143 0.05308 0.18221 0.05416 0.18256 0.05555 C 0.18316 0.05818 0.1836 0.06095 0.18403 0.06373 C 0.18429 0.06497 0.18464 0.06636 0.18481 0.06774 L 0.18637 0.07855 C 0.18672 0.08518 0.18603 0.08997 0.18863 0.0946 C 0.18924 0.09583 0.19011 0.09645 0.19089 0.09737 C 0.19393 0.09691 0.19705 0.09737 0.2 0.09599 C 0.20105 0.09552 0.20157 0.09336 0.20226 0.09197 C 0.2033 0.08981 0.20417 0.08719 0.2053 0.08518 C 0.20643 0.08318 0.2079 0.08194 0.20903 0.07978 C 0.21025 0.07778 0.21094 0.07515 0.21207 0.07315 C 0.21328 0.07114 0.21485 0.0699 0.21589 0.06774 C 0.22075 0.05818 0.21736 0.06234 0.2204 0.05432 C 0.22552 0.04058 0.22379 0.04645 0.22952 0.03534 C 0.23082 0.03287 0.23195 0.02978 0.23334 0.02731 C 0.23698 0.02083 0.23516 0.025 0.23863 0.02191 C 0.23941 0.02114 0.24002 0.0199 0.24089 0.01929 C 0.24184 0.01852 0.24289 0.01821 0.24393 0.0179 C 0.2467 0.01682 0.24809 0.01666 0.2507 0.01512 C 0.25226 0.01435 0.25374 0.01342 0.2553 0.0125 L 0.25756 0.01111 C 0.2586 0.00895 0.25964 0.00679 0.26059 0.00447 C 0.26164 0.00185 0.26233 -0.00139 0.26363 -0.00371 C 0.26806 -0.01158 0.26641 -0.00772 0.26893 -0.01451 C 0.26919 -0.01574 0.26919 -0.01729 0.26971 -0.01852 C 0.27023 -0.02006 0.27127 -0.02099 0.27197 -0.02253 C 0.27249 -0.02377 0.27301 -0.02516 0.27344 -0.02655 C 0.27422 -0.02886 0.27492 -0.03118 0.2757 -0.03334 C 0.277 -0.03658 0.27848 -0.04013 0.2803 -0.04275 C 0.28099 -0.04383 0.28177 -0.0446 0.28256 -0.04537 C 0.28542 -0.05309 0.28342 -0.04831 0.28933 -0.05895 L 0.29315 -0.06559 C 0.29393 -0.06605 0.29471 -0.06636 0.2954 -0.06698 C 0.29627 -0.06775 0.29688 -0.06914 0.29766 -0.0696 C 0.29966 -0.07099 0.30374 -0.07238 0.30374 -0.07238 C 0.30452 -0.07377 0.30521 -0.07516 0.30599 -0.07639 C 0.30747 -0.0784 0.31059 -0.08179 0.31059 -0.08179 C 0.31111 -0.08318 0.3119 -0.08426 0.31207 -0.08581 C 0.31224 -0.08719 0.31172 -0.08858 0.31129 -0.08982 C 0.30999 -0.0946 0.3073 -0.09846 0.3053 -0.10201 C 0.30452 -0.1034 0.30356 -0.10448 0.30295 -0.10602 C 0.30252 -0.10741 0.30217 -0.10911 0.30148 -0.11003 C 0.30087 -0.11096 0.3 -0.11096 0.29922 -0.11142 C 0.2987 -0.11281 0.29835 -0.11435 0.29766 -0.11543 C 0.29176 -0.12608 0.2994 -0.10895 0.29315 -0.12222 C 0.28785 -0.13349 0.29601 -0.11852 0.28933 -0.13025 C 0.28915 -0.13164 0.28898 -0.13303 0.28863 -0.13426 C 0.2882 -0.13581 0.2875 -0.13689 0.28707 -0.13843 C 0.28646 -0.1409 0.28559 -0.14645 0.28559 -0.14645 C 0.28585 -0.1554 0.28585 -0.16435 0.28637 -0.17331 C 0.28637 -0.17485 0.2869 -0.17608 0.28707 -0.17747 C 0.28742 -0.17963 0.2875 -0.18195 0.28785 -0.18411 C 0.28828 -0.18689 0.28889 -0.18951 0.28933 -0.19229 C 0.29002 -0.19553 0.29019 -0.19769 0.29167 -0.20031 C 0.29228 -0.20139 0.29315 -0.20216 0.29393 -0.20293 C 0.29584 -0.21312 0.29323 -0.20062 0.29618 -0.21111 C 0.29653 -0.21235 0.29644 -0.21405 0.29697 -0.21513 C 0.29749 -0.21636 0.29844 -0.21698 0.29922 -0.21775 L 0.39462 -0.21651 C 0.39723 -0.21636 0.39974 -0.21559 0.40226 -0.21513 C 0.4066 -0.2142 0.40929 -0.21358 0.41363 -0.2125 C 0.41433 -0.21204 0.41511 -0.21142 0.41589 -0.21111 C 0.41684 -0.21065 0.41789 -0.21034 0.41893 -0.20972 C 0.4211 -0.20834 0.42231 -0.20664 0.42422 -0.20432 C 0.42822 -0.19013 0.42526 -0.20139 0.42726 -0.19229 C 0.42822 -0.18766 0.42882 -0.18581 0.42952 -0.18148 C 0.42986 -0.17948 0.43039 -0.17423 0.43099 -0.17207 C 0.43143 -0.17053 0.43195 -0.16929 0.43256 -0.16806 C 0.43447 -0.16358 0.43351 -0.16651 0.43629 -0.16389 C 0.43716 -0.16327 0.43776 -0.16204 0.43863 -0.16127 C 0.43941 -0.1605 0.44332 -0.15864 0.44393 -0.15849 C 0.44766 -0.15787 0.45148 -0.15772 0.4553 -0.15726 C 0.45269 -0.15494 0.45044 -0.1517 0.44766 -0.15047 C 0.4467 -0.15 0.44566 -0.14969 0.44462 -0.14908 C 0.44384 -0.14877 0.44315 -0.14784 0.44236 -0.14784 C 0.42978 -0.14692 0.4171 -0.14692 0.40452 -0.14645 C 0.40252 -0.14553 0.40044 -0.14491 0.39844 -0.14368 C 0.39592 -0.14229 0.39601 -0.14213 0.39315 -0.14105 C 0.38585 -0.13812 0.39306 -0.14136 0.38481 -0.13843 C 0.38377 -0.13797 0.38282 -0.1375 0.38177 -0.13704 C 0.38099 -0.13658 0.3803 -0.13596 0.37952 -0.13565 C 0.37804 -0.13503 0.37648 -0.13488 0.375 -0.13426 C 0.36849 -0.13226 0.37387 -0.13364 0.36667 -0.13164 C 0.35721 -0.12901 0.36389 -0.13102 0.35 -0.12886 C 0.33195 -0.12608 0.35269 -0.12901 0.34011 -0.12624 C 0.33733 -0.12562 0.33455 -0.12531 0.33177 -0.12485 C 0.31537 -0.11914 0.33212 -0.12469 0.31815 -0.12084 C 0.31684 -0.12053 0.31563 -0.11976 0.31433 -0.11945 C 0.31085 -0.11883 0.3073 -0.11868 0.30374 -0.11821 C 0.30278 -0.11775 0.30174 -0.11729 0.3007 -0.11682 C 0.29992 -0.11636 0.29922 -0.11574 0.29844 -0.11543 C 0.29558 -0.1142 0.2948 -0.11466 0.29236 -0.11281 C 0.29132 -0.11204 0.29045 -0.11065 0.28933 -0.11003 C 0.28742 -0.10895 0.28334 -0.10741 0.28334 -0.10741 C 0.28021 -0.10371 0.27926 -0.10232 0.275 -0.09923 C 0.2737 -0.09846 0.2724 -0.09769 0.27118 -0.09661 C 0.26997 -0.09553 0.26667 -0.0909 0.26589 -0.08982 C 0.26511 -0.08889 0.26433 -0.08812 0.26363 -0.08719 C 0.26259 -0.08581 0.26164 -0.08426 0.26059 -0.08318 C 0.2599 -0.08241 0.25903 -0.08226 0.25834 -0.08179 C 0.25756 -0.0804 0.25695 -0.07886 0.25599 -0.07778 C 0.24879 -0.06852 0.25669 -0.08087 0.2507 -0.07238 C 0.25018 -0.07161 0.24974 -0.07053 0.24922 -0.0696 C 0.24853 -0.06868 0.24766 -0.0679 0.24697 -0.06698 C 0.24592 -0.06574 0.24497 -0.06405 0.24393 -0.06297 C 0.24323 -0.06219 0.24236 -0.06204 0.24167 -0.06158 C 0.24089 -0.06019 0.24019 -0.0588 0.23933 -0.05756 C 0.23611 -0.05278 0.23785 -0.05726 0.23481 -0.05077 C 0.2342 -0.04954 0.23386 -0.048 0.23334 -0.04676 C 0.23151 -0.0429 0.23099 -0.04275 0.22874 -0.03997 C 0.22822 -0.03874 0.22787 -0.03719 0.22726 -0.03596 C 0.22605 -0.03364 0.22344 -0.02932 0.22344 -0.02932 C 0.22153 -0.01914 0.22414 -0.03164 0.22118 -0.02114 C 0.21919 -0.0142 0.22188 -0.01976 0.21893 -0.01451 C 0.21736 -0.00587 0.21901 -0.00633 0.21667 -0.00633 L 0.21667 -0.00633 L 0.21667 -0.00633 " pathEditMode="relative" ptsTypes="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8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124</Words>
  <Application>Microsoft Office PowerPoint</Application>
  <PresentationFormat>Довільний</PresentationFormat>
  <Paragraphs>30</Paragraphs>
  <Slides>13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9" baseType="lpstr">
      <vt:lpstr>Arial</vt:lpstr>
      <vt:lpstr>Cormorant Garamond Medium Bold</vt:lpstr>
      <vt:lpstr>Glacial Indifference</vt:lpstr>
      <vt:lpstr>YouTube Sans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Yellow and Purple Abstract Grainy Creative Presentation</dc:title>
  <dc:creator>Маргарита</dc:creator>
  <cp:lastModifiedBy>Маргарита Ряпосова</cp:lastModifiedBy>
  <cp:revision>2</cp:revision>
  <dcterms:created xsi:type="dcterms:W3CDTF">2006-08-16T00:00:00Z</dcterms:created>
  <dcterms:modified xsi:type="dcterms:W3CDTF">2023-04-30T16:53:12Z</dcterms:modified>
  <dc:identifier>DAFb8p5PpNo</dc:identifier>
</cp:coreProperties>
</file>