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7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49531"/>
            <a:ext cx="8791575" cy="2682240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 err="1"/>
              <a:t>Формати</a:t>
            </a:r>
            <a:r>
              <a:rPr lang="ru-RU" b="1" i="1" dirty="0"/>
              <a:t> </a:t>
            </a:r>
            <a:r>
              <a:rPr lang="ru-RU" b="1" i="1" dirty="0" err="1"/>
              <a:t>даних</a:t>
            </a:r>
            <a:r>
              <a:rPr lang="ru-RU" b="1" i="1" dirty="0"/>
              <a:t>: </a:t>
            </a:r>
            <a:r>
              <a:rPr lang="ru-RU" b="1" i="1" dirty="0" err="1"/>
              <a:t>числовий</a:t>
            </a:r>
            <a:r>
              <a:rPr lang="ru-RU" b="1" i="1" dirty="0"/>
              <a:t>. </a:t>
            </a:r>
            <a:r>
              <a:rPr lang="ru-RU" b="1" i="1" dirty="0" err="1"/>
              <a:t>текстовий</a:t>
            </a:r>
            <a:r>
              <a:rPr lang="ru-RU" b="1" i="1" dirty="0"/>
              <a:t>, формат </a:t>
            </a:r>
            <a:r>
              <a:rPr lang="ru-RU" b="1" i="1" dirty="0" err="1"/>
              <a:t>дати</a:t>
            </a:r>
            <a:r>
              <a:rPr lang="ru-RU" b="1" i="1" dirty="0"/>
              <a:t>. </a:t>
            </a:r>
            <a:r>
              <a:rPr lang="ru-RU" b="1" i="1" dirty="0" err="1"/>
              <a:t>Форматування</a:t>
            </a:r>
            <a:r>
              <a:rPr lang="ru-RU" b="1" i="1" dirty="0"/>
              <a:t> </a:t>
            </a:r>
            <a:r>
              <a:rPr lang="ru-RU" b="1" i="1" dirty="0" err="1"/>
              <a:t>даних</a:t>
            </a:r>
            <a:r>
              <a:rPr lang="ru-RU" b="1" i="1" dirty="0"/>
              <a:t>, </a:t>
            </a:r>
            <a:r>
              <a:rPr lang="ru-RU" b="1" i="1" dirty="0" err="1"/>
              <a:t>клітинок</a:t>
            </a:r>
            <a:r>
              <a:rPr lang="ru-RU" b="1" i="1" dirty="0"/>
              <a:t> і </a:t>
            </a:r>
            <a:r>
              <a:rPr lang="ru-RU" b="1" i="1" dirty="0" err="1"/>
              <a:t>діапазонів</a:t>
            </a:r>
            <a:r>
              <a:rPr lang="ru-RU" b="1" i="1" dirty="0"/>
              <a:t> </a:t>
            </a:r>
            <a:r>
              <a:rPr lang="ru-RU" b="1" i="1" dirty="0" err="1"/>
              <a:t>комірок</a:t>
            </a:r>
            <a:endParaRPr lang="uk-UA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50" y="4145280"/>
            <a:ext cx="4533778" cy="2550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3770" y="90860"/>
            <a:ext cx="411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Штереб</a:t>
            </a:r>
            <a:r>
              <a:rPr lang="uk-UA" b="1" i="1" dirty="0"/>
              <a:t> Вікторія Миколаївна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259" y="836022"/>
            <a:ext cx="181587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/>
              <a:t>Урок 19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259" y="113211"/>
            <a:ext cx="181587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/>
              <a:t>7 клас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47" y="4143175"/>
            <a:ext cx="5370962" cy="25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0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080" y="252550"/>
            <a:ext cx="9178834" cy="3239588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1. Список для вибору формату даних з наведеного переліку.</a:t>
            </a:r>
          </a:p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2. Відкритий список форматів.</a:t>
            </a:r>
          </a:p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3. Кнопка відкриття діалогового вікна </a:t>
            </a:r>
            <a:r>
              <a:rPr lang="uk-UA" sz="1800" b="1" i="1" dirty="0">
                <a:solidFill>
                  <a:srgbClr val="FF0000"/>
                </a:solidFill>
              </a:rPr>
              <a:t>Формат клітинок </a:t>
            </a:r>
            <a:r>
              <a:rPr lang="uk-UA" sz="1800" b="1" i="1" dirty="0">
                <a:solidFill>
                  <a:schemeClr val="bg1"/>
                </a:solidFill>
              </a:rPr>
              <a:t>вкладки </a:t>
            </a:r>
            <a:r>
              <a:rPr lang="uk-UA" sz="1800" b="1" i="1" dirty="0">
                <a:solidFill>
                  <a:srgbClr val="FF0000"/>
                </a:solidFill>
              </a:rPr>
              <a:t>Число</a:t>
            </a:r>
          </a:p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4. Кнопка для зменшення розрядності чисел </a:t>
            </a:r>
            <a:r>
              <a:rPr lang="uk-UA" sz="1800" i="1" dirty="0">
                <a:solidFill>
                  <a:schemeClr val="bg1"/>
                </a:solidFill>
              </a:rPr>
              <a:t>(кількості десяткових знаків)</a:t>
            </a:r>
          </a:p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5. Кнопка для збільшення розрядності чисел </a:t>
            </a:r>
            <a:r>
              <a:rPr lang="uk-UA" sz="1800" i="1" dirty="0">
                <a:solidFill>
                  <a:schemeClr val="bg1"/>
                </a:solidFill>
              </a:rPr>
              <a:t>(кількості десяткових знаків)</a:t>
            </a:r>
          </a:p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6. Кнопка для встановлення числового формату з розділювачем розрядів</a:t>
            </a:r>
          </a:p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7. Кнопка для встановлення відсоткового формату</a:t>
            </a:r>
          </a:p>
          <a:p>
            <a:pPr>
              <a:lnSpc>
                <a:spcPct val="100000"/>
              </a:lnSpc>
            </a:pPr>
            <a:r>
              <a:rPr lang="uk-UA" sz="1800" b="1" i="1" dirty="0">
                <a:solidFill>
                  <a:schemeClr val="bg1"/>
                </a:solidFill>
              </a:rPr>
              <a:t>8. Кнопка для встановлення фінансового (грошового) формату</a:t>
            </a:r>
          </a:p>
          <a:p>
            <a:endParaRPr lang="uk-UA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63042" t="22785" r="24920" b="48907"/>
          <a:stretch/>
        </p:blipFill>
        <p:spPr bwMode="auto">
          <a:xfrm>
            <a:off x="7384869" y="3611879"/>
            <a:ext cx="3196045" cy="2791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/>
          <a:srcRect l="33398" t="23475" r="43171" b="49137"/>
          <a:stretch/>
        </p:blipFill>
        <p:spPr bwMode="auto">
          <a:xfrm>
            <a:off x="1402080" y="3712028"/>
            <a:ext cx="5120051" cy="2691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4370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3213463"/>
            <a:ext cx="9718177" cy="283899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i="1" dirty="0">
                <a:solidFill>
                  <a:srgbClr val="080808"/>
                </a:solidFill>
              </a:rPr>
              <a:t>Для текстових і числових даних у клітинках можна встановлювати шрифт символів, їх розмір, накреслення, колір тощо. Цей вид форматування здійснюється аналогічно до форматування символів у текстовому процесорі </a:t>
            </a:r>
            <a:r>
              <a:rPr lang="en-US" b="1" i="1" dirty="0">
                <a:solidFill>
                  <a:srgbClr val="FF0000"/>
                </a:solidFill>
              </a:rPr>
              <a:t>Word</a:t>
            </a:r>
            <a:r>
              <a:rPr lang="en-US" b="1" i="1" dirty="0">
                <a:solidFill>
                  <a:srgbClr val="080808"/>
                </a:solidFill>
              </a:rPr>
              <a:t>, </a:t>
            </a:r>
            <a:r>
              <a:rPr lang="uk-UA" b="1" i="1" dirty="0">
                <a:solidFill>
                  <a:srgbClr val="080808"/>
                </a:solidFill>
              </a:rPr>
              <a:t>використовуючи елементи керування групи </a:t>
            </a:r>
            <a:r>
              <a:rPr lang="uk-UA" b="1" i="1" dirty="0">
                <a:solidFill>
                  <a:srgbClr val="FF0000"/>
                </a:solidFill>
              </a:rPr>
              <a:t>Шрифт</a:t>
            </a:r>
            <a:r>
              <a:rPr lang="uk-UA" b="1" i="1" dirty="0">
                <a:solidFill>
                  <a:schemeClr val="bg1"/>
                </a:solidFill>
              </a:rPr>
              <a:t> </a:t>
            </a:r>
            <a:r>
              <a:rPr lang="uk-UA" b="1" i="1" dirty="0">
                <a:solidFill>
                  <a:srgbClr val="080808"/>
                </a:solidFill>
              </a:rPr>
              <a:t>вкладки</a:t>
            </a:r>
            <a:r>
              <a:rPr lang="uk-UA" b="1" i="1" dirty="0">
                <a:solidFill>
                  <a:schemeClr val="bg1"/>
                </a:solidFill>
              </a:rPr>
              <a:t> </a:t>
            </a:r>
            <a:r>
              <a:rPr lang="uk-UA" b="1" i="1" dirty="0">
                <a:solidFill>
                  <a:srgbClr val="FF0000"/>
                </a:solidFill>
              </a:rPr>
              <a:t>Основне</a:t>
            </a:r>
            <a:r>
              <a:rPr lang="uk-UA" b="1" i="1" dirty="0">
                <a:solidFill>
                  <a:srgbClr val="080808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0647" t="50633" r="28156" b="21749"/>
          <a:stretch/>
        </p:blipFill>
        <p:spPr bwMode="auto">
          <a:xfrm>
            <a:off x="4629151" y="455023"/>
            <a:ext cx="6230438" cy="2471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455023"/>
            <a:ext cx="3160623" cy="24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7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827315"/>
            <a:ext cx="10336485" cy="206393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b="1" i="1" dirty="0">
                <a:solidFill>
                  <a:srgbClr val="080808"/>
                </a:solidFill>
              </a:rPr>
              <a:t>За замовчуванням дані в текстовому форматі вирівнюються в клітинці ліворуч, в усіх інших форматах — праворуч. Для зміненим цих значень можна використати елементи керування групи </a:t>
            </a:r>
            <a:r>
              <a:rPr lang="uk-UA" b="1" i="1" dirty="0">
                <a:solidFill>
                  <a:srgbClr val="FF0000"/>
                </a:solidFill>
              </a:rPr>
              <a:t>Вирівнювання</a:t>
            </a:r>
            <a:r>
              <a:rPr lang="uk-UA" b="1" i="1" dirty="0">
                <a:solidFill>
                  <a:schemeClr val="bg1"/>
                </a:solidFill>
              </a:rPr>
              <a:t> </a:t>
            </a:r>
            <a:r>
              <a:rPr lang="uk-UA" b="1" i="1" dirty="0">
                <a:solidFill>
                  <a:srgbClr val="080808"/>
                </a:solidFill>
              </a:rPr>
              <a:t>вкладки </a:t>
            </a:r>
            <a:r>
              <a:rPr lang="uk-UA" b="1" i="1" dirty="0">
                <a:solidFill>
                  <a:srgbClr val="FF0000"/>
                </a:solidFill>
              </a:rPr>
              <a:t>Основне</a:t>
            </a:r>
            <a:r>
              <a:rPr lang="uk-UA" b="1" i="1" dirty="0">
                <a:solidFill>
                  <a:srgbClr val="080808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4433" t="44879" r="21424" b="26812"/>
          <a:stretch/>
        </p:blipFill>
        <p:spPr bwMode="auto">
          <a:xfrm>
            <a:off x="1141412" y="3056709"/>
            <a:ext cx="8135438" cy="3241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309" y="4578064"/>
            <a:ext cx="1849588" cy="17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35131"/>
            <a:ext cx="6252164" cy="6217920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1. Вирівнювання тексту по вертикалі </a:t>
            </a:r>
            <a:r>
              <a:rPr lang="uk-UA" b="1" i="1" dirty="0">
                <a:solidFill>
                  <a:srgbClr val="FF0000"/>
                </a:solidFill>
              </a:rPr>
              <a:t>зверху</a:t>
            </a:r>
            <a:r>
              <a:rPr lang="uk-UA" b="1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2. Вирівнювання тексту по вертикалі </a:t>
            </a:r>
            <a:r>
              <a:rPr lang="uk-UA" b="1" i="1" dirty="0">
                <a:solidFill>
                  <a:srgbClr val="FF0000"/>
                </a:solidFill>
              </a:rPr>
              <a:t>по центру</a:t>
            </a:r>
            <a:r>
              <a:rPr lang="uk-UA" b="1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3. Вирівнювання тексту по вертикалі </a:t>
            </a:r>
            <a:r>
              <a:rPr lang="uk-UA" b="1" i="1" dirty="0">
                <a:solidFill>
                  <a:srgbClr val="FF0000"/>
                </a:solidFill>
              </a:rPr>
              <a:t>знизу</a:t>
            </a:r>
            <a:r>
              <a:rPr lang="uk-UA" b="1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4. Орієнтація тексту в клітинці.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5. Перенесення тексту в клітинці по словах.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6. Відкриття діалогового вікна </a:t>
            </a:r>
            <a:r>
              <a:rPr lang="uk-UA" b="1" i="1" dirty="0">
                <a:solidFill>
                  <a:srgbClr val="FF0000"/>
                </a:solidFill>
              </a:rPr>
              <a:t>Формат клітинок </a:t>
            </a:r>
            <a:r>
              <a:rPr lang="uk-UA" b="1" i="1" dirty="0">
                <a:solidFill>
                  <a:schemeClr val="bg1"/>
                </a:solidFill>
              </a:rPr>
              <a:t>вкладки </a:t>
            </a:r>
            <a:r>
              <a:rPr lang="uk-UA" b="1" i="1" dirty="0">
                <a:solidFill>
                  <a:srgbClr val="FF0000"/>
                </a:solidFill>
              </a:rPr>
              <a:t>Вирівнювання</a:t>
            </a:r>
            <a:r>
              <a:rPr lang="uk-UA" b="1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7. Об’єднання клітинок і розміщення тексту по центру.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8. Збільшення відступу тексту зліва.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9. Зменшення відступу тексту зліва.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10. Вирівнювання тексту по горизонталі </a:t>
            </a:r>
            <a:r>
              <a:rPr lang="uk-UA" b="1" i="1" dirty="0">
                <a:solidFill>
                  <a:srgbClr val="FF0000"/>
                </a:solidFill>
              </a:rPr>
              <a:t>справа</a:t>
            </a:r>
            <a:r>
              <a:rPr lang="uk-UA" b="1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11. Вирівнювання тексту по горизонталі </a:t>
            </a:r>
            <a:r>
              <a:rPr lang="uk-UA" b="1" i="1" dirty="0">
                <a:solidFill>
                  <a:srgbClr val="FF0000"/>
                </a:solidFill>
              </a:rPr>
              <a:t>по центру</a:t>
            </a:r>
            <a:r>
              <a:rPr lang="uk-UA" b="1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bg1"/>
                </a:solidFill>
              </a:rPr>
              <a:t>12. Вирівнювання тексту по горизонталі </a:t>
            </a:r>
            <a:r>
              <a:rPr lang="uk-UA" b="1" i="1" dirty="0">
                <a:solidFill>
                  <a:srgbClr val="FF0000"/>
                </a:solidFill>
              </a:rPr>
              <a:t>зліва</a:t>
            </a:r>
            <a:r>
              <a:rPr lang="uk-UA" b="1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41942" t="20713" r="33463" b="54661"/>
          <a:stretch/>
        </p:blipFill>
        <p:spPr bwMode="auto">
          <a:xfrm>
            <a:off x="7393577" y="235131"/>
            <a:ext cx="4467497" cy="3004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03" y="3800942"/>
            <a:ext cx="2406937" cy="22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653143"/>
            <a:ext cx="9905999" cy="211618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uk-UA" b="1" i="1" dirty="0">
                <a:solidFill>
                  <a:schemeClr val="bg1"/>
                </a:solidFill>
              </a:rPr>
              <a:t>Наприклад, вибором кнопки </a:t>
            </a:r>
            <a:r>
              <a:rPr lang="uk-UA" b="1" i="1" dirty="0">
                <a:solidFill>
                  <a:srgbClr val="FF0000"/>
                </a:solidFill>
              </a:rPr>
              <a:t>Орієнтація</a:t>
            </a:r>
            <a:r>
              <a:rPr lang="uk-UA" b="1" i="1" dirty="0">
                <a:solidFill>
                  <a:schemeClr val="bg1"/>
                </a:solidFill>
              </a:rPr>
              <a:t>         можна змінити спосіб розміщеним тексту в клітинні: під кутом, вертикально тощо. На рисунку наведено список кнопки </a:t>
            </a:r>
            <a:r>
              <a:rPr lang="uk-UA" b="1" i="1" dirty="0">
                <a:solidFill>
                  <a:srgbClr val="FF0000"/>
                </a:solidFill>
              </a:rPr>
              <a:t>Орієнтація</a:t>
            </a:r>
            <a:r>
              <a:rPr lang="uk-UA" b="1" i="1" dirty="0">
                <a:solidFill>
                  <a:schemeClr val="bg1"/>
                </a:solidFill>
              </a:rPr>
              <a:t> та приклади розміщення тексту в клітинці .</a:t>
            </a:r>
          </a:p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161" y="3265306"/>
            <a:ext cx="406680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круглений прямокутник 45"/>
          <p:cNvSpPr/>
          <p:nvPr/>
        </p:nvSpPr>
        <p:spPr>
          <a:xfrm>
            <a:off x="1308161" y="3265306"/>
            <a:ext cx="3786214" cy="500066"/>
          </a:xfrm>
          <a:prstGeom prst="roundRect">
            <a:avLst>
              <a:gd name="adj" fmla="val 10880"/>
            </a:avLst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круглений прямокутник 45"/>
          <p:cNvSpPr/>
          <p:nvPr/>
        </p:nvSpPr>
        <p:spPr>
          <a:xfrm>
            <a:off x="1314340" y="4083503"/>
            <a:ext cx="2465180" cy="500066"/>
          </a:xfrm>
          <a:prstGeom prst="roundRect">
            <a:avLst>
              <a:gd name="adj" fmla="val 10880"/>
            </a:avLst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круглений прямокутник 45"/>
          <p:cNvSpPr/>
          <p:nvPr/>
        </p:nvSpPr>
        <p:spPr>
          <a:xfrm>
            <a:off x="1308160" y="4584398"/>
            <a:ext cx="2689073" cy="445351"/>
          </a:xfrm>
          <a:prstGeom prst="roundRect">
            <a:avLst>
              <a:gd name="adj" fmla="val 10880"/>
            </a:avLst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016" y="3790722"/>
            <a:ext cx="961241" cy="1974914"/>
          </a:xfrm>
          <a:prstGeom prst="rect">
            <a:avLst/>
          </a:prstGeom>
        </p:spPr>
      </p:pic>
      <p:sp>
        <p:nvSpPr>
          <p:cNvPr id="8" name="Округлений прямокутник 37"/>
          <p:cNvSpPr/>
          <p:nvPr/>
        </p:nvSpPr>
        <p:spPr>
          <a:xfrm>
            <a:off x="6039289" y="3790722"/>
            <a:ext cx="928694" cy="1928826"/>
          </a:xfrm>
          <a:prstGeom prst="roundRect">
            <a:avLst>
              <a:gd name="adj" fmla="val 10880"/>
            </a:avLst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345" y="2469952"/>
            <a:ext cx="992249" cy="3295684"/>
          </a:xfrm>
          <a:prstGeom prst="rect">
            <a:avLst/>
          </a:prstGeom>
        </p:spPr>
      </p:pic>
      <p:sp>
        <p:nvSpPr>
          <p:cNvPr id="11" name="Округлений прямокутник 37"/>
          <p:cNvSpPr/>
          <p:nvPr/>
        </p:nvSpPr>
        <p:spPr>
          <a:xfrm>
            <a:off x="7410122" y="2469952"/>
            <a:ext cx="928694" cy="3287230"/>
          </a:xfrm>
          <a:prstGeom prst="roundRect">
            <a:avLst>
              <a:gd name="adj" fmla="val 10880"/>
            </a:avLst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613" y="4246113"/>
            <a:ext cx="2191532" cy="1398850"/>
          </a:xfrm>
          <a:prstGeom prst="rect">
            <a:avLst/>
          </a:prstGeom>
        </p:spPr>
      </p:pic>
      <p:sp>
        <p:nvSpPr>
          <p:cNvPr id="12" name="Округлений прямокутник 47"/>
          <p:cNvSpPr/>
          <p:nvPr/>
        </p:nvSpPr>
        <p:spPr>
          <a:xfrm>
            <a:off x="8780956" y="4246113"/>
            <a:ext cx="2193189" cy="1398850"/>
          </a:xfrm>
          <a:prstGeom prst="roundRect">
            <a:avLst>
              <a:gd name="adj" fmla="val 10880"/>
            </a:avLst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4257" y="653143"/>
            <a:ext cx="546305" cy="39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92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661851"/>
            <a:ext cx="9905999" cy="195942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uk-UA" b="1" i="1" dirty="0">
                <a:solidFill>
                  <a:srgbClr val="000000"/>
                </a:solidFill>
              </a:rPr>
              <a:t>За вибору кнопки </a:t>
            </a:r>
            <a:r>
              <a:rPr lang="uk-UA" b="1" i="1" dirty="0">
                <a:solidFill>
                  <a:srgbClr val="FF0000"/>
                </a:solidFill>
              </a:rPr>
              <a:t>Перенесення тексту       </a:t>
            </a:r>
            <a:r>
              <a:rPr lang="uk-UA" b="1" i="1" dirty="0">
                <a:solidFill>
                  <a:srgbClr val="000000"/>
                </a:solidFill>
              </a:rPr>
              <a:t>текст у клітинці відображатиметься в кілька рядків, уміщуючись у задану ширину стовпця.</a:t>
            </a:r>
          </a:p>
          <a:p>
            <a:endParaRPr lang="uk-UA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341" y="798203"/>
            <a:ext cx="428628" cy="3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2" y="2815584"/>
            <a:ext cx="5223227" cy="200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154" y="4180686"/>
            <a:ext cx="5404257" cy="229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989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377440"/>
            <a:ext cx="9905999" cy="405819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uk-UA" b="1" i="1" dirty="0">
                <a:solidFill>
                  <a:srgbClr val="080808"/>
                </a:solidFill>
              </a:rPr>
              <a:t>Інколи необхідно кілька сусідніх клітинок об'єднати а одну. </a:t>
            </a:r>
            <a:r>
              <a:rPr lang="ru-RU" b="1" i="1" dirty="0">
                <a:solidFill>
                  <a:srgbClr val="080808"/>
                </a:solidFill>
              </a:rPr>
              <a:t>В</a:t>
            </a:r>
            <a:r>
              <a:rPr lang="en-US" b="1" i="1" dirty="0">
                <a:solidFill>
                  <a:srgbClr val="080808"/>
                </a:solidFill>
              </a:rPr>
              <a:t> </a:t>
            </a:r>
            <a:r>
              <a:rPr lang="uk-UA" b="1" i="1" dirty="0">
                <a:solidFill>
                  <a:srgbClr val="080808"/>
                </a:solidFill>
              </a:rPr>
              <a:t>таку об'єднану клітинку, наприклад, можна ввести текст заголовка таблиці або кількох стовпців. Для цього клітинки потрібно виділити та вибрати на </a:t>
            </a:r>
            <a:r>
              <a:rPr lang="uk-UA" b="1" i="1" dirty="0">
                <a:solidFill>
                  <a:srgbClr val="FF0000"/>
                </a:solidFill>
              </a:rPr>
              <a:t>Стрічці</a:t>
            </a:r>
            <a:r>
              <a:rPr lang="uk-UA" b="1" i="1" dirty="0">
                <a:solidFill>
                  <a:srgbClr val="FFFF00"/>
                </a:solidFill>
              </a:rPr>
              <a:t>  </a:t>
            </a:r>
            <a:r>
              <a:rPr lang="uk-UA" b="1" i="1" dirty="0">
                <a:solidFill>
                  <a:srgbClr val="080808"/>
                </a:solidFill>
              </a:rPr>
              <a:t>кнопку</a:t>
            </a:r>
            <a:r>
              <a:rPr lang="uk-UA" b="1" i="1" dirty="0">
                <a:solidFill>
                  <a:schemeClr val="bg1"/>
                </a:solidFill>
              </a:rPr>
              <a:t> </a:t>
            </a:r>
            <a:r>
              <a:rPr lang="uk-UA" b="1" i="1" dirty="0">
                <a:solidFill>
                  <a:srgbClr val="FF0000"/>
                </a:solidFill>
              </a:rPr>
              <a:t>Об'єднати  і  розмістити  в центрі </a:t>
            </a:r>
            <a:r>
              <a:rPr lang="uk-UA" b="1" i="1" dirty="0">
                <a:solidFill>
                  <a:srgbClr val="080808"/>
                </a:solidFill>
              </a:rPr>
              <a:t>       </a:t>
            </a:r>
            <a:r>
              <a:rPr lang="en-US" b="1" i="1" dirty="0">
                <a:solidFill>
                  <a:srgbClr val="080808"/>
                </a:solidFill>
              </a:rPr>
              <a:t> </a:t>
            </a:r>
            <a:r>
              <a:rPr lang="uk-UA" b="1" i="1" dirty="0">
                <a:solidFill>
                  <a:srgbClr val="080808"/>
                </a:solidFill>
              </a:rPr>
              <a:t>    </a:t>
            </a:r>
            <a:r>
              <a:rPr lang="en-US" b="1" i="1" dirty="0">
                <a:solidFill>
                  <a:srgbClr val="080808"/>
                </a:solidFill>
              </a:rPr>
              <a:t>. </a:t>
            </a:r>
            <a:r>
              <a:rPr lang="uk-UA" b="1" i="1" dirty="0">
                <a:solidFill>
                  <a:srgbClr val="080808"/>
                </a:solidFill>
              </a:rPr>
              <a:t>Після такого об'єднання всі ці клітинки розглядатимуться як одна клітинка, </a:t>
            </a:r>
            <a:r>
              <a:rPr lang="uk-UA" b="1" i="1" dirty="0" err="1">
                <a:solidFill>
                  <a:srgbClr val="080808"/>
                </a:solidFill>
              </a:rPr>
              <a:t>адресою</a:t>
            </a:r>
            <a:r>
              <a:rPr lang="uk-UA" b="1" i="1" dirty="0">
                <a:solidFill>
                  <a:srgbClr val="080808"/>
                </a:solidFill>
              </a:rPr>
              <a:t> якої є адреса верхньої лівої з них. Дані, які  містилися в клітинках до об'єднання, крім верхньої лівої, буде втрачено. Тому доцільно клітинки спочатку об'єднати, а потім уводити дані. Відмінити об'єднання клітинок можна повторним вибором кнопки </a:t>
            </a:r>
            <a:r>
              <a:rPr lang="uk-UA" b="1" i="1" dirty="0">
                <a:solidFill>
                  <a:srgbClr val="FF0000"/>
                </a:solidFill>
              </a:rPr>
              <a:t>Об'єднати  і  розмістити  в центрі</a:t>
            </a:r>
            <a:r>
              <a:rPr lang="uk-UA" b="1" i="1" dirty="0">
                <a:solidFill>
                  <a:srgbClr val="080808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1412" y="475205"/>
            <a:ext cx="5160417" cy="184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14002" y="1093317"/>
            <a:ext cx="2869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</a:rPr>
              <a:t>Планети Сонячної системи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6388" y="3454710"/>
            <a:ext cx="65151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63" y="615336"/>
            <a:ext cx="3252106" cy="15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2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b="1" dirty="0">
                <a:ln w="900" cmpd="sng">
                  <a:solidFill>
                    <a:srgbClr val="2045AE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045AE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2045AE">
                      <a:satMod val="190000"/>
                      <a:tint val="100000"/>
                      <a:alpha val="74000"/>
                    </a:srgbClr>
                  </a:innerShdw>
                </a:effectLst>
              </a:rPr>
              <a:t>Фізкультхвилинка</a:t>
            </a:r>
            <a:br>
              <a:rPr lang="uk-UA" b="1" dirty="0">
                <a:ln w="900" cmpd="sng">
                  <a:solidFill>
                    <a:srgbClr val="2045AE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045AE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2045AE">
                      <a:satMod val="190000"/>
                      <a:tint val="100000"/>
                      <a:alpha val="74000"/>
                    </a:srgbClr>
                  </a:innerShdw>
                </a:effectLst>
              </a:rPr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50" y="1543495"/>
            <a:ext cx="8279124" cy="4657008"/>
          </a:xfrm>
        </p:spPr>
      </p:pic>
    </p:spTree>
    <p:extLst>
      <p:ext uri="{BB962C8B-B14F-4D97-AF65-F5344CB8AC3E}">
        <p14:creationId xmlns:p14="http://schemas.microsoft.com/office/powerpoint/2010/main" val="155850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b="1" dirty="0">
                <a:ln w="900" cmpd="sng">
                  <a:solidFill>
                    <a:srgbClr val="2045AE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045AE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2045AE">
                      <a:satMod val="190000"/>
                      <a:tint val="100000"/>
                      <a:alpha val="74000"/>
                    </a:srgbClr>
                  </a:innerShdw>
                </a:effectLst>
              </a:rPr>
              <a:t>Працюємо за комп’ютером</a:t>
            </a:r>
            <a:br>
              <a:rPr lang="uk-UA" b="1" dirty="0">
                <a:ln w="900" cmpd="sng">
                  <a:solidFill>
                    <a:srgbClr val="2045AE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045AE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2045AE">
                      <a:satMod val="190000"/>
                      <a:tint val="100000"/>
                      <a:alpha val="74000"/>
                    </a:srgbClr>
                  </a:innerShdw>
                </a:effectLst>
              </a:rPr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98" y="1689976"/>
            <a:ext cx="3708582" cy="429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 влево 5"/>
          <p:cNvSpPr/>
          <p:nvPr/>
        </p:nvSpPr>
        <p:spPr>
          <a:xfrm>
            <a:off x="5364481" y="1689976"/>
            <a:ext cx="5886994" cy="42928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6252754" y="2952206"/>
            <a:ext cx="49377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alebarda" pitchFamily="50" charset="0"/>
              </a:rPr>
              <a:t>Увага</a:t>
            </a:r>
            <a:r>
              <a:rPr lang="ru-RU" sz="2400" b="1" dirty="0">
                <a:solidFill>
                  <a:srgbClr val="FF0000"/>
                </a:solidFill>
                <a:latin typeface="alebarda" pitchFamily="50" charset="0"/>
              </a:rPr>
              <a:t>! </a:t>
            </a:r>
            <a:r>
              <a:rPr lang="ru-RU" sz="2400" b="1" i="1" dirty="0" err="1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Під</a:t>
            </a:r>
            <a:r>
              <a:rPr lang="ru-RU" sz="2400" b="1" i="1" dirty="0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 час </a:t>
            </a:r>
            <a:r>
              <a:rPr lang="ru-RU" sz="2400" b="1" i="1" dirty="0" err="1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роботи</a:t>
            </a:r>
            <a:r>
              <a:rPr lang="ru-RU" sz="2400" b="1" i="1" dirty="0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 з </a:t>
            </a:r>
            <a:r>
              <a:rPr lang="ru-RU" sz="2400" b="1" i="1" dirty="0" err="1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комп’ютером</a:t>
            </a:r>
            <a:r>
              <a:rPr lang="ru-RU" sz="2400" b="1" i="1" dirty="0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дотримуйтеся</a:t>
            </a:r>
            <a:r>
              <a:rPr lang="ru-RU" sz="2400" b="1" i="1" dirty="0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 правил </a:t>
            </a:r>
            <a:r>
              <a:rPr lang="ru-RU" sz="2400" b="1" i="1" dirty="0" err="1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безпеки</a:t>
            </a:r>
            <a:r>
              <a:rPr lang="ru-RU" sz="2400" b="1" i="1" dirty="0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 </a:t>
            </a:r>
            <a:r>
              <a:rPr lang="uk-UA" sz="2400" b="1" i="1" dirty="0">
                <a:solidFill>
                  <a:schemeClr val="bg1"/>
                </a:solidFill>
                <a:latin typeface="alebarda" pitchFamily="50" charset="0"/>
                <a:ea typeface="Adobe Kaiti Std R" pitchFamily="18" charset="-128"/>
              </a:rPr>
              <a:t>та санітарно-гігієнічних норм.</a:t>
            </a:r>
            <a:endParaRPr lang="uk-UA" sz="2400" b="1" dirty="0">
              <a:solidFill>
                <a:schemeClr val="bg1"/>
              </a:solidFill>
              <a:latin typeface="alebarda" pitchFamily="50" charset="0"/>
              <a:ea typeface="Adobe Kaiti Std R" pitchFamily="18" charset="-128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02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8166" y="383178"/>
            <a:ext cx="9905999" cy="57476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3200" i="1" dirty="0">
                <a:solidFill>
                  <a:schemeClr val="bg1"/>
                </a:solidFill>
                <a:latin typeface="+mj-lt"/>
              </a:rPr>
              <a:t>Створіть таблицю за зразком.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0161" t="23015" r="34369" b="38550"/>
          <a:stretch/>
        </p:blipFill>
        <p:spPr bwMode="auto">
          <a:xfrm>
            <a:off x="2952271" y="1132114"/>
            <a:ext cx="6597787" cy="3936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514" y="5242559"/>
            <a:ext cx="11103429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chemeClr val="bg1"/>
                </a:solidFill>
              </a:rPr>
              <a:t>Збережіть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таблицю</a:t>
            </a:r>
            <a:r>
              <a:rPr lang="ru-RU" sz="2800" b="1" i="1" dirty="0">
                <a:solidFill>
                  <a:schemeClr val="bg1"/>
                </a:solidFill>
              </a:rPr>
              <a:t>. Результат </a:t>
            </a:r>
            <a:r>
              <a:rPr lang="ru-RU" sz="2800" b="1" i="1" dirty="0" err="1">
                <a:solidFill>
                  <a:schemeClr val="bg1"/>
                </a:solidFill>
              </a:rPr>
              <a:t>надішли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вчителю</a:t>
            </a:r>
            <a:r>
              <a:rPr lang="ru-RU" sz="2800" b="1" i="1" dirty="0">
                <a:solidFill>
                  <a:schemeClr val="bg1"/>
                </a:solidFill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</a:rPr>
              <a:t>або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надай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йому</a:t>
            </a:r>
            <a:r>
              <a:rPr lang="ru-RU" sz="2800" b="1" i="1" dirty="0">
                <a:solidFill>
                  <a:schemeClr val="bg1"/>
                </a:solidFill>
              </a:rPr>
              <a:t> доступ до файлу, </a:t>
            </a:r>
            <a:r>
              <a:rPr lang="ru-RU" sz="2800" b="1" i="1" dirty="0" err="1">
                <a:solidFill>
                  <a:schemeClr val="bg1"/>
                </a:solidFill>
              </a:rPr>
              <a:t>збереженого</a:t>
            </a:r>
            <a:r>
              <a:rPr lang="ru-RU" sz="2800" b="1" i="1" dirty="0">
                <a:solidFill>
                  <a:schemeClr val="bg1"/>
                </a:solidFill>
              </a:rPr>
              <a:t> на </a:t>
            </a:r>
            <a:r>
              <a:rPr lang="en-US" sz="2800" b="1" i="1" dirty="0">
                <a:solidFill>
                  <a:schemeClr val="bg1"/>
                </a:solidFill>
              </a:rPr>
              <a:t>G</a:t>
            </a:r>
            <a:r>
              <a:rPr lang="ru-RU" sz="2800" b="1" i="1" dirty="0" err="1">
                <a:solidFill>
                  <a:schemeClr val="bg1"/>
                </a:solidFill>
              </a:rPr>
              <a:t>oolge</a:t>
            </a:r>
            <a:r>
              <a:rPr lang="en-US" sz="2800" b="1" i="1">
                <a:solidFill>
                  <a:schemeClr val="bg1"/>
                </a:solidFill>
              </a:rPr>
              <a:t> </a:t>
            </a:r>
            <a:r>
              <a:rPr lang="ru-RU" sz="2800" b="1" i="1">
                <a:solidFill>
                  <a:schemeClr val="bg1"/>
                </a:solidFill>
              </a:rPr>
              <a:t>Диску</a:t>
            </a:r>
            <a:r>
              <a:rPr lang="ru-RU" sz="28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0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057" y="775063"/>
            <a:ext cx="5909354" cy="3658820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indent="457200" algn="just"/>
            <a:r>
              <a:rPr lang="uk-UA" b="1" i="1" dirty="0">
                <a:solidFill>
                  <a:srgbClr val="000000"/>
                </a:solidFill>
              </a:rPr>
              <a:t>В електронних таблицях можна використовувати дані різних типів: </a:t>
            </a:r>
            <a:r>
              <a:rPr lang="uk-UA" b="1" i="1" dirty="0">
                <a:solidFill>
                  <a:srgbClr val="FF0000"/>
                </a:solidFill>
              </a:rPr>
              <a:t>числа, тексти, формули</a:t>
            </a:r>
            <a:r>
              <a:rPr lang="uk-UA" b="1" i="1" dirty="0">
                <a:solidFill>
                  <a:srgbClr val="000000"/>
                </a:solidFill>
              </a:rPr>
              <a:t>. Подання чисел і текстів у клітинках електронної таблиці може бути різним. Наприклад, на рисунку наведено подання одного й того самого числа та однієї й тієї самої дати в різних форматах.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351" t="49478" r="45526" b="24631"/>
          <a:stretch/>
        </p:blipFill>
        <p:spPr>
          <a:xfrm>
            <a:off x="1036471" y="942576"/>
            <a:ext cx="4004894" cy="276126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2"/>
          <a:srcRect l="56440" t="54545" r="22071" b="28884"/>
          <a:stretch/>
        </p:blipFill>
        <p:spPr bwMode="auto">
          <a:xfrm>
            <a:off x="1036471" y="3899263"/>
            <a:ext cx="4004894" cy="244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4433883"/>
            <a:ext cx="3979817" cy="19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42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367" y="2189172"/>
            <a:ext cx="5747068" cy="879566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i="1" dirty="0">
                <a:solidFill>
                  <a:schemeClr val="bg1"/>
                </a:solidFill>
              </a:rPr>
              <a:t>Що ми дізнались на </a:t>
            </a:r>
            <a:r>
              <a:rPr lang="uk-UA" sz="3200" i="1" dirty="0" err="1">
                <a:solidFill>
                  <a:schemeClr val="bg1"/>
                </a:solidFill>
              </a:rPr>
              <a:t>уроці</a:t>
            </a:r>
            <a:r>
              <a:rPr lang="uk-UA" sz="3200" i="1" dirty="0">
                <a:solidFill>
                  <a:schemeClr val="bg1"/>
                </a:solidFill>
              </a:rPr>
              <a:t>?</a:t>
            </a:r>
          </a:p>
          <a:p>
            <a:endParaRPr lang="uk-UA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747658" y="4554583"/>
            <a:ext cx="5651862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i="1" dirty="0">
                <a:solidFill>
                  <a:schemeClr val="bg1"/>
                </a:solidFill>
              </a:rPr>
              <a:t>Де це потрібно в житті?</a:t>
            </a:r>
          </a:p>
          <a:p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16481" y="509841"/>
            <a:ext cx="635725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chemeClr val="bg1"/>
                </a:solidFill>
              </a:rPr>
              <a:t>Підбиття підсумків уроку.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29" y="2005149"/>
            <a:ext cx="3859894" cy="1852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94" y="3620523"/>
            <a:ext cx="4232367" cy="201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88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400" b="1" i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249487"/>
            <a:ext cx="5834153" cy="314982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bg1"/>
                </a:solidFill>
              </a:rPr>
              <a:t>Прочитати § 3.2, </a:t>
            </a:r>
          </a:p>
          <a:p>
            <a:r>
              <a:rPr lang="uk-UA" sz="3600" b="1" i="1" dirty="0">
                <a:solidFill>
                  <a:schemeClr val="bg1"/>
                </a:solidFill>
              </a:rPr>
              <a:t>вивчити основні означення та терміни;</a:t>
            </a:r>
          </a:p>
          <a:p>
            <a:r>
              <a:rPr lang="uk-UA" sz="3600" b="1" i="1" dirty="0">
                <a:solidFill>
                  <a:schemeClr val="bg1"/>
                </a:solidFill>
              </a:rPr>
              <a:t> повторити §3.1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43" y="2249486"/>
            <a:ext cx="3787468" cy="31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1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6000" b="1" dirty="0"/>
              <a:t>Дякую за увагу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1" y="459546"/>
            <a:ext cx="10340840" cy="58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45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321" y="722811"/>
            <a:ext cx="5974080" cy="29609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b="1" i="1" dirty="0">
                <a:solidFill>
                  <a:srgbClr val="080808"/>
                </a:solidFill>
              </a:rPr>
              <a:t>Числові дані можна подати в кількох форматах. Формат </a:t>
            </a:r>
            <a:r>
              <a:rPr lang="uk-UA" b="1" i="1" dirty="0">
                <a:solidFill>
                  <a:srgbClr val="FF0000"/>
                </a:solidFill>
              </a:rPr>
              <a:t>Числовий</a:t>
            </a:r>
            <a:r>
              <a:rPr lang="uk-UA" b="1" i="1" dirty="0">
                <a:solidFill>
                  <a:schemeClr val="bg1"/>
                </a:solidFill>
              </a:rPr>
              <a:t> </a:t>
            </a:r>
            <a:r>
              <a:rPr lang="uk-UA" b="1" i="1" dirty="0">
                <a:solidFill>
                  <a:srgbClr val="080808"/>
                </a:solidFill>
              </a:rPr>
              <a:t>(клітинка В4) використовується для подання числа у вигляді десяткового дробу із заданою кількістю десяткових розрядів, до якої буде округлено </a:t>
            </a:r>
            <a:r>
              <a:rPr lang="uk-UA" sz="2800" b="1" i="1" dirty="0">
                <a:solidFill>
                  <a:srgbClr val="080808"/>
                </a:solidFill>
              </a:rPr>
              <a:t>число. </a:t>
            </a:r>
          </a:p>
          <a:p>
            <a:endParaRPr lang="uk-UA" b="1" i="1" dirty="0">
              <a:solidFill>
                <a:srgbClr val="080808"/>
              </a:solidFill>
            </a:endParaRPr>
          </a:p>
          <a:p>
            <a:endParaRPr lang="uk-UA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58123" t="40046" r="20777" b="33487"/>
          <a:stretch/>
        </p:blipFill>
        <p:spPr bwMode="auto">
          <a:xfrm>
            <a:off x="7100479" y="722811"/>
            <a:ext cx="4191545" cy="2960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34" y="3926144"/>
            <a:ext cx="3433434" cy="2326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9091" y="3926144"/>
            <a:ext cx="6322933" cy="18466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i="1" dirty="0"/>
              <a:t>У цьому форматі також можна встановити розділювач розрядів у вигляді пропуску.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19" y="5442857"/>
            <a:ext cx="2934681" cy="14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15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3749" y="775063"/>
            <a:ext cx="5556068" cy="5016138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uk-UA" sz="2500" b="1" i="1" dirty="0">
                <a:solidFill>
                  <a:srgbClr val="080808"/>
                </a:solidFill>
              </a:rPr>
              <a:t>У форматі </a:t>
            </a:r>
            <a:r>
              <a:rPr lang="uk-UA" sz="2500" b="1" i="1" dirty="0">
                <a:solidFill>
                  <a:srgbClr val="FF0000"/>
                </a:solidFill>
              </a:rPr>
              <a:t>Грошовий</a:t>
            </a:r>
            <a:r>
              <a:rPr lang="uk-UA" sz="2500" b="1" i="1" dirty="0">
                <a:solidFill>
                  <a:srgbClr val="FFFF00"/>
                </a:solidFill>
              </a:rPr>
              <a:t> </a:t>
            </a:r>
            <a:r>
              <a:rPr lang="uk-UA" sz="2500" b="1" i="1" dirty="0">
                <a:solidFill>
                  <a:srgbClr val="080808"/>
                </a:solidFill>
              </a:rPr>
              <a:t>(клітинка В5) до числа додається позначення грошових одиниць</a:t>
            </a:r>
            <a:br>
              <a:rPr lang="uk-UA" sz="2500" b="1" i="1" dirty="0">
                <a:solidFill>
                  <a:srgbClr val="080808"/>
                </a:solidFill>
              </a:rPr>
            </a:br>
            <a:r>
              <a:rPr lang="uk-UA" sz="2500" b="1" i="1" dirty="0">
                <a:solidFill>
                  <a:srgbClr val="080808"/>
                </a:solidFill>
              </a:rPr>
              <a:t>(грн, €, $, £ тощо). Розділення розрядів установлюється автоматично.</a:t>
            </a:r>
          </a:p>
          <a:p>
            <a:endParaRPr lang="uk-UA" dirty="0"/>
          </a:p>
        </p:txBody>
      </p:sp>
      <p:pic>
        <p:nvPicPr>
          <p:cNvPr id="4" name="Объект 5"/>
          <p:cNvPicPr>
            <a:picLocks/>
          </p:cNvPicPr>
          <p:nvPr/>
        </p:nvPicPr>
        <p:blipFill rotWithShape="1">
          <a:blip r:embed="rId2"/>
          <a:srcRect l="56958" t="41427" r="20129" b="30725"/>
          <a:stretch/>
        </p:blipFill>
        <p:spPr bwMode="auto">
          <a:xfrm>
            <a:off x="609600" y="1036320"/>
            <a:ext cx="5329646" cy="4544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18" y="3591416"/>
            <a:ext cx="3959930" cy="20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41412" y="522514"/>
            <a:ext cx="5302931" cy="2287471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uk-UA" sz="2500" b="1" i="1" dirty="0">
                <a:solidFill>
                  <a:srgbClr val="000000"/>
                </a:solidFill>
              </a:rPr>
              <a:t>У форматі </a:t>
            </a:r>
            <a:r>
              <a:rPr lang="uk-UA" sz="2500" b="1" i="1" dirty="0">
                <a:solidFill>
                  <a:srgbClr val="FF0000"/>
                </a:solidFill>
              </a:rPr>
              <a:t>Відсотковий</a:t>
            </a:r>
            <a:r>
              <a:rPr lang="uk-UA" sz="2500" b="1" i="1" dirty="0">
                <a:solidFill>
                  <a:srgbClr val="000000"/>
                </a:solidFill>
              </a:rPr>
              <a:t> (клітинка В6) дані подаються у вигляді числа, яке отримане множенням вмісту клітинки на 100, зі знаком % в кінці.</a:t>
            </a:r>
          </a:p>
          <a:p>
            <a:endParaRPr lang="uk-UA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56958" t="38205" r="19871" b="32336"/>
          <a:stretch/>
        </p:blipFill>
        <p:spPr bwMode="auto">
          <a:xfrm>
            <a:off x="6557553" y="522514"/>
            <a:ext cx="5103223" cy="3544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809985"/>
            <a:ext cx="3933553" cy="3856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82" y="4667793"/>
            <a:ext cx="1858765" cy="1728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28" y="4397828"/>
            <a:ext cx="3648891" cy="22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4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1233" y="592182"/>
            <a:ext cx="5860869" cy="5969725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uk-UA" sz="2800" b="1" i="1" dirty="0">
                <a:solidFill>
                  <a:schemeClr val="bg1"/>
                </a:solidFill>
              </a:rPr>
              <a:t>У форматі </a:t>
            </a:r>
            <a:r>
              <a:rPr lang="uk-UA" sz="2800" b="1" i="1" dirty="0">
                <a:solidFill>
                  <a:srgbClr val="FF0000"/>
                </a:solidFill>
              </a:rPr>
              <a:t>Дробовий</a:t>
            </a:r>
            <a:r>
              <a:rPr lang="uk-UA" sz="2800" b="1" i="1" dirty="0">
                <a:solidFill>
                  <a:schemeClr val="bg1"/>
                </a:solidFill>
              </a:rPr>
              <a:t> (клітинка В7) дробова частина числа подається у вигляді звичайного дробу, який найменше відрізняється від даного десяткового дробу.</a:t>
            </a:r>
          </a:p>
          <a:p>
            <a:endParaRPr lang="uk-UA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58123" t="38205" r="20000" b="34407"/>
          <a:stretch/>
        </p:blipFill>
        <p:spPr bwMode="auto">
          <a:xfrm>
            <a:off x="479515" y="693964"/>
            <a:ext cx="5041719" cy="3834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5" y="3931375"/>
            <a:ext cx="4676503" cy="2630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5" y="4769892"/>
            <a:ext cx="5041716" cy="17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2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592183"/>
            <a:ext cx="5774825" cy="409302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i="1" dirty="0">
                <a:solidFill>
                  <a:schemeClr val="bg1"/>
                </a:solidFill>
              </a:rPr>
              <a:t>Формат </a:t>
            </a:r>
            <a:r>
              <a:rPr lang="uk-UA" b="1" i="1" dirty="0">
                <a:solidFill>
                  <a:srgbClr val="FF0000"/>
                </a:solidFill>
              </a:rPr>
              <a:t>Текстовий</a:t>
            </a:r>
            <a:r>
              <a:rPr lang="uk-UA" b="1" i="1" dirty="0">
                <a:solidFill>
                  <a:schemeClr val="bg1"/>
                </a:solidFill>
              </a:rPr>
              <a:t> використовують для подання числових даних у клітинках як текст (клітинка В8). Наприклад, цей формат зручно використовувати для запису номерів мобільних телефонів, які є послідовністю цифр і виглядають як число, але над ними не виконують ніяких математичних дій.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56699" t="48101" r="21165" b="24511"/>
          <a:stretch/>
        </p:blipFill>
        <p:spPr bwMode="auto">
          <a:xfrm>
            <a:off x="6916237" y="592183"/>
            <a:ext cx="4352653" cy="3614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37" y="4475151"/>
            <a:ext cx="4352653" cy="2043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4607154"/>
            <a:ext cx="2702270" cy="1947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20" y="4799933"/>
            <a:ext cx="1763079" cy="16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5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389" y="557350"/>
            <a:ext cx="6751366" cy="3013164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500" b="1" i="1" dirty="0">
                <a:solidFill>
                  <a:srgbClr val="080808"/>
                </a:solidFill>
              </a:rPr>
              <a:t>Усі дати в </a:t>
            </a:r>
            <a:r>
              <a:rPr lang="uk-UA" sz="2500" b="1" i="1" dirty="0">
                <a:solidFill>
                  <a:srgbClr val="FF0000"/>
                </a:solidFill>
              </a:rPr>
              <a:t>Excel</a:t>
            </a:r>
            <a:r>
              <a:rPr lang="uk-UA" sz="2500" b="1" i="1" dirty="0">
                <a:solidFill>
                  <a:schemeClr val="bg1"/>
                </a:solidFill>
              </a:rPr>
              <a:t> </a:t>
            </a:r>
            <a:r>
              <a:rPr lang="uk-UA" sz="2500" b="1" i="1" dirty="0">
                <a:solidFill>
                  <a:srgbClr val="080808"/>
                </a:solidFill>
              </a:rPr>
              <a:t>зберігаються як натуральні числа. Відлік часу починається з 01.01.1900, і цій даті відповідає число 1. Кожній наступній даті відповідає наступне натуральне число. Таке подання дат дає змогу виконувати обчислення з датами. </a:t>
            </a:r>
          </a:p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51607" y="3796936"/>
            <a:ext cx="6731136" cy="252376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uk-UA" sz="2000" b="1" i="1" dirty="0">
                <a:solidFill>
                  <a:srgbClr val="080808"/>
                </a:solidFill>
              </a:rPr>
              <a:t>Так, кількість днів між двома датами визначається різницею чисел, що відповідають цим датам. Наприклад, різниця:</a:t>
            </a:r>
          </a:p>
          <a:p>
            <a:pPr indent="457200" algn="just"/>
            <a:r>
              <a:rPr lang="uk-UA" sz="2000" b="1" i="1" dirty="0">
                <a:solidFill>
                  <a:srgbClr val="080808"/>
                </a:solidFill>
              </a:rPr>
              <a:t>01.09.2015 - 01.01.2015 = 42 248 - 42 005 = 243</a:t>
            </a:r>
          </a:p>
          <a:p>
            <a:pPr indent="457200" algn="just"/>
            <a:r>
              <a:rPr lang="uk-UA" sz="2000" b="1" i="1" dirty="0">
                <a:solidFill>
                  <a:srgbClr val="080808"/>
                </a:solidFill>
              </a:rPr>
              <a:t>Для визначення числа, яке відповідає деякій даті, потрібно встановити для клітинки з датою числовий формат.</a:t>
            </a:r>
          </a:p>
          <a:p>
            <a:endParaRPr lang="uk-UA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45048" t="60529" r="32686" b="25202"/>
          <a:stretch/>
        </p:blipFill>
        <p:spPr bwMode="auto">
          <a:xfrm>
            <a:off x="151607" y="557350"/>
            <a:ext cx="4777444" cy="3013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7" y="3796936"/>
            <a:ext cx="4730978" cy="25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661851"/>
            <a:ext cx="9905999" cy="2751909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sz="2800" b="1" i="1" dirty="0">
                <a:solidFill>
                  <a:srgbClr val="080808"/>
                </a:solidFill>
              </a:rPr>
              <a:t>Установлення формату числових даних для поточної клітинки або для виділеного діапазону клітинок здійснюється з використанням елементів керування групи </a:t>
            </a:r>
            <a:r>
              <a:rPr lang="uk-UA" sz="2800" b="1" i="1" dirty="0">
                <a:solidFill>
                  <a:srgbClr val="FF0000"/>
                </a:solidFill>
              </a:rPr>
              <a:t>Число</a:t>
            </a:r>
            <a:r>
              <a:rPr lang="uk-UA" sz="2800" b="1" i="1" dirty="0">
                <a:solidFill>
                  <a:schemeClr val="bg1"/>
                </a:solidFill>
              </a:rPr>
              <a:t> </a:t>
            </a:r>
            <a:r>
              <a:rPr lang="uk-UA" sz="2800" b="1" i="1" dirty="0">
                <a:solidFill>
                  <a:srgbClr val="080808"/>
                </a:solidFill>
              </a:rPr>
              <a:t>на вкладці </a:t>
            </a:r>
            <a:r>
              <a:rPr lang="uk-UA" sz="2800" b="1" i="1" dirty="0">
                <a:solidFill>
                  <a:srgbClr val="FF0000"/>
                </a:solidFill>
              </a:rPr>
              <a:t>Основне</a:t>
            </a:r>
            <a:r>
              <a:rPr lang="uk-UA" sz="2800" b="1" i="1" dirty="0">
                <a:solidFill>
                  <a:srgbClr val="080808"/>
                </a:solidFill>
              </a:rPr>
              <a:t>.</a:t>
            </a:r>
          </a:p>
          <a:p>
            <a:endParaRPr lang="uk-UA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5340" t="47641" r="22718" b="26352"/>
          <a:stretch/>
        </p:blipFill>
        <p:spPr bwMode="auto">
          <a:xfrm>
            <a:off x="1141412" y="3727268"/>
            <a:ext cx="6703424" cy="2257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48" y="3727267"/>
            <a:ext cx="3022963" cy="22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15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179</TotalTime>
  <Words>839</Words>
  <Application>Microsoft Office PowerPoint</Application>
  <PresentationFormat>Широкий екран</PresentationFormat>
  <Paragraphs>55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8" baseType="lpstr">
      <vt:lpstr>Adobe Kaiti Std R</vt:lpstr>
      <vt:lpstr>alebarda</vt:lpstr>
      <vt:lpstr>Arial</vt:lpstr>
      <vt:lpstr>Trebuchet MS</vt:lpstr>
      <vt:lpstr>Tw Cen MT</vt:lpstr>
      <vt:lpstr>Контур</vt:lpstr>
      <vt:lpstr>Формати даних: числовий. текстовий, формат дати. Форматування даних, клітинок і діапазонів комірок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Фізкультхвилинка </vt:lpstr>
      <vt:lpstr>Працюємо за комп’ютером </vt:lpstr>
      <vt:lpstr>Презентація PowerPoint</vt:lpstr>
      <vt:lpstr>Презентація PowerPoint</vt:lpstr>
      <vt:lpstr>Домашнє завдання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Формати даних: числовий. текстовий, формат дати</dc:title>
  <dc:creator>Пользователь</dc:creator>
  <cp:lastModifiedBy>Світлана Шостя</cp:lastModifiedBy>
  <cp:revision>15</cp:revision>
  <dcterms:created xsi:type="dcterms:W3CDTF">2023-05-03T18:30:22Z</dcterms:created>
  <dcterms:modified xsi:type="dcterms:W3CDTF">2023-05-08T05:50:02Z</dcterms:modified>
</cp:coreProperties>
</file>