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1823" r:id="rId2"/>
    <p:sldId id="441" r:id="rId3"/>
    <p:sldId id="813" r:id="rId4"/>
    <p:sldId id="1057" r:id="rId5"/>
    <p:sldId id="1755" r:id="rId6"/>
    <p:sldId id="1807" r:id="rId7"/>
    <p:sldId id="1820" r:id="rId8"/>
    <p:sldId id="1821" r:id="rId9"/>
    <p:sldId id="1772" r:id="rId10"/>
    <p:sldId id="1822" r:id="rId11"/>
    <p:sldId id="175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асиль Цупа" initials="ВЦ" lastIdx="4" clrIdx="0">
    <p:extLst>
      <p:ext uri="{19B8F6BF-5375-455C-9EA6-DF929625EA0E}">
        <p15:presenceInfo xmlns:p15="http://schemas.microsoft.com/office/powerpoint/2012/main" userId="c59f40493c0fa5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4332"/>
    <a:srgbClr val="546F7A"/>
    <a:srgbClr val="FFA728"/>
    <a:srgbClr val="803D2D"/>
    <a:srgbClr val="B7583A"/>
    <a:srgbClr val="765A43"/>
    <a:srgbClr val="FF4B4B"/>
    <a:srgbClr val="2E75B6"/>
    <a:srgbClr val="55BB79"/>
    <a:srgbClr val="6EC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Стиль із теми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7" autoAdjust="0"/>
    <p:restoredTop sz="94660"/>
  </p:normalViewPr>
  <p:slideViewPr>
    <p:cSldViewPr snapToGrid="0">
      <p:cViewPr varScale="1">
        <p:scale>
          <a:sx n="83" d="100"/>
          <a:sy n="83" d="100"/>
        </p:scale>
        <p:origin x="28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D86A0-1217-4E7B-9444-3CA2B7EAE60B}" type="datetimeFigureOut">
              <a:rPr lang="ru-RU" smtClean="0"/>
              <a:t>01.05.2023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782C8-2FDC-4492-87C1-335491D2FD94}" type="slidenum">
              <a:rPr lang="ru-RU" smtClean="0"/>
              <a:t>‹#›</a:t>
            </a:fld>
            <a:endParaRPr lang="ru-RU"/>
          </a:p>
        </p:txBody>
      </p:sp>
    </p:spTree>
    <p:extLst>
      <p:ext uri="{BB962C8B-B14F-4D97-AF65-F5344CB8AC3E}">
        <p14:creationId xmlns:p14="http://schemas.microsoft.com/office/powerpoint/2010/main" val="33430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6B782C8-2FDC-4492-87C1-335491D2FD94}" type="slidenum">
              <a:rPr lang="ru-RU" smtClean="0"/>
              <a:t>11</a:t>
            </a:fld>
            <a:endParaRPr lang="ru-RU"/>
          </a:p>
        </p:txBody>
      </p:sp>
    </p:spTree>
    <p:extLst>
      <p:ext uri="{BB962C8B-B14F-4D97-AF65-F5344CB8AC3E}">
        <p14:creationId xmlns:p14="http://schemas.microsoft.com/office/powerpoint/2010/main" val="37087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29ED74D-05D6-4FA5-A0FE-FCFB5667ECCF}" type="datetime4">
              <a:rPr lang="uk-UA" smtClean="0"/>
              <a:t>1 травня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6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BA0754-E3B3-4AE5-8334-5A7D8D99D0DF}" type="datetime4">
              <a:rPr lang="uk-UA" smtClean="0"/>
              <a:t>1 травня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221044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B3D4D5-8B29-41CC-AD9F-D860F61E6732}" type="datetime4">
              <a:rPr lang="uk-UA" smtClean="0"/>
              <a:t>1 травня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331504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6C26BE-B476-4F10-92EF-5E8F098F3FFD}" type="datetime4">
              <a:rPr lang="uk-UA" smtClean="0"/>
              <a:t>1 травня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282238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E4AD0A-BC18-4447-81C4-B70106899EEB}" type="datetime4">
              <a:rPr lang="uk-UA" smtClean="0"/>
              <a:t>1 травня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0371C79-03A4-43EF-BF0B-2A1838ED8C3B}" type="datetime4">
              <a:rPr lang="uk-UA" smtClean="0"/>
              <a:t>1 травня 2023 р.</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34683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FFCC2F-78EE-4DAB-AE28-7EE2FCCC9D7F}" type="datetime4">
              <a:rPr lang="uk-UA" smtClean="0"/>
              <a:t>1 травня 2023 р.</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408543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876C602-D7B2-436E-A38A-787D03AA4BB5}" type="datetime4">
              <a:rPr lang="uk-UA" smtClean="0"/>
              <a:t>1 травня 2023 р.</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356755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9CF5C9-C2CE-4824-BBA2-613C7A3A53DD}" type="datetime4">
              <a:rPr lang="uk-UA" smtClean="0"/>
              <a:t>1 травня 2023 р.</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385297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5D204E-09AB-4BA8-9868-771DB87F4C88}" type="datetime4">
              <a:rPr lang="uk-UA" smtClean="0"/>
              <a:t>1 травня 2023 р.</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E02481-857D-442F-835B-10F8CC642375}" type="slidenum">
              <a:rPr lang="ru-RU" smtClean="0"/>
              <a:t>‹#›</a:t>
            </a:fld>
            <a:endParaRPr lang="ru-RU"/>
          </a:p>
        </p:txBody>
      </p:sp>
    </p:spTree>
    <p:extLst>
      <p:ext uri="{BB962C8B-B14F-4D97-AF65-F5344CB8AC3E}">
        <p14:creationId xmlns:p14="http://schemas.microsoft.com/office/powerpoint/2010/main" val="13466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28AD62B-D05C-4AD1-AE28-D2EA13C2ADAF}" type="datetime4">
              <a:rPr lang="uk-UA" smtClean="0"/>
              <a:t>1 травня 2023 р.</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78607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1E0679-F8D0-4550-BE94-D8E867DD5806}" type="datetime4">
              <a:rPr lang="uk-UA" smtClean="0"/>
              <a:t>1 травня 2023 р.</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E02481-857D-442F-835B-10F8CC642375}"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666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облако 5"/>
          <p:cNvSpPr/>
          <p:nvPr/>
        </p:nvSpPr>
        <p:spPr>
          <a:xfrm>
            <a:off x="953192" y="480292"/>
            <a:ext cx="10752975" cy="53016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300480" y="2863549"/>
            <a:ext cx="10058400" cy="1450757"/>
          </a:xfrm>
        </p:spPr>
        <p:txBody>
          <a:bodyPr>
            <a:noAutofit/>
          </a:bodyPr>
          <a:lstStyle/>
          <a:p>
            <a:r>
              <a:rPr lang="uk-UA" sz="4400" b="1" dirty="0">
                <a:solidFill>
                  <a:schemeClr val="bg1"/>
                </a:solidFill>
                <a:ea typeface="Times New Roman" panose="02020603050405020304" pitchFamily="18" charset="0"/>
              </a:rPr>
              <a:t>Створення комп’ютерної моделі процесу взаємопов’язаного функціонування об’єктів</a:t>
            </a:r>
            <a:r>
              <a:rPr lang="uk-UA" sz="277800" b="1" dirty="0">
                <a:solidFill>
                  <a:schemeClr val="bg1"/>
                </a:solidFill>
              </a:rPr>
              <a:t/>
            </a:r>
            <a:br>
              <a:rPr lang="uk-UA" sz="277800" b="1" dirty="0">
                <a:solidFill>
                  <a:schemeClr val="bg1"/>
                </a:solidFill>
              </a:rPr>
            </a:br>
            <a:endParaRPr lang="ru-RU" sz="4400" dirty="0">
              <a:solidFill>
                <a:schemeClr val="bg1"/>
              </a:solidFill>
            </a:endParaRPr>
          </a:p>
        </p:txBody>
      </p:sp>
      <p:sp>
        <p:nvSpPr>
          <p:cNvPr id="4" name="Дата 3"/>
          <p:cNvSpPr>
            <a:spLocks noGrp="1"/>
          </p:cNvSpPr>
          <p:nvPr>
            <p:ph type="dt" sz="half" idx="10"/>
          </p:nvPr>
        </p:nvSpPr>
        <p:spPr>
          <a:xfrm>
            <a:off x="1097280" y="6459785"/>
            <a:ext cx="3659447" cy="365125"/>
          </a:xfrm>
        </p:spPr>
        <p:txBody>
          <a:bodyPr/>
          <a:lstStyle/>
          <a:p>
            <a:fld id="{AD6C26BE-B476-4F10-92EF-5E8F098F3FFD}" type="datetime4">
              <a:rPr lang="uk-UA" smtClean="0"/>
              <a:t>1 травня 2023 р.</a:t>
            </a:fld>
            <a:endParaRPr lang="ru-RU" dirty="0"/>
          </a:p>
        </p:txBody>
      </p:sp>
    </p:spTree>
    <p:extLst>
      <p:ext uri="{BB962C8B-B14F-4D97-AF65-F5344CB8AC3E}">
        <p14:creationId xmlns:p14="http://schemas.microsoft.com/office/powerpoint/2010/main" val="1935252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3A847A0-4D69-4E5E-BEF4-544C4669328A}"/>
              </a:ext>
            </a:extLst>
          </p:cNvPr>
          <p:cNvSpPr/>
          <p:nvPr/>
        </p:nvSpPr>
        <p:spPr>
          <a:xfrm>
            <a:off x="3375258" y="54440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Презентування власної гри</a:t>
            </a:r>
          </a:p>
        </p:txBody>
      </p:sp>
      <p:sp>
        <p:nvSpPr>
          <p:cNvPr id="7" name="Дата 1">
            <a:extLst>
              <a:ext uri="{FF2B5EF4-FFF2-40B4-BE49-F238E27FC236}">
                <a16:creationId xmlns:a16="http://schemas.microsoft.com/office/drawing/2014/main" id="{5F626E36-FC45-4CF6-B9EF-81EDB00E296E}"/>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8" name="TextBox 7">
            <a:extLst>
              <a:ext uri="{FF2B5EF4-FFF2-40B4-BE49-F238E27FC236}">
                <a16:creationId xmlns:a16="http://schemas.microsoft.com/office/drawing/2014/main" id="{391CCBFA-11EE-4594-B43B-E08DF0D114AD}"/>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6" name="Рисунок 5">
            <a:extLst>
              <a:ext uri="{FF2B5EF4-FFF2-40B4-BE49-F238E27FC236}">
                <a16:creationId xmlns:a16="http://schemas.microsoft.com/office/drawing/2014/main" id="{A6EA98F7-6D28-4F7C-8CAC-3FD817881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071" y="1311353"/>
            <a:ext cx="4829960" cy="4907550"/>
          </a:xfrm>
          <a:prstGeom prst="rect">
            <a:avLst/>
          </a:prstGeom>
        </p:spPr>
      </p:pic>
      <p:sp>
        <p:nvSpPr>
          <p:cNvPr id="9" name="Прямокутник: округлені кути 8">
            <a:extLst>
              <a:ext uri="{FF2B5EF4-FFF2-40B4-BE49-F238E27FC236}">
                <a16:creationId xmlns:a16="http://schemas.microsoft.com/office/drawing/2014/main" id="{0213FC52-15C6-4097-A3B6-674CC999FC6B}"/>
              </a:ext>
            </a:extLst>
          </p:cNvPr>
          <p:cNvSpPr/>
          <p:nvPr/>
        </p:nvSpPr>
        <p:spPr>
          <a:xfrm>
            <a:off x="563232" y="5308181"/>
            <a:ext cx="5624051" cy="1131948"/>
          </a:xfrm>
          <a:prstGeom prst="roundRect">
            <a:avLst/>
          </a:prstGeom>
          <a:solidFill>
            <a:srgbClr val="FFA728"/>
          </a:solidFill>
          <a:ln w="76200">
            <a:solidFill>
              <a:srgbClr val="546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546F7A"/>
                </a:solidFill>
              </a:rPr>
              <a:t>Моя гра заслуговує бути кращою, тому що …</a:t>
            </a:r>
          </a:p>
        </p:txBody>
      </p:sp>
      <p:sp>
        <p:nvSpPr>
          <p:cNvPr id="10" name="Прямокутник: округлені кути 9">
            <a:extLst>
              <a:ext uri="{FF2B5EF4-FFF2-40B4-BE49-F238E27FC236}">
                <a16:creationId xmlns:a16="http://schemas.microsoft.com/office/drawing/2014/main" id="{906703D5-FCA9-4211-B1A4-01D25BDCE469}"/>
              </a:ext>
            </a:extLst>
          </p:cNvPr>
          <p:cNvSpPr/>
          <p:nvPr/>
        </p:nvSpPr>
        <p:spPr>
          <a:xfrm>
            <a:off x="563231" y="1520311"/>
            <a:ext cx="5624051" cy="716527"/>
          </a:xfrm>
          <a:prstGeom prst="roundRect">
            <a:avLst/>
          </a:prstGeom>
          <a:solidFill>
            <a:srgbClr val="FFA728"/>
          </a:solidFill>
          <a:ln w="76200">
            <a:solidFill>
              <a:srgbClr val="546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546F7A"/>
                </a:solidFill>
              </a:rPr>
              <a:t>В своїй грі я реалізував …</a:t>
            </a:r>
          </a:p>
        </p:txBody>
      </p:sp>
      <p:sp>
        <p:nvSpPr>
          <p:cNvPr id="11" name="Прямокутник: округлені кути 10">
            <a:extLst>
              <a:ext uri="{FF2B5EF4-FFF2-40B4-BE49-F238E27FC236}">
                <a16:creationId xmlns:a16="http://schemas.microsoft.com/office/drawing/2014/main" id="{92B9DF01-9CC0-4107-9C58-1BB3EECCE42B}"/>
              </a:ext>
            </a:extLst>
          </p:cNvPr>
          <p:cNvSpPr/>
          <p:nvPr/>
        </p:nvSpPr>
        <p:spPr>
          <a:xfrm>
            <a:off x="563230" y="2390465"/>
            <a:ext cx="5624051" cy="716527"/>
          </a:xfrm>
          <a:prstGeom prst="roundRect">
            <a:avLst/>
          </a:prstGeom>
          <a:solidFill>
            <a:srgbClr val="FFA728"/>
          </a:solidFill>
          <a:ln w="76200">
            <a:solidFill>
              <a:srgbClr val="546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546F7A"/>
                </a:solidFill>
              </a:rPr>
              <a:t>Атмосферу створюють ряд звуків …</a:t>
            </a:r>
          </a:p>
        </p:txBody>
      </p:sp>
      <p:sp>
        <p:nvSpPr>
          <p:cNvPr id="12" name="Прямокутник: округлені кути 11">
            <a:extLst>
              <a:ext uri="{FF2B5EF4-FFF2-40B4-BE49-F238E27FC236}">
                <a16:creationId xmlns:a16="http://schemas.microsoft.com/office/drawing/2014/main" id="{B5065C66-B1D0-4101-A30F-DF7665536E77}"/>
              </a:ext>
            </a:extLst>
          </p:cNvPr>
          <p:cNvSpPr/>
          <p:nvPr/>
        </p:nvSpPr>
        <p:spPr>
          <a:xfrm>
            <a:off x="563230" y="3260619"/>
            <a:ext cx="5624051" cy="870154"/>
          </a:xfrm>
          <a:prstGeom prst="roundRect">
            <a:avLst/>
          </a:prstGeom>
          <a:solidFill>
            <a:srgbClr val="FFA728"/>
          </a:solidFill>
          <a:ln w="76200">
            <a:solidFill>
              <a:srgbClr val="546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546F7A"/>
                </a:solidFill>
              </a:rPr>
              <a:t>У моїй грі можна досягти таких результатів …</a:t>
            </a:r>
          </a:p>
        </p:txBody>
      </p:sp>
      <p:sp>
        <p:nvSpPr>
          <p:cNvPr id="13" name="Прямокутник: округлені кути 12">
            <a:extLst>
              <a:ext uri="{FF2B5EF4-FFF2-40B4-BE49-F238E27FC236}">
                <a16:creationId xmlns:a16="http://schemas.microsoft.com/office/drawing/2014/main" id="{EC7CD30F-8DDC-456D-A477-C0BF4888244D}"/>
              </a:ext>
            </a:extLst>
          </p:cNvPr>
          <p:cNvSpPr/>
          <p:nvPr/>
        </p:nvSpPr>
        <p:spPr>
          <a:xfrm>
            <a:off x="563231" y="4284400"/>
            <a:ext cx="5624051" cy="870154"/>
          </a:xfrm>
          <a:prstGeom prst="roundRect">
            <a:avLst/>
          </a:prstGeom>
          <a:solidFill>
            <a:srgbClr val="FFA728"/>
          </a:solidFill>
          <a:ln w="76200">
            <a:solidFill>
              <a:srgbClr val="546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546F7A"/>
                </a:solidFill>
              </a:rPr>
              <a:t>Існують такі рівні складності та перешкоди …</a:t>
            </a:r>
          </a:p>
        </p:txBody>
      </p:sp>
    </p:spTree>
    <p:extLst>
      <p:ext uri="{BB962C8B-B14F-4D97-AF65-F5344CB8AC3E}">
        <p14:creationId xmlns:p14="http://schemas.microsoft.com/office/powerpoint/2010/main" val="21326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кутник 8">
            <a:extLst>
              <a:ext uri="{FF2B5EF4-FFF2-40B4-BE49-F238E27FC236}">
                <a16:creationId xmlns:a16="http://schemas.microsoft.com/office/drawing/2014/main" id="{C3AC0D38-1648-49BA-B579-00DC76A2FFDE}"/>
              </a:ext>
            </a:extLst>
          </p:cNvPr>
          <p:cNvSpPr/>
          <p:nvPr/>
        </p:nvSpPr>
        <p:spPr>
          <a:xfrm>
            <a:off x="3375258" y="544401"/>
            <a:ext cx="8665945" cy="400110"/>
          </a:xfrm>
          <a:prstGeom prst="rect">
            <a:avLst/>
          </a:prstGeom>
          <a:solidFill>
            <a:srgbClr val="765A43"/>
          </a:solidFill>
          <a:ln>
            <a:solidFill>
              <a:srgbClr val="584332"/>
            </a:solidFill>
          </a:ln>
        </p:spPr>
        <p:txBody>
          <a:bodyPr wrap="square">
            <a:spAutoFit/>
          </a:bodyPr>
          <a:lstStyle/>
          <a:p>
            <a:pPr algn="ctr"/>
            <a:r>
              <a:rPr lang="ru-RU" sz="2000" b="1">
                <a:solidFill>
                  <a:schemeClr val="bg1"/>
                </a:solidFill>
              </a:rPr>
              <a:t>Домашн</a:t>
            </a:r>
            <a:r>
              <a:rPr lang="uk-UA" sz="2000" b="1">
                <a:solidFill>
                  <a:schemeClr val="bg1"/>
                </a:solidFill>
              </a:rPr>
              <a:t>є завдання</a:t>
            </a:r>
            <a:endParaRPr lang="ru-RU" sz="2000" b="1" dirty="0">
              <a:solidFill>
                <a:schemeClr val="bg1"/>
              </a:solidFill>
            </a:endParaRPr>
          </a:p>
        </p:txBody>
      </p:sp>
      <p:pic>
        <p:nvPicPr>
          <p:cNvPr id="1026" name="Picture 2" descr="http://img3.wikia.nocookie.net/__cb20140428050001/rrc-kor/ru/images/8/83/%D0%9E%D0%BA_%D1%81%D0%BC%D0%B0%D0%B9%D0%B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4" y="3950047"/>
            <a:ext cx="3843109" cy="2907954"/>
          </a:xfrm>
          <a:prstGeom prst="rect">
            <a:avLst/>
          </a:prstGeom>
          <a:noFill/>
          <a:extLst>
            <a:ext uri="{909E8E84-426E-40DD-AFC4-6F175D3DCCD1}">
              <a14:hiddenFill xmlns:a14="http://schemas.microsoft.com/office/drawing/2010/main">
                <a:solidFill>
                  <a:srgbClr val="FFFFFF"/>
                </a:solidFill>
              </a14:hiddenFill>
            </a:ext>
          </a:extLst>
        </p:spPr>
      </p:pic>
      <p:sp>
        <p:nvSpPr>
          <p:cNvPr id="7" name="Дата 1">
            <a:extLst>
              <a:ext uri="{FF2B5EF4-FFF2-40B4-BE49-F238E27FC236}">
                <a16:creationId xmlns:a16="http://schemas.microsoft.com/office/drawing/2014/main" id="{D8F7E819-797A-465D-93C8-8B757D5C0DDC}"/>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8" name="TextBox 7">
            <a:extLst>
              <a:ext uri="{FF2B5EF4-FFF2-40B4-BE49-F238E27FC236}">
                <a16:creationId xmlns:a16="http://schemas.microsoft.com/office/drawing/2014/main" id="{430A0A92-FB25-4674-9171-95405545DE6D}"/>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11" name="Прямоугольник с двумя усеченными соседними углами 3">
            <a:extLst>
              <a:ext uri="{FF2B5EF4-FFF2-40B4-BE49-F238E27FC236}">
                <a16:creationId xmlns:a16="http://schemas.microsoft.com/office/drawing/2014/main" id="{211BAFD3-725C-41BA-A2F8-A1706B9D1131}"/>
              </a:ext>
            </a:extLst>
          </p:cNvPr>
          <p:cNvSpPr/>
          <p:nvPr/>
        </p:nvSpPr>
        <p:spPr>
          <a:xfrm>
            <a:off x="3687097" y="1091381"/>
            <a:ext cx="8214965" cy="5587847"/>
          </a:xfrm>
          <a:prstGeom prst="snip2SameRect">
            <a:avLst/>
          </a:prstGeom>
          <a:solidFill>
            <a:srgbClr val="765A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effectLst>
                  <a:outerShdw blurRad="38100" dist="38100" dir="2700000" algn="tl">
                    <a:srgbClr val="000000">
                      <a:alpha val="43137"/>
                    </a:srgbClr>
                  </a:outerShdw>
                </a:effectLst>
              </a:rPr>
              <a:t>Прослухавши та проаналізувавши ідеї гри ваших однокласників дати характеристику (що сподобалось, що ні, що потребує вдосконалення або повної переробки та як ви це реалізували б). Свої думки описати в середовищі </a:t>
            </a:r>
            <a:r>
              <a:rPr lang="en-US" sz="3200" b="1" dirty="0">
                <a:effectLst>
                  <a:outerShdw blurRad="38100" dist="38100" dir="2700000" algn="tl">
                    <a:srgbClr val="000000">
                      <a:alpha val="43137"/>
                    </a:srgbClr>
                  </a:outerShdw>
                </a:effectLst>
              </a:rPr>
              <a:t>Microsoft Office Word </a:t>
            </a:r>
            <a:r>
              <a:rPr lang="ru-RU" sz="3200" b="1" dirty="0">
                <a:effectLst>
                  <a:outerShdw blurRad="38100" dist="38100" dir="2700000" algn="tl">
                    <a:srgbClr val="000000">
                      <a:alpha val="43137"/>
                    </a:srgbClr>
                  </a:outerShdw>
                </a:effectLst>
              </a:rPr>
              <a:t>та </a:t>
            </a:r>
            <a:r>
              <a:rPr lang="uk-UA" sz="3200" b="1" dirty="0">
                <a:effectLst>
                  <a:outerShdw blurRad="38100" dist="38100" dir="2700000" algn="tl">
                    <a:srgbClr val="000000">
                      <a:alpha val="43137"/>
                    </a:srgbClr>
                  </a:outerShdw>
                </a:effectLst>
              </a:rPr>
              <a:t>надати</a:t>
            </a:r>
            <a:r>
              <a:rPr lang="ru-RU" sz="3200" b="1" dirty="0">
                <a:effectLst>
                  <a:outerShdw blurRad="38100" dist="38100" dir="2700000" algn="tl">
                    <a:srgbClr val="000000">
                      <a:alpha val="43137"/>
                    </a:srgbClr>
                  </a:outerShdw>
                </a:effectLst>
              </a:rPr>
              <a:t> доступ </a:t>
            </a:r>
            <a:r>
              <a:rPr lang="uk-UA" sz="3200" b="1" dirty="0">
                <a:effectLst>
                  <a:outerShdw blurRad="38100" dist="38100" dir="2700000" algn="tl">
                    <a:srgbClr val="000000">
                      <a:alpha val="43137"/>
                    </a:srgbClr>
                  </a:outerShdw>
                </a:effectLst>
              </a:rPr>
              <a:t>вчителю через хмарне середовище.</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44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50048" y="2205915"/>
            <a:ext cx="923973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uk-UA" sz="3600" b="1" dirty="0">
              <a:solidFill>
                <a:srgbClr val="584332"/>
              </a:solidFill>
              <a:latin typeface="+mn-lt"/>
            </a:endParaRPr>
          </a:p>
        </p:txBody>
      </p:sp>
      <p:sp>
        <p:nvSpPr>
          <p:cNvPr id="5" name="Прямокутник 4">
            <a:extLst>
              <a:ext uri="{FF2B5EF4-FFF2-40B4-BE49-F238E27FC236}">
                <a16:creationId xmlns:a16="http://schemas.microsoft.com/office/drawing/2014/main" id="{54267D51-8318-448A-9EB5-607A77EE81B9}"/>
              </a:ext>
            </a:extLst>
          </p:cNvPr>
          <p:cNvSpPr/>
          <p:nvPr/>
        </p:nvSpPr>
        <p:spPr>
          <a:xfrm>
            <a:off x="3375258" y="54440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Повторимо правила поведінки та безпеки в комп’ютерному класі</a:t>
            </a:r>
          </a:p>
        </p:txBody>
      </p:sp>
      <p:pic>
        <p:nvPicPr>
          <p:cNvPr id="14" name="Рисунок 13">
            <a:extLst>
              <a:ext uri="{FF2B5EF4-FFF2-40B4-BE49-F238E27FC236}">
                <a16:creationId xmlns:a16="http://schemas.microsoft.com/office/drawing/2014/main" id="{B81BB305-B75F-4716-843D-A2F26D70D6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37" y="1421137"/>
            <a:ext cx="2971553" cy="2007863"/>
          </a:xfrm>
          <a:prstGeom prst="rect">
            <a:avLst/>
          </a:prstGeom>
        </p:spPr>
      </p:pic>
      <p:pic>
        <p:nvPicPr>
          <p:cNvPr id="16" name="Рисунок 15">
            <a:extLst>
              <a:ext uri="{FF2B5EF4-FFF2-40B4-BE49-F238E27FC236}">
                <a16:creationId xmlns:a16="http://schemas.microsoft.com/office/drawing/2014/main" id="{4E6CCE0E-8B56-442B-A5CB-9D92FF2A3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761" y="1212037"/>
            <a:ext cx="3590469" cy="2426062"/>
          </a:xfrm>
          <a:prstGeom prst="rect">
            <a:avLst/>
          </a:prstGeom>
        </p:spPr>
      </p:pic>
      <p:pic>
        <p:nvPicPr>
          <p:cNvPr id="17" name="Рисунок 16">
            <a:extLst>
              <a:ext uri="{FF2B5EF4-FFF2-40B4-BE49-F238E27FC236}">
                <a16:creationId xmlns:a16="http://schemas.microsoft.com/office/drawing/2014/main" id="{DFBED0D1-12D2-429A-B050-D2225D5F7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6235" y="1140542"/>
            <a:ext cx="4147128" cy="2802194"/>
          </a:xfrm>
          <a:prstGeom prst="rect">
            <a:avLst/>
          </a:prstGeom>
        </p:spPr>
      </p:pic>
      <p:pic>
        <p:nvPicPr>
          <p:cNvPr id="18" name="Рисунок 17">
            <a:extLst>
              <a:ext uri="{FF2B5EF4-FFF2-40B4-BE49-F238E27FC236}">
                <a16:creationId xmlns:a16="http://schemas.microsoft.com/office/drawing/2014/main" id="{5193288D-247F-4472-A633-DFEE6B6E7C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71" r="15910" b="2459"/>
          <a:stretch/>
        </p:blipFill>
        <p:spPr>
          <a:xfrm>
            <a:off x="478637" y="3638099"/>
            <a:ext cx="3216840" cy="3196920"/>
          </a:xfrm>
          <a:prstGeom prst="rect">
            <a:avLst/>
          </a:prstGeom>
        </p:spPr>
      </p:pic>
      <p:pic>
        <p:nvPicPr>
          <p:cNvPr id="19" name="Picture 2" descr="j0281102">
            <a:extLst>
              <a:ext uri="{FF2B5EF4-FFF2-40B4-BE49-F238E27FC236}">
                <a16:creationId xmlns:a16="http://schemas.microsoft.com/office/drawing/2014/main" id="{4F082C19-4827-4D1F-8559-BD8706089E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7385" y="3852646"/>
            <a:ext cx="3079114" cy="289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a:extLst>
              <a:ext uri="{FF2B5EF4-FFF2-40B4-BE49-F238E27FC236}">
                <a16:creationId xmlns:a16="http://schemas.microsoft.com/office/drawing/2014/main" id="{2CD72713-F446-42E6-9D9A-28EE5B2890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146" y="4048892"/>
            <a:ext cx="3699584" cy="2499790"/>
          </a:xfrm>
          <a:prstGeom prst="rect">
            <a:avLst/>
          </a:prstGeom>
        </p:spPr>
      </p:pic>
      <p:sp>
        <p:nvSpPr>
          <p:cNvPr id="12" name="Дата 1">
            <a:extLst>
              <a:ext uri="{FF2B5EF4-FFF2-40B4-BE49-F238E27FC236}">
                <a16:creationId xmlns:a16="http://schemas.microsoft.com/office/drawing/2014/main" id="{1D2A2EA0-632C-4910-9AEA-DCD8C733E056}"/>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13" name="TextBox 12">
            <a:extLst>
              <a:ext uri="{FF2B5EF4-FFF2-40B4-BE49-F238E27FC236}">
                <a16:creationId xmlns:a16="http://schemas.microsoft.com/office/drawing/2014/main" id="{6371373E-C755-4C0B-9FAB-2EFB9B496B81}"/>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Tree>
    <p:extLst>
      <p:ext uri="{BB962C8B-B14F-4D97-AF65-F5344CB8AC3E}">
        <p14:creationId xmlns:p14="http://schemas.microsoft.com/office/powerpoint/2010/main" val="15633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кутник 12">
            <a:extLst>
              <a:ext uri="{FF2B5EF4-FFF2-40B4-BE49-F238E27FC236}">
                <a16:creationId xmlns:a16="http://schemas.microsoft.com/office/drawing/2014/main" id="{6B42F7FC-1FA8-49F4-9582-016898379D1C}"/>
              </a:ext>
            </a:extLst>
          </p:cNvPr>
          <p:cNvSpPr/>
          <p:nvPr/>
        </p:nvSpPr>
        <p:spPr>
          <a:xfrm>
            <a:off x="1370967" y="582587"/>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Сьогодні на уроці ми ...</a:t>
            </a:r>
          </a:p>
        </p:txBody>
      </p:sp>
      <p:pic>
        <p:nvPicPr>
          <p:cNvPr id="17" name="Picture 6" descr="коричневая деревянная рамка черная доска для рисования мелом PNG ...">
            <a:extLst>
              <a:ext uri="{FF2B5EF4-FFF2-40B4-BE49-F238E27FC236}">
                <a16:creationId xmlns:a16="http://schemas.microsoft.com/office/drawing/2014/main" id="{9ADE2015-31BD-40C6-860A-D7E8BB59F2F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00" b="90000" l="0" r="100000">
                        <a14:foregroundMark x1="81600" y1="69600" x2="81600" y2="69600"/>
                        <a14:foregroundMark x1="85000" y1="69800" x2="85000" y2="69800"/>
                        <a14:foregroundMark x1="79600" y1="69600" x2="79600" y2="69600"/>
                      </a14:backgroundRemoval>
                    </a14:imgEffect>
                  </a14:imgLayer>
                </a14:imgProps>
              </a:ext>
              <a:ext uri="{28A0092B-C50C-407E-A947-70E740481C1C}">
                <a14:useLocalDpi xmlns:a14="http://schemas.microsoft.com/office/drawing/2010/main" val="0"/>
              </a:ext>
            </a:extLst>
          </a:blip>
          <a:srcRect t="8806" b="17594"/>
          <a:stretch/>
        </p:blipFill>
        <p:spPr bwMode="auto">
          <a:xfrm>
            <a:off x="591127" y="944511"/>
            <a:ext cx="11156165" cy="62103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845A49F-55E2-461C-889B-3F8BAA2982EC}"/>
              </a:ext>
            </a:extLst>
          </p:cNvPr>
          <p:cNvSpPr txBox="1"/>
          <p:nvPr/>
        </p:nvSpPr>
        <p:spPr>
          <a:xfrm>
            <a:off x="1733068" y="1740775"/>
            <a:ext cx="6675287" cy="3970318"/>
          </a:xfrm>
          <a:prstGeom prst="rect">
            <a:avLst/>
          </a:prstGeom>
          <a:noFill/>
        </p:spPr>
        <p:txBody>
          <a:bodyPr wrap="square" rtlCol="0">
            <a:spAutoFit/>
          </a:bodyPr>
          <a:lstStyle/>
          <a:p>
            <a:pPr marL="571500" indent="-571500">
              <a:buFont typeface="Wingdings" panose="05000000000000000000" pitchFamily="2" charset="2"/>
              <a:buChar char="ü"/>
            </a:pPr>
            <a:r>
              <a:rPr lang="uk-UA" sz="3600" b="1" dirty="0">
                <a:solidFill>
                  <a:schemeClr val="bg1"/>
                </a:solidFill>
              </a:rPr>
              <a:t>продовжимо працювати над алгоритмічними структурами в середовищі </a:t>
            </a:r>
            <a:r>
              <a:rPr lang="en-US" sz="3600" b="1" dirty="0">
                <a:solidFill>
                  <a:schemeClr val="bg1"/>
                </a:solidFill>
              </a:rPr>
              <a:t>Scratch</a:t>
            </a:r>
            <a:r>
              <a:rPr lang="uk-UA" sz="3600" b="1" dirty="0">
                <a:solidFill>
                  <a:schemeClr val="bg1"/>
                </a:solidFill>
              </a:rPr>
              <a:t>;</a:t>
            </a:r>
          </a:p>
          <a:p>
            <a:pPr marL="571500" indent="-571500">
              <a:buFont typeface="Wingdings" panose="05000000000000000000" pitchFamily="2" charset="2"/>
              <a:buChar char="ü"/>
            </a:pPr>
            <a:r>
              <a:rPr lang="uk-UA" sz="3600" b="1" dirty="0">
                <a:solidFill>
                  <a:schemeClr val="bg1"/>
                </a:solidFill>
              </a:rPr>
              <a:t>реалізуємо ігровий проєкт на основі процесів взаємопов’язаного функціонування об’єктів.</a:t>
            </a:r>
          </a:p>
        </p:txBody>
      </p:sp>
      <p:sp>
        <p:nvSpPr>
          <p:cNvPr id="2" name="Дата 1">
            <a:extLst>
              <a:ext uri="{FF2B5EF4-FFF2-40B4-BE49-F238E27FC236}">
                <a16:creationId xmlns:a16="http://schemas.microsoft.com/office/drawing/2014/main" id="{07420727-3154-49F2-9DC9-16B063DC2FAD}"/>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2400" b="1" dirty="0">
              <a:solidFill>
                <a:schemeClr val="bg1"/>
              </a:solidFill>
            </a:endParaRPr>
          </a:p>
        </p:txBody>
      </p:sp>
      <p:sp>
        <p:nvSpPr>
          <p:cNvPr id="3" name="TextBox 2">
            <a:extLst>
              <a:ext uri="{FF2B5EF4-FFF2-40B4-BE49-F238E27FC236}">
                <a16:creationId xmlns:a16="http://schemas.microsoft.com/office/drawing/2014/main" id="{D0F5802A-CF81-4D7E-8A1D-4C3773BF002B}"/>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Tree>
    <p:extLst>
      <p:ext uri="{BB962C8B-B14F-4D97-AF65-F5344CB8AC3E}">
        <p14:creationId xmlns:p14="http://schemas.microsoft.com/office/powerpoint/2010/main" val="43182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D8E6349D-ACB9-47F5-89CF-188259D5AD04}"/>
              </a:ext>
            </a:extLst>
          </p:cNvPr>
          <p:cNvSpPr/>
          <p:nvPr/>
        </p:nvSpPr>
        <p:spPr>
          <a:xfrm>
            <a:off x="3375258" y="54440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Поміркуємо</a:t>
            </a:r>
            <a:endParaRPr lang="ru-RU" sz="2000" b="1" dirty="0">
              <a:solidFill>
                <a:schemeClr val="bg1"/>
              </a:solidFill>
            </a:endParaRPr>
          </a:p>
        </p:txBody>
      </p:sp>
      <p:pic>
        <p:nvPicPr>
          <p:cNvPr id="13" name="Рисунок 12">
            <a:extLst>
              <a:ext uri="{FF2B5EF4-FFF2-40B4-BE49-F238E27FC236}">
                <a16:creationId xmlns:a16="http://schemas.microsoft.com/office/drawing/2014/main" id="{E2EB9A93-33D0-43A6-8557-1C8B32DE0A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49" y="5041900"/>
            <a:ext cx="2207945" cy="1657522"/>
          </a:xfrm>
          <a:prstGeom prst="rect">
            <a:avLst/>
          </a:prstGeom>
        </p:spPr>
      </p:pic>
      <p:sp>
        <p:nvSpPr>
          <p:cNvPr id="7" name="Дата 1">
            <a:extLst>
              <a:ext uri="{FF2B5EF4-FFF2-40B4-BE49-F238E27FC236}">
                <a16:creationId xmlns:a16="http://schemas.microsoft.com/office/drawing/2014/main" id="{69DDDB76-0E47-44CA-881C-9CD591E47B3B}"/>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8" name="TextBox 7">
            <a:extLst>
              <a:ext uri="{FF2B5EF4-FFF2-40B4-BE49-F238E27FC236}">
                <a16:creationId xmlns:a16="http://schemas.microsoft.com/office/drawing/2014/main" id="{57A060B1-E8F8-4505-9507-608CDE90D230}"/>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9" name="Прямоугольник 7">
            <a:extLst>
              <a:ext uri="{FF2B5EF4-FFF2-40B4-BE49-F238E27FC236}">
                <a16:creationId xmlns:a16="http://schemas.microsoft.com/office/drawing/2014/main" id="{635E9487-867D-49BF-A114-36BB74C5F068}"/>
              </a:ext>
            </a:extLst>
          </p:cNvPr>
          <p:cNvSpPr/>
          <p:nvPr/>
        </p:nvSpPr>
        <p:spPr>
          <a:xfrm>
            <a:off x="2356194" y="1406176"/>
            <a:ext cx="9503094" cy="4524315"/>
          </a:xfrm>
          <a:prstGeom prst="rect">
            <a:avLst/>
          </a:prstGeom>
          <a:solidFill>
            <a:srgbClr val="765A43"/>
          </a:solidFill>
          <a:ln>
            <a:solidFill>
              <a:schemeClr val="tx1"/>
            </a:solidFill>
          </a:ln>
        </p:spPr>
        <p:txBody>
          <a:bodyPr wrap="square">
            <a:spAutoFit/>
          </a:bodyPr>
          <a:lstStyle/>
          <a:p>
            <a:pPr marL="514350" indent="-514350">
              <a:buAutoNum type="arabicPeriod"/>
            </a:pPr>
            <a:r>
              <a:rPr lang="uk-UA" sz="4800" b="1" dirty="0">
                <a:solidFill>
                  <a:schemeClr val="bg1"/>
                </a:solidFill>
              </a:rPr>
              <a:t>Що таке прямолінійних рух? Який програмний проект був реалізований на основі прямолінійного руху?</a:t>
            </a:r>
          </a:p>
          <a:p>
            <a:pPr marL="514350" indent="-514350">
              <a:buAutoNum type="arabicPeriod"/>
            </a:pPr>
            <a:r>
              <a:rPr lang="uk-UA" sz="4800" b="1" dirty="0">
                <a:solidFill>
                  <a:schemeClr val="bg1"/>
                </a:solidFill>
              </a:rPr>
              <a:t>Які об’єкти в програмі «Сніжна битва» рухались прямолінійно?</a:t>
            </a:r>
          </a:p>
        </p:txBody>
      </p:sp>
    </p:spTree>
    <p:extLst>
      <p:ext uri="{BB962C8B-B14F-4D97-AF65-F5344CB8AC3E}">
        <p14:creationId xmlns:p14="http://schemas.microsoft.com/office/powerpoint/2010/main" val="329290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62D9A5DB-7296-467A-BB43-725EA1CD254C}"/>
              </a:ext>
            </a:extLst>
          </p:cNvPr>
          <p:cNvSpPr/>
          <p:nvPr/>
        </p:nvSpPr>
        <p:spPr>
          <a:xfrm>
            <a:off x="3346382" y="52515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Демонстрація базового проєкту гри </a:t>
            </a:r>
          </a:p>
        </p:txBody>
      </p:sp>
      <p:sp>
        <p:nvSpPr>
          <p:cNvPr id="29" name="Дата 1">
            <a:extLst>
              <a:ext uri="{FF2B5EF4-FFF2-40B4-BE49-F238E27FC236}">
                <a16:creationId xmlns:a16="http://schemas.microsoft.com/office/drawing/2014/main" id="{36BA19C0-C988-450A-8839-87B7F0255EB7}"/>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34" name="TextBox 33">
            <a:extLst>
              <a:ext uri="{FF2B5EF4-FFF2-40B4-BE49-F238E27FC236}">
                <a16:creationId xmlns:a16="http://schemas.microsoft.com/office/drawing/2014/main" id="{3E494E10-48AF-4E3C-988D-2C4029CA1EFF}"/>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19" name="Рисунок 18">
            <a:extLst>
              <a:ext uri="{FF2B5EF4-FFF2-40B4-BE49-F238E27FC236}">
                <a16:creationId xmlns:a16="http://schemas.microsoft.com/office/drawing/2014/main" id="{9041F88E-97EA-4C93-8DDA-40B65DE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08" t="-529" r="9385" b="10937"/>
          <a:stretch/>
        </p:blipFill>
        <p:spPr>
          <a:xfrm>
            <a:off x="137331" y="4628915"/>
            <a:ext cx="2578444" cy="2162846"/>
          </a:xfrm>
          <a:prstGeom prst="rect">
            <a:avLst/>
          </a:prstGeom>
        </p:spPr>
      </p:pic>
      <p:pic>
        <p:nvPicPr>
          <p:cNvPr id="20" name="Picture 2" descr="ÐÐ°ÑÑÐ¸Ð½ÐºÐ¸ Ð¿Ð¾ Ð·Ð°Ð¿ÑÐ¾ÑÑ Ð²Ð¸Ð´ÐµÐ¾">
            <a:extLst>
              <a:ext uri="{FF2B5EF4-FFF2-40B4-BE49-F238E27FC236}">
                <a16:creationId xmlns:a16="http://schemas.microsoft.com/office/drawing/2014/main" id="{8F33B453-70C1-4869-810B-4BCFDDD7E2D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534" b="17200"/>
          <a:stretch/>
        </p:blipFill>
        <p:spPr bwMode="auto">
          <a:xfrm>
            <a:off x="275518" y="2882760"/>
            <a:ext cx="2257425" cy="1450772"/>
          </a:xfrm>
          <a:prstGeom prst="rect">
            <a:avLst/>
          </a:prstGeom>
          <a:noFill/>
          <a:extLst>
            <a:ext uri="{909E8E84-426E-40DD-AFC4-6F175D3DCCD1}">
              <a14:hiddenFill xmlns:a14="http://schemas.microsoft.com/office/drawing/2010/main">
                <a:solidFill>
                  <a:srgbClr val="FFFFFF"/>
                </a:solidFill>
              </a14:hiddenFill>
            </a:ext>
          </a:extLst>
        </p:spPr>
      </p:pic>
      <p:pic>
        <p:nvPicPr>
          <p:cNvPr id="9" name="Демонстація проекту">
            <a:hlinkClick r:id="" action="ppaction://media"/>
            <a:extLst>
              <a:ext uri="{FF2B5EF4-FFF2-40B4-BE49-F238E27FC236}">
                <a16:creationId xmlns:a16="http://schemas.microsoft.com/office/drawing/2014/main" id="{7C00E320-6A04-41B0-8F1D-A4677CA0D67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05528" y="1159974"/>
            <a:ext cx="6447608" cy="5319276"/>
          </a:xfrm>
          <a:prstGeom prst="rect">
            <a:avLst/>
          </a:prstGeom>
          <a:ln w="38100" cap="sq">
            <a:solidFill>
              <a:srgbClr val="5843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779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mediacall" presetSubtype="0" fill="hold" nodeType="withEffect">
                                  <p:stCondLst>
                                    <p:cond delay="0"/>
                                  </p:stCondLst>
                                  <p:childTnLst>
                                    <p:cmd type="call" cmd="togglePause">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62D9A5DB-7296-467A-BB43-725EA1CD254C}"/>
              </a:ext>
            </a:extLst>
          </p:cNvPr>
          <p:cNvSpPr/>
          <p:nvPr/>
        </p:nvSpPr>
        <p:spPr>
          <a:xfrm>
            <a:off x="3346382" y="52515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Колективне обговорення програмного коду</a:t>
            </a:r>
          </a:p>
        </p:txBody>
      </p:sp>
      <p:sp>
        <p:nvSpPr>
          <p:cNvPr id="29" name="Дата 1">
            <a:extLst>
              <a:ext uri="{FF2B5EF4-FFF2-40B4-BE49-F238E27FC236}">
                <a16:creationId xmlns:a16="http://schemas.microsoft.com/office/drawing/2014/main" id="{36BA19C0-C988-450A-8839-87B7F0255EB7}"/>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34" name="TextBox 33">
            <a:extLst>
              <a:ext uri="{FF2B5EF4-FFF2-40B4-BE49-F238E27FC236}">
                <a16:creationId xmlns:a16="http://schemas.microsoft.com/office/drawing/2014/main" id="{3E494E10-48AF-4E3C-988D-2C4029CA1EFF}"/>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4" name="Рисунок 3">
            <a:extLst>
              <a:ext uri="{FF2B5EF4-FFF2-40B4-BE49-F238E27FC236}">
                <a16:creationId xmlns:a16="http://schemas.microsoft.com/office/drawing/2014/main" id="{789C7811-620D-4DF9-9566-06B57D2C90C4}"/>
              </a:ext>
            </a:extLst>
          </p:cNvPr>
          <p:cNvPicPr>
            <a:picLocks noChangeAspect="1"/>
          </p:cNvPicPr>
          <p:nvPr/>
        </p:nvPicPr>
        <p:blipFill>
          <a:blip r:embed="rId2"/>
          <a:stretch>
            <a:fillRect/>
          </a:stretch>
        </p:blipFill>
        <p:spPr>
          <a:xfrm>
            <a:off x="157315" y="1284206"/>
            <a:ext cx="11855012" cy="5220269"/>
          </a:xfrm>
          <a:prstGeom prst="rect">
            <a:avLst/>
          </a:prstGeom>
        </p:spPr>
      </p:pic>
    </p:spTree>
    <p:extLst>
      <p:ext uri="{BB962C8B-B14F-4D97-AF65-F5344CB8AC3E}">
        <p14:creationId xmlns:p14="http://schemas.microsoft.com/office/powerpoint/2010/main" val="49409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62D9A5DB-7296-467A-BB43-725EA1CD254C}"/>
              </a:ext>
            </a:extLst>
          </p:cNvPr>
          <p:cNvSpPr/>
          <p:nvPr/>
        </p:nvSpPr>
        <p:spPr>
          <a:xfrm>
            <a:off x="3346382" y="52515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Колективне обговорення програмного коду</a:t>
            </a:r>
          </a:p>
        </p:txBody>
      </p:sp>
      <p:sp>
        <p:nvSpPr>
          <p:cNvPr id="29" name="Дата 1">
            <a:extLst>
              <a:ext uri="{FF2B5EF4-FFF2-40B4-BE49-F238E27FC236}">
                <a16:creationId xmlns:a16="http://schemas.microsoft.com/office/drawing/2014/main" id="{36BA19C0-C988-450A-8839-87B7F0255EB7}"/>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34" name="TextBox 33">
            <a:extLst>
              <a:ext uri="{FF2B5EF4-FFF2-40B4-BE49-F238E27FC236}">
                <a16:creationId xmlns:a16="http://schemas.microsoft.com/office/drawing/2014/main" id="{3E494E10-48AF-4E3C-988D-2C4029CA1EFF}"/>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3" name="Рисунок 2">
            <a:extLst>
              <a:ext uri="{FF2B5EF4-FFF2-40B4-BE49-F238E27FC236}">
                <a16:creationId xmlns:a16="http://schemas.microsoft.com/office/drawing/2014/main" id="{CCAACF03-A7A8-4330-9DD9-A4AB713A6493}"/>
              </a:ext>
            </a:extLst>
          </p:cNvPr>
          <p:cNvPicPr>
            <a:picLocks noChangeAspect="1"/>
          </p:cNvPicPr>
          <p:nvPr/>
        </p:nvPicPr>
        <p:blipFill>
          <a:blip r:embed="rId2"/>
          <a:stretch>
            <a:fillRect/>
          </a:stretch>
        </p:blipFill>
        <p:spPr>
          <a:xfrm>
            <a:off x="167149" y="1386926"/>
            <a:ext cx="11845178" cy="5215938"/>
          </a:xfrm>
          <a:prstGeom prst="rect">
            <a:avLst/>
          </a:prstGeom>
        </p:spPr>
      </p:pic>
    </p:spTree>
    <p:extLst>
      <p:ext uri="{BB962C8B-B14F-4D97-AF65-F5344CB8AC3E}">
        <p14:creationId xmlns:p14="http://schemas.microsoft.com/office/powerpoint/2010/main" val="31732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62D9A5DB-7296-467A-BB43-725EA1CD254C}"/>
              </a:ext>
            </a:extLst>
          </p:cNvPr>
          <p:cNvSpPr/>
          <p:nvPr/>
        </p:nvSpPr>
        <p:spPr>
          <a:xfrm>
            <a:off x="3346382" y="525151"/>
            <a:ext cx="8665945" cy="400110"/>
          </a:xfrm>
          <a:prstGeom prst="rect">
            <a:avLst/>
          </a:prstGeom>
          <a:solidFill>
            <a:srgbClr val="765A43"/>
          </a:solidFill>
          <a:ln>
            <a:solidFill>
              <a:srgbClr val="584332"/>
            </a:solidFill>
          </a:ln>
        </p:spPr>
        <p:txBody>
          <a:bodyPr wrap="square">
            <a:spAutoFit/>
          </a:bodyPr>
          <a:lstStyle/>
          <a:p>
            <a:pPr algn="ctr"/>
            <a:r>
              <a:rPr lang="ru-RU" sz="2000" b="1" dirty="0" err="1">
                <a:solidFill>
                  <a:schemeClr val="bg1"/>
                </a:solidFill>
              </a:rPr>
              <a:t>Визначення</a:t>
            </a:r>
            <a:r>
              <a:rPr lang="ru-RU" sz="2000" b="1" dirty="0">
                <a:solidFill>
                  <a:schemeClr val="bg1"/>
                </a:solidFill>
              </a:rPr>
              <a:t> ц</a:t>
            </a:r>
            <a:r>
              <a:rPr lang="uk-UA" sz="2000" b="1" dirty="0" err="1">
                <a:solidFill>
                  <a:schemeClr val="bg1"/>
                </a:solidFill>
              </a:rPr>
              <a:t>ілей</a:t>
            </a:r>
            <a:r>
              <a:rPr lang="uk-UA" sz="2000" b="1" dirty="0">
                <a:solidFill>
                  <a:schemeClr val="bg1"/>
                </a:solidFill>
              </a:rPr>
              <a:t>, внесення пропозицій, вдосконалення проєкту</a:t>
            </a:r>
          </a:p>
        </p:txBody>
      </p:sp>
      <p:sp>
        <p:nvSpPr>
          <p:cNvPr id="29" name="Дата 1">
            <a:extLst>
              <a:ext uri="{FF2B5EF4-FFF2-40B4-BE49-F238E27FC236}">
                <a16:creationId xmlns:a16="http://schemas.microsoft.com/office/drawing/2014/main" id="{36BA19C0-C988-450A-8839-87B7F0255EB7}"/>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34" name="TextBox 33">
            <a:extLst>
              <a:ext uri="{FF2B5EF4-FFF2-40B4-BE49-F238E27FC236}">
                <a16:creationId xmlns:a16="http://schemas.microsoft.com/office/drawing/2014/main" id="{3E494E10-48AF-4E3C-988D-2C4029CA1EFF}"/>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4" name="Рисунок 3">
            <a:extLst>
              <a:ext uri="{FF2B5EF4-FFF2-40B4-BE49-F238E27FC236}">
                <a16:creationId xmlns:a16="http://schemas.microsoft.com/office/drawing/2014/main" id="{17386016-8732-4174-BBE2-C29E0B6421B5}"/>
              </a:ext>
            </a:extLst>
          </p:cNvPr>
          <p:cNvPicPr>
            <a:picLocks noChangeAspect="1"/>
          </p:cNvPicPr>
          <p:nvPr/>
        </p:nvPicPr>
        <p:blipFill rotWithShape="1">
          <a:blip r:embed="rId2">
            <a:extLst>
              <a:ext uri="{28A0092B-C50C-407E-A947-70E740481C1C}">
                <a14:useLocalDpi xmlns:a14="http://schemas.microsoft.com/office/drawing/2010/main" val="0"/>
              </a:ext>
            </a:extLst>
          </a:blip>
          <a:srcRect t="13492" b="27999"/>
          <a:stretch/>
        </p:blipFill>
        <p:spPr>
          <a:xfrm>
            <a:off x="179673" y="1311952"/>
            <a:ext cx="11803800" cy="5386940"/>
          </a:xfrm>
          <a:prstGeom prst="rect">
            <a:avLst/>
          </a:prstGeom>
          <a:ln w="38100" cap="sq">
            <a:solidFill>
              <a:srgbClr val="584332"/>
            </a:solidFill>
            <a:prstDash val="solid"/>
            <a:miter lim="800000"/>
          </a:ln>
          <a:effectLst>
            <a:outerShdw blurRad="50800" dist="38100" dir="2700000" algn="tl" rotWithShape="0">
              <a:srgbClr val="000000">
                <a:alpha val="43000"/>
              </a:srgbClr>
            </a:outerShdw>
          </a:effectLst>
        </p:spPr>
      </p:pic>
      <p:sp>
        <p:nvSpPr>
          <p:cNvPr id="5" name="Прямокутник: округлені кути 4">
            <a:extLst>
              <a:ext uri="{FF2B5EF4-FFF2-40B4-BE49-F238E27FC236}">
                <a16:creationId xmlns:a16="http://schemas.microsoft.com/office/drawing/2014/main" id="{A56F53D3-B967-40FB-89F4-644305F13D3D}"/>
              </a:ext>
            </a:extLst>
          </p:cNvPr>
          <p:cNvSpPr/>
          <p:nvPr/>
        </p:nvSpPr>
        <p:spPr>
          <a:xfrm>
            <a:off x="379139" y="1456402"/>
            <a:ext cx="5624051" cy="5121379"/>
          </a:xfrm>
          <a:prstGeom prst="roundRect">
            <a:avLst/>
          </a:prstGeom>
          <a:solidFill>
            <a:srgbClr val="B7583A"/>
          </a:solidFill>
          <a:ln w="76200">
            <a:solidFill>
              <a:srgbClr val="80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effectLst>
                  <a:outerShdw blurRad="38100" dist="38100" dir="2700000" algn="tl">
                    <a:srgbClr val="000000">
                      <a:alpha val="43137"/>
                    </a:srgbClr>
                  </a:outerShdw>
                </a:effectLst>
              </a:rPr>
              <a:t>Під час попередніх уроків ви уже створювати досить складні проєкти та робили їх цікавими за задумом вчителя. Від сьогоднішнього уроку та протягом декількох наступних вам буде пропонуватись ідея гри. Ваша задача – вдосконалити, розширити та зробити її максимально цікавою. Гра має затягувати та утримувати гравця якнайдовше (тобто містити рівні важкості).</a:t>
            </a:r>
          </a:p>
        </p:txBody>
      </p:sp>
    </p:spTree>
    <p:extLst>
      <p:ext uri="{BB962C8B-B14F-4D97-AF65-F5344CB8AC3E}">
        <p14:creationId xmlns:p14="http://schemas.microsoft.com/office/powerpoint/2010/main" val="36096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3A847A0-4D69-4E5E-BEF4-544C4669328A}"/>
              </a:ext>
            </a:extLst>
          </p:cNvPr>
          <p:cNvSpPr/>
          <p:nvPr/>
        </p:nvSpPr>
        <p:spPr>
          <a:xfrm>
            <a:off x="3375258" y="544401"/>
            <a:ext cx="8665945" cy="400110"/>
          </a:xfrm>
          <a:prstGeom prst="rect">
            <a:avLst/>
          </a:prstGeom>
          <a:solidFill>
            <a:srgbClr val="765A43"/>
          </a:solidFill>
          <a:ln>
            <a:solidFill>
              <a:srgbClr val="584332"/>
            </a:solidFill>
          </a:ln>
        </p:spPr>
        <p:txBody>
          <a:bodyPr wrap="square">
            <a:spAutoFit/>
          </a:bodyPr>
          <a:lstStyle/>
          <a:p>
            <a:pPr algn="ctr"/>
            <a:r>
              <a:rPr lang="uk-UA" sz="2000" b="1" dirty="0">
                <a:solidFill>
                  <a:schemeClr val="bg1"/>
                </a:solidFill>
              </a:rPr>
              <a:t>Працюємо за комп’ютером</a:t>
            </a:r>
          </a:p>
        </p:txBody>
      </p:sp>
      <p:sp>
        <p:nvSpPr>
          <p:cNvPr id="3" name="Прямоугольник 1">
            <a:extLst>
              <a:ext uri="{FF2B5EF4-FFF2-40B4-BE49-F238E27FC236}">
                <a16:creationId xmlns:a16="http://schemas.microsoft.com/office/drawing/2014/main" id="{7EDBD0FD-B988-4EA5-B66B-4697D48B8813}"/>
              </a:ext>
            </a:extLst>
          </p:cNvPr>
          <p:cNvSpPr/>
          <p:nvPr/>
        </p:nvSpPr>
        <p:spPr>
          <a:xfrm>
            <a:off x="6380922" y="1530625"/>
            <a:ext cx="5357191" cy="4969566"/>
          </a:xfrm>
          <a:prstGeom prst="rect">
            <a:avLst/>
          </a:prstGeom>
          <a:solidFill>
            <a:schemeClr val="accent2">
              <a:lumMod val="75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b="1" dirty="0">
                <a:effectLst>
                  <a:outerShdw blurRad="38100" dist="38100" dir="2700000" algn="tl">
                    <a:srgbClr val="000000">
                      <a:alpha val="43137"/>
                    </a:srgbClr>
                  </a:outerShdw>
                </a:effectLst>
              </a:rPr>
              <a:t>Робота учнів над вдосконалення проєкту «Кіт Фелікс та мишка </a:t>
            </a:r>
            <a:r>
              <a:rPr lang="uk-UA" sz="4800" b="1" dirty="0" err="1">
                <a:effectLst>
                  <a:outerShdw blurRad="38100" dist="38100" dir="2700000" algn="tl">
                    <a:srgbClr val="000000">
                      <a:alpha val="43137"/>
                    </a:srgbClr>
                  </a:outerShdw>
                </a:effectLst>
              </a:rPr>
              <a:t>Герберт</a:t>
            </a:r>
            <a:r>
              <a:rPr lang="uk-UA" sz="4800" b="1" dirty="0">
                <a:effectLst>
                  <a:outerShdw blurRad="38100" dist="38100" dir="2700000" algn="tl">
                    <a:srgbClr val="000000">
                      <a:alpha val="43137"/>
                    </a:srgbClr>
                  </a:outerShdw>
                </a:effectLst>
              </a:rPr>
              <a:t>»</a:t>
            </a:r>
            <a:endParaRPr lang="uk-UA" sz="4800" dirty="0">
              <a:effectLst>
                <a:outerShdw blurRad="38100" dist="38100" dir="2700000" algn="tl">
                  <a:srgbClr val="000000">
                    <a:alpha val="43137"/>
                  </a:srgbClr>
                </a:outerShdw>
              </a:effectLst>
            </a:endParaRPr>
          </a:p>
        </p:txBody>
      </p:sp>
      <p:pic>
        <p:nvPicPr>
          <p:cNvPr id="4" name="Рисунок 3">
            <a:extLst>
              <a:ext uri="{FF2B5EF4-FFF2-40B4-BE49-F238E27FC236}">
                <a16:creationId xmlns:a16="http://schemas.microsoft.com/office/drawing/2014/main" id="{3CEFEE95-4057-4F29-B914-11D7D97909C7}"/>
              </a:ext>
            </a:extLst>
          </p:cNvPr>
          <p:cNvPicPr>
            <a:picLocks noChangeAspect="1"/>
          </p:cNvPicPr>
          <p:nvPr/>
        </p:nvPicPr>
        <p:blipFill rotWithShape="1">
          <a:blip r:embed="rId2">
            <a:extLst>
              <a:ext uri="{28A0092B-C50C-407E-A947-70E740481C1C}">
                <a14:useLocalDpi xmlns:a14="http://schemas.microsoft.com/office/drawing/2010/main" val="0"/>
              </a:ext>
            </a:extLst>
          </a:blip>
          <a:srcRect l="8656" t="18750" r="8160" b="26250"/>
          <a:stretch/>
        </p:blipFill>
        <p:spPr>
          <a:xfrm>
            <a:off x="104542" y="1910805"/>
            <a:ext cx="6125497" cy="4374088"/>
          </a:xfrm>
          <a:prstGeom prst="rect">
            <a:avLst/>
          </a:prstGeom>
        </p:spPr>
      </p:pic>
      <p:sp>
        <p:nvSpPr>
          <p:cNvPr id="7" name="Дата 1">
            <a:extLst>
              <a:ext uri="{FF2B5EF4-FFF2-40B4-BE49-F238E27FC236}">
                <a16:creationId xmlns:a16="http://schemas.microsoft.com/office/drawing/2014/main" id="{5F626E36-FC45-4CF6-B9EF-81EDB00E296E}"/>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01.05.2023</a:t>
            </a:fld>
            <a:endParaRPr lang="ru-RU" sz="2400" b="1" dirty="0">
              <a:solidFill>
                <a:schemeClr val="bg1"/>
              </a:solidFill>
            </a:endParaRPr>
          </a:p>
        </p:txBody>
      </p:sp>
      <p:sp>
        <p:nvSpPr>
          <p:cNvPr id="8" name="TextBox 7">
            <a:extLst>
              <a:ext uri="{FF2B5EF4-FFF2-40B4-BE49-F238E27FC236}">
                <a16:creationId xmlns:a16="http://schemas.microsoft.com/office/drawing/2014/main" id="{391CCBFA-11EE-4594-B43B-E08DF0D114AD}"/>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Tree>
    <p:extLst>
      <p:ext uri="{BB962C8B-B14F-4D97-AF65-F5344CB8AC3E}">
        <p14:creationId xmlns:p14="http://schemas.microsoft.com/office/powerpoint/2010/main" val="323448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3672</TotalTime>
  <Words>266</Words>
  <Application>Microsoft Office PowerPoint</Application>
  <PresentationFormat>Широкоэкранный</PresentationFormat>
  <Paragraphs>44</Paragraphs>
  <Slides>11</Slides>
  <Notes>1</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Calibri</vt:lpstr>
      <vt:lpstr>Calibri Light</vt:lpstr>
      <vt:lpstr>Times New Roman</vt:lpstr>
      <vt:lpstr>Wingdings</vt:lpstr>
      <vt:lpstr>Ретро</vt:lpstr>
      <vt:lpstr>Створення комп’ютерної моделі процесу взаємопов’язаного функціонування об’єктів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Створення комп’ютерної моделі процесу взаємопов’язаного функціонування об’єктів </dc:title>
  <dc:creator>Lenovo</dc:creator>
  <cp:lastModifiedBy>Lenovo</cp:lastModifiedBy>
  <cp:revision>1481</cp:revision>
  <dcterms:created xsi:type="dcterms:W3CDTF">2015-10-20T21:14:13Z</dcterms:created>
  <dcterms:modified xsi:type="dcterms:W3CDTF">2023-05-01T18:12:39Z</dcterms:modified>
</cp:coreProperties>
</file>