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4" r:id="rId26"/>
    <p:sldId id="285" r:id="rId27"/>
    <p:sldId id="287" r:id="rId28"/>
    <p:sldId id="269" r:id="rId29"/>
    <p:sldId id="282" r:id="rId30"/>
    <p:sldId id="268" r:id="rId31"/>
    <p:sldId id="270" r:id="rId32"/>
    <p:sldId id="286" r:id="rId3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0A8863-7516-4FB8-A0E2-6C354FCEBA1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8328895-0AB2-4540-8B14-AE6517D6C091}">
      <dgm:prSet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Назвіть основні об’єкти табличного процесора.</a:t>
          </a:r>
          <a:endParaRPr lang="uk-UA" dirty="0">
            <a:solidFill>
              <a:schemeClr val="tx1"/>
            </a:solidFill>
          </a:endParaRPr>
        </a:p>
      </dgm:t>
    </dgm:pt>
    <dgm:pt modelId="{123216CF-38A5-47F6-A2C4-861B739719D3}" type="parTrans" cxnId="{4760A53F-8B43-416D-A444-5ED105A18C81}">
      <dgm:prSet/>
      <dgm:spPr/>
      <dgm:t>
        <a:bodyPr/>
        <a:lstStyle/>
        <a:p>
          <a:endParaRPr lang="uk-UA"/>
        </a:p>
      </dgm:t>
    </dgm:pt>
    <dgm:pt modelId="{9E69DEFF-7D24-4924-997D-2F0DC2CFF264}" type="sibTrans" cxnId="{4760A53F-8B43-416D-A444-5ED105A18C81}">
      <dgm:prSet/>
      <dgm:spPr/>
      <dgm:t>
        <a:bodyPr/>
        <a:lstStyle/>
        <a:p>
          <a:endParaRPr lang="uk-UA"/>
        </a:p>
      </dgm:t>
    </dgm:pt>
    <dgm:pt modelId="{D24696C4-E8B8-4EDC-875B-6032A19A97CB}">
      <dgm:prSet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Пригадайте властивості аркуша.</a:t>
          </a:r>
          <a:endParaRPr lang="uk-UA" dirty="0">
            <a:solidFill>
              <a:schemeClr val="tx1"/>
            </a:solidFill>
          </a:endParaRPr>
        </a:p>
      </dgm:t>
    </dgm:pt>
    <dgm:pt modelId="{CD312240-2042-4219-A03C-B206A9CA65E3}" type="parTrans" cxnId="{9A1419B6-8817-41AE-B750-8048E0378C54}">
      <dgm:prSet/>
      <dgm:spPr/>
      <dgm:t>
        <a:bodyPr/>
        <a:lstStyle/>
        <a:p>
          <a:endParaRPr lang="uk-UA"/>
        </a:p>
      </dgm:t>
    </dgm:pt>
    <dgm:pt modelId="{F0DDB960-E6FD-42F4-952C-D6D9CF4CC276}" type="sibTrans" cxnId="{9A1419B6-8817-41AE-B750-8048E0378C54}">
      <dgm:prSet/>
      <dgm:spPr/>
      <dgm:t>
        <a:bodyPr/>
        <a:lstStyle/>
        <a:p>
          <a:endParaRPr lang="uk-UA"/>
        </a:p>
      </dgm:t>
    </dgm:pt>
    <dgm:pt modelId="{DCE578A2-35F3-4047-B704-C2742DC9C068}">
      <dgm:prSet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Опишіть властивості комірки.</a:t>
          </a:r>
          <a:endParaRPr lang="uk-UA" dirty="0">
            <a:solidFill>
              <a:schemeClr val="tx1"/>
            </a:solidFill>
          </a:endParaRPr>
        </a:p>
      </dgm:t>
    </dgm:pt>
    <dgm:pt modelId="{6F4E2954-46E8-456A-A819-CBBEF051624D}" type="parTrans" cxnId="{54AF27F1-B45D-426D-A97A-6DEE0FA9C9AF}">
      <dgm:prSet/>
      <dgm:spPr/>
      <dgm:t>
        <a:bodyPr/>
        <a:lstStyle/>
        <a:p>
          <a:endParaRPr lang="uk-UA"/>
        </a:p>
      </dgm:t>
    </dgm:pt>
    <dgm:pt modelId="{25B9B503-F5FD-4B58-A6E9-A6BE142ECA08}" type="sibTrans" cxnId="{54AF27F1-B45D-426D-A97A-6DEE0FA9C9AF}">
      <dgm:prSet/>
      <dgm:spPr/>
      <dgm:t>
        <a:bodyPr/>
        <a:lstStyle/>
        <a:p>
          <a:endParaRPr lang="uk-UA"/>
        </a:p>
      </dgm:t>
    </dgm:pt>
    <dgm:pt modelId="{518E2E1D-7A5C-4BB5-A7B8-ADC38E46348A}" type="pres">
      <dgm:prSet presAssocID="{550A8863-7516-4FB8-A0E2-6C354FCEBA1E}" presName="linear" presStyleCnt="0">
        <dgm:presLayoutVars>
          <dgm:dir/>
          <dgm:animLvl val="lvl"/>
          <dgm:resizeHandles val="exact"/>
        </dgm:presLayoutVars>
      </dgm:prSet>
      <dgm:spPr/>
    </dgm:pt>
    <dgm:pt modelId="{61161872-A947-453D-85B3-6864B794AEC8}" type="pres">
      <dgm:prSet presAssocID="{E8328895-0AB2-4540-8B14-AE6517D6C091}" presName="parentLin" presStyleCnt="0"/>
      <dgm:spPr/>
    </dgm:pt>
    <dgm:pt modelId="{9AEBEA67-0D14-481B-BC45-C42CC96E7342}" type="pres">
      <dgm:prSet presAssocID="{E8328895-0AB2-4540-8B14-AE6517D6C091}" presName="parentLeftMargin" presStyleLbl="node1" presStyleIdx="0" presStyleCnt="3"/>
      <dgm:spPr/>
    </dgm:pt>
    <dgm:pt modelId="{91376884-128C-4843-9D7B-1EA8326D4B57}" type="pres">
      <dgm:prSet presAssocID="{E8328895-0AB2-4540-8B14-AE6517D6C091}" presName="parentText" presStyleLbl="node1" presStyleIdx="0" presStyleCnt="3" custScaleX="97817">
        <dgm:presLayoutVars>
          <dgm:chMax val="0"/>
          <dgm:bulletEnabled val="1"/>
        </dgm:presLayoutVars>
      </dgm:prSet>
      <dgm:spPr/>
    </dgm:pt>
    <dgm:pt modelId="{B821AF1C-BC53-4B5F-B483-CADE0DA2B2A9}" type="pres">
      <dgm:prSet presAssocID="{E8328895-0AB2-4540-8B14-AE6517D6C091}" presName="negativeSpace" presStyleCnt="0"/>
      <dgm:spPr/>
    </dgm:pt>
    <dgm:pt modelId="{1FE7D4D2-5618-437D-B48D-99A656912B97}" type="pres">
      <dgm:prSet presAssocID="{E8328895-0AB2-4540-8B14-AE6517D6C091}" presName="childText" presStyleLbl="conFgAcc1" presStyleIdx="0" presStyleCnt="3">
        <dgm:presLayoutVars>
          <dgm:bulletEnabled val="1"/>
        </dgm:presLayoutVars>
      </dgm:prSet>
      <dgm:spPr/>
    </dgm:pt>
    <dgm:pt modelId="{B58B4960-985F-4878-AEA5-17A2F69B33D6}" type="pres">
      <dgm:prSet presAssocID="{9E69DEFF-7D24-4924-997D-2F0DC2CFF264}" presName="spaceBetweenRectangles" presStyleCnt="0"/>
      <dgm:spPr/>
    </dgm:pt>
    <dgm:pt modelId="{0AF3102A-6E34-4719-9B52-24AD6BE832D3}" type="pres">
      <dgm:prSet presAssocID="{D24696C4-E8B8-4EDC-875B-6032A19A97CB}" presName="parentLin" presStyleCnt="0"/>
      <dgm:spPr/>
    </dgm:pt>
    <dgm:pt modelId="{30B09260-BC25-4E31-9D1C-1CF6CFCF4D87}" type="pres">
      <dgm:prSet presAssocID="{D24696C4-E8B8-4EDC-875B-6032A19A97CB}" presName="parentLeftMargin" presStyleLbl="node1" presStyleIdx="0" presStyleCnt="3"/>
      <dgm:spPr/>
    </dgm:pt>
    <dgm:pt modelId="{C6A5F781-0962-44BE-B3EF-87BD5D9C18F1}" type="pres">
      <dgm:prSet presAssocID="{D24696C4-E8B8-4EDC-875B-6032A19A97CB}" presName="parentText" presStyleLbl="node1" presStyleIdx="1" presStyleCnt="3" custLinFactNeighborX="-5240" custLinFactNeighborY="8756">
        <dgm:presLayoutVars>
          <dgm:chMax val="0"/>
          <dgm:bulletEnabled val="1"/>
        </dgm:presLayoutVars>
      </dgm:prSet>
      <dgm:spPr/>
    </dgm:pt>
    <dgm:pt modelId="{C5D6DCFE-1267-4772-93BD-E1529B556230}" type="pres">
      <dgm:prSet presAssocID="{D24696C4-E8B8-4EDC-875B-6032A19A97CB}" presName="negativeSpace" presStyleCnt="0"/>
      <dgm:spPr/>
    </dgm:pt>
    <dgm:pt modelId="{BFFF17D7-A1D0-428D-B1D3-20EF7ACDA12C}" type="pres">
      <dgm:prSet presAssocID="{D24696C4-E8B8-4EDC-875B-6032A19A97CB}" presName="childText" presStyleLbl="conFgAcc1" presStyleIdx="1" presStyleCnt="3">
        <dgm:presLayoutVars>
          <dgm:bulletEnabled val="1"/>
        </dgm:presLayoutVars>
      </dgm:prSet>
      <dgm:spPr/>
    </dgm:pt>
    <dgm:pt modelId="{869BDC53-4B65-4308-94D9-823B3275C418}" type="pres">
      <dgm:prSet presAssocID="{F0DDB960-E6FD-42F4-952C-D6D9CF4CC276}" presName="spaceBetweenRectangles" presStyleCnt="0"/>
      <dgm:spPr/>
    </dgm:pt>
    <dgm:pt modelId="{60577F2E-89E6-4DFB-B70E-98D14F9782E3}" type="pres">
      <dgm:prSet presAssocID="{DCE578A2-35F3-4047-B704-C2742DC9C068}" presName="parentLin" presStyleCnt="0"/>
      <dgm:spPr/>
    </dgm:pt>
    <dgm:pt modelId="{90CE61F8-1B05-45DC-B777-6B9CDDA88D28}" type="pres">
      <dgm:prSet presAssocID="{DCE578A2-35F3-4047-B704-C2742DC9C068}" presName="parentLeftMargin" presStyleLbl="node1" presStyleIdx="1" presStyleCnt="3"/>
      <dgm:spPr/>
    </dgm:pt>
    <dgm:pt modelId="{2E8E0CDF-2898-43B9-8233-3545014DA244}" type="pres">
      <dgm:prSet presAssocID="{DCE578A2-35F3-4047-B704-C2742DC9C06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4C3142E-3A64-4867-8C6B-85A14C1EBBFF}" type="pres">
      <dgm:prSet presAssocID="{DCE578A2-35F3-4047-B704-C2742DC9C068}" presName="negativeSpace" presStyleCnt="0"/>
      <dgm:spPr/>
    </dgm:pt>
    <dgm:pt modelId="{41AE81A2-7ABB-4934-9956-1A689AE8BAF3}" type="pres">
      <dgm:prSet presAssocID="{DCE578A2-35F3-4047-B704-C2742DC9C06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EEFAA86-8DD7-4D7E-AA15-AB3C79CC256E}" type="presOf" srcId="{E8328895-0AB2-4540-8B14-AE6517D6C091}" destId="{91376884-128C-4843-9D7B-1EA8326D4B57}" srcOrd="1" destOrd="0" presId="urn:microsoft.com/office/officeart/2005/8/layout/list1"/>
    <dgm:cxn modelId="{F03907F4-D448-4000-94B4-987BAFF4CE44}" type="presOf" srcId="{550A8863-7516-4FB8-A0E2-6C354FCEBA1E}" destId="{518E2E1D-7A5C-4BB5-A7B8-ADC38E46348A}" srcOrd="0" destOrd="0" presId="urn:microsoft.com/office/officeart/2005/8/layout/list1"/>
    <dgm:cxn modelId="{CD368F7A-AFFC-47FC-BC0C-F73A87C19FCF}" type="presOf" srcId="{D24696C4-E8B8-4EDC-875B-6032A19A97CB}" destId="{C6A5F781-0962-44BE-B3EF-87BD5D9C18F1}" srcOrd="1" destOrd="0" presId="urn:microsoft.com/office/officeart/2005/8/layout/list1"/>
    <dgm:cxn modelId="{6EA4DEC8-201F-4313-94E1-A8BA79E624D6}" type="presOf" srcId="{E8328895-0AB2-4540-8B14-AE6517D6C091}" destId="{9AEBEA67-0D14-481B-BC45-C42CC96E7342}" srcOrd="0" destOrd="0" presId="urn:microsoft.com/office/officeart/2005/8/layout/list1"/>
    <dgm:cxn modelId="{9A1419B6-8817-41AE-B750-8048E0378C54}" srcId="{550A8863-7516-4FB8-A0E2-6C354FCEBA1E}" destId="{D24696C4-E8B8-4EDC-875B-6032A19A97CB}" srcOrd="1" destOrd="0" parTransId="{CD312240-2042-4219-A03C-B206A9CA65E3}" sibTransId="{F0DDB960-E6FD-42F4-952C-D6D9CF4CC276}"/>
    <dgm:cxn modelId="{34DF9BEC-0F1D-46B9-B077-8650E97B143D}" type="presOf" srcId="{DCE578A2-35F3-4047-B704-C2742DC9C068}" destId="{2E8E0CDF-2898-43B9-8233-3545014DA244}" srcOrd="1" destOrd="0" presId="urn:microsoft.com/office/officeart/2005/8/layout/list1"/>
    <dgm:cxn modelId="{54AF27F1-B45D-426D-A97A-6DEE0FA9C9AF}" srcId="{550A8863-7516-4FB8-A0E2-6C354FCEBA1E}" destId="{DCE578A2-35F3-4047-B704-C2742DC9C068}" srcOrd="2" destOrd="0" parTransId="{6F4E2954-46E8-456A-A819-CBBEF051624D}" sibTransId="{25B9B503-F5FD-4B58-A6E9-A6BE142ECA08}"/>
    <dgm:cxn modelId="{E1150CFF-53DA-46E0-9642-9DA8AA60F9D8}" type="presOf" srcId="{D24696C4-E8B8-4EDC-875B-6032A19A97CB}" destId="{30B09260-BC25-4E31-9D1C-1CF6CFCF4D87}" srcOrd="0" destOrd="0" presId="urn:microsoft.com/office/officeart/2005/8/layout/list1"/>
    <dgm:cxn modelId="{E557BE4E-3886-42E6-BFD4-60968C359907}" type="presOf" srcId="{DCE578A2-35F3-4047-B704-C2742DC9C068}" destId="{90CE61F8-1B05-45DC-B777-6B9CDDA88D28}" srcOrd="0" destOrd="0" presId="urn:microsoft.com/office/officeart/2005/8/layout/list1"/>
    <dgm:cxn modelId="{4760A53F-8B43-416D-A444-5ED105A18C81}" srcId="{550A8863-7516-4FB8-A0E2-6C354FCEBA1E}" destId="{E8328895-0AB2-4540-8B14-AE6517D6C091}" srcOrd="0" destOrd="0" parTransId="{123216CF-38A5-47F6-A2C4-861B739719D3}" sibTransId="{9E69DEFF-7D24-4924-997D-2F0DC2CFF264}"/>
    <dgm:cxn modelId="{0EC1F5F3-DF4C-420B-9AE4-BCA16072F7BF}" type="presParOf" srcId="{518E2E1D-7A5C-4BB5-A7B8-ADC38E46348A}" destId="{61161872-A947-453D-85B3-6864B794AEC8}" srcOrd="0" destOrd="0" presId="urn:microsoft.com/office/officeart/2005/8/layout/list1"/>
    <dgm:cxn modelId="{5E868199-3312-499F-A85A-412E381939B3}" type="presParOf" srcId="{61161872-A947-453D-85B3-6864B794AEC8}" destId="{9AEBEA67-0D14-481B-BC45-C42CC96E7342}" srcOrd="0" destOrd="0" presId="urn:microsoft.com/office/officeart/2005/8/layout/list1"/>
    <dgm:cxn modelId="{16FCB0C9-7573-435D-B0A9-5A729F4008E1}" type="presParOf" srcId="{61161872-A947-453D-85B3-6864B794AEC8}" destId="{91376884-128C-4843-9D7B-1EA8326D4B57}" srcOrd="1" destOrd="0" presId="urn:microsoft.com/office/officeart/2005/8/layout/list1"/>
    <dgm:cxn modelId="{38CC46E1-594B-4842-957E-E70BA9C890A8}" type="presParOf" srcId="{518E2E1D-7A5C-4BB5-A7B8-ADC38E46348A}" destId="{B821AF1C-BC53-4B5F-B483-CADE0DA2B2A9}" srcOrd="1" destOrd="0" presId="urn:microsoft.com/office/officeart/2005/8/layout/list1"/>
    <dgm:cxn modelId="{93C5E7F8-C1AD-4107-9560-4F4B53AC0A3C}" type="presParOf" srcId="{518E2E1D-7A5C-4BB5-A7B8-ADC38E46348A}" destId="{1FE7D4D2-5618-437D-B48D-99A656912B97}" srcOrd="2" destOrd="0" presId="urn:microsoft.com/office/officeart/2005/8/layout/list1"/>
    <dgm:cxn modelId="{7EAD2541-E674-4824-9738-464D0A30FA98}" type="presParOf" srcId="{518E2E1D-7A5C-4BB5-A7B8-ADC38E46348A}" destId="{B58B4960-985F-4878-AEA5-17A2F69B33D6}" srcOrd="3" destOrd="0" presId="urn:microsoft.com/office/officeart/2005/8/layout/list1"/>
    <dgm:cxn modelId="{736DFF47-C38D-4295-B17B-E05D745341D4}" type="presParOf" srcId="{518E2E1D-7A5C-4BB5-A7B8-ADC38E46348A}" destId="{0AF3102A-6E34-4719-9B52-24AD6BE832D3}" srcOrd="4" destOrd="0" presId="urn:microsoft.com/office/officeart/2005/8/layout/list1"/>
    <dgm:cxn modelId="{F5AF1BCB-62D1-401C-9182-87FC7BF4F7DC}" type="presParOf" srcId="{0AF3102A-6E34-4719-9B52-24AD6BE832D3}" destId="{30B09260-BC25-4E31-9D1C-1CF6CFCF4D87}" srcOrd="0" destOrd="0" presId="urn:microsoft.com/office/officeart/2005/8/layout/list1"/>
    <dgm:cxn modelId="{1768B5B4-76BB-4434-8AC8-A9C296E08755}" type="presParOf" srcId="{0AF3102A-6E34-4719-9B52-24AD6BE832D3}" destId="{C6A5F781-0962-44BE-B3EF-87BD5D9C18F1}" srcOrd="1" destOrd="0" presId="urn:microsoft.com/office/officeart/2005/8/layout/list1"/>
    <dgm:cxn modelId="{25B4D33D-3E4E-49CE-BD2A-90AD48A42A43}" type="presParOf" srcId="{518E2E1D-7A5C-4BB5-A7B8-ADC38E46348A}" destId="{C5D6DCFE-1267-4772-93BD-E1529B556230}" srcOrd="5" destOrd="0" presId="urn:microsoft.com/office/officeart/2005/8/layout/list1"/>
    <dgm:cxn modelId="{8BD45C99-6117-4EB0-A93A-40859DA276C4}" type="presParOf" srcId="{518E2E1D-7A5C-4BB5-A7B8-ADC38E46348A}" destId="{BFFF17D7-A1D0-428D-B1D3-20EF7ACDA12C}" srcOrd="6" destOrd="0" presId="urn:microsoft.com/office/officeart/2005/8/layout/list1"/>
    <dgm:cxn modelId="{16CAD31B-14D1-474F-8847-959BE40066DA}" type="presParOf" srcId="{518E2E1D-7A5C-4BB5-A7B8-ADC38E46348A}" destId="{869BDC53-4B65-4308-94D9-823B3275C418}" srcOrd="7" destOrd="0" presId="urn:microsoft.com/office/officeart/2005/8/layout/list1"/>
    <dgm:cxn modelId="{2F096316-E128-4C9E-8F4F-4FD6F3F63E34}" type="presParOf" srcId="{518E2E1D-7A5C-4BB5-A7B8-ADC38E46348A}" destId="{60577F2E-89E6-4DFB-B70E-98D14F9782E3}" srcOrd="8" destOrd="0" presId="urn:microsoft.com/office/officeart/2005/8/layout/list1"/>
    <dgm:cxn modelId="{2B7D94A5-32E3-4ECE-8350-2DFD2751BF21}" type="presParOf" srcId="{60577F2E-89E6-4DFB-B70E-98D14F9782E3}" destId="{90CE61F8-1B05-45DC-B777-6B9CDDA88D28}" srcOrd="0" destOrd="0" presId="urn:microsoft.com/office/officeart/2005/8/layout/list1"/>
    <dgm:cxn modelId="{C363B96F-67B7-44BB-BCA5-AA668E916D1A}" type="presParOf" srcId="{60577F2E-89E6-4DFB-B70E-98D14F9782E3}" destId="{2E8E0CDF-2898-43B9-8233-3545014DA244}" srcOrd="1" destOrd="0" presId="urn:microsoft.com/office/officeart/2005/8/layout/list1"/>
    <dgm:cxn modelId="{9BA07ABF-27AD-427C-87FE-09F2778E608A}" type="presParOf" srcId="{518E2E1D-7A5C-4BB5-A7B8-ADC38E46348A}" destId="{44C3142E-3A64-4867-8C6B-85A14C1EBBFF}" srcOrd="9" destOrd="0" presId="urn:microsoft.com/office/officeart/2005/8/layout/list1"/>
    <dgm:cxn modelId="{72A034DB-475A-4524-B292-34B58E4732C9}" type="presParOf" srcId="{518E2E1D-7A5C-4BB5-A7B8-ADC38E46348A}" destId="{41AE81A2-7ABB-4934-9956-1A689AE8BAF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FEC4D8-D67F-4864-9B0A-1185AE0F82F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81F2F7B-04DF-435C-9FA7-19F6A05EA641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 smtClean="0"/>
            <a:t>Вміст клітинок</a:t>
          </a:r>
          <a:endParaRPr lang="uk-UA" i="1" noProof="0" dirty="0"/>
        </a:p>
      </dgm:t>
    </dgm:pt>
    <dgm:pt modelId="{905C797D-A268-4F40-839F-6676D0ECBF4D}" type="parTrans" cxnId="{36E1DC46-E72E-4875-857C-47CA5707B5E0}">
      <dgm:prSet/>
      <dgm:spPr/>
      <dgm:t>
        <a:bodyPr/>
        <a:lstStyle/>
        <a:p>
          <a:endParaRPr lang="uk-UA" i="1" noProof="0" dirty="0"/>
        </a:p>
      </dgm:t>
    </dgm:pt>
    <dgm:pt modelId="{894822C8-5A7F-4739-A89F-D07882E5A02F}" type="sibTrans" cxnId="{36E1DC46-E72E-4875-857C-47CA5707B5E0}">
      <dgm:prSet/>
      <dgm:spPr/>
      <dgm:t>
        <a:bodyPr/>
        <a:lstStyle/>
        <a:p>
          <a:endParaRPr lang="uk-UA" i="1" noProof="0" dirty="0"/>
        </a:p>
      </dgm:t>
    </dgm:pt>
    <dgm:pt modelId="{764EE867-69A1-45B2-A738-54F37D350480}">
      <dgm:prSet phldrT="[Текст]" custT="1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uk-UA" sz="1600" i="1" noProof="0" dirty="0" smtClean="0">
              <a:solidFill>
                <a:schemeClr val="bg1"/>
              </a:solidFill>
            </a:rPr>
            <a:t>Формат даних: Загальний, Числовий, Грошовий, Фінансовий, Дата, Час, Відсотковий, Дробовий, Текстовий</a:t>
          </a:r>
          <a:endParaRPr lang="uk-UA" sz="1600" i="1" noProof="0" dirty="0">
            <a:solidFill>
              <a:schemeClr val="bg1"/>
            </a:solidFill>
          </a:endParaRPr>
        </a:p>
      </dgm:t>
    </dgm:pt>
    <dgm:pt modelId="{46E3B515-4805-4C46-86A0-1F9DDA762BDB}" type="parTrans" cxnId="{A1C01E0F-E5D2-4A03-A293-98B711DE2037}">
      <dgm:prSet/>
      <dgm:spPr/>
      <dgm:t>
        <a:bodyPr/>
        <a:lstStyle/>
        <a:p>
          <a:endParaRPr lang="uk-UA" i="1" noProof="0" dirty="0"/>
        </a:p>
      </dgm:t>
    </dgm:pt>
    <dgm:pt modelId="{45EE18F5-79B1-4F4A-B5EF-D10EB6E55E83}" type="sibTrans" cxnId="{A1C01E0F-E5D2-4A03-A293-98B711DE2037}">
      <dgm:prSet/>
      <dgm:spPr/>
      <dgm:t>
        <a:bodyPr/>
        <a:lstStyle/>
        <a:p>
          <a:endParaRPr lang="uk-UA" i="1" noProof="0" dirty="0"/>
        </a:p>
      </dgm:t>
    </dgm:pt>
    <dgm:pt modelId="{16674210-CD32-42EB-BBAB-822BCD1D88CC}">
      <dgm:prSet phldrT="[Текст]" custT="1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uk-UA" sz="1600" i="1" noProof="0" dirty="0" smtClean="0">
              <a:solidFill>
                <a:schemeClr val="bg1"/>
              </a:solidFill>
            </a:rPr>
            <a:t>Вирівнювання: вздовж горизонталі, вздовж вертикалі, відображення</a:t>
          </a:r>
          <a:endParaRPr lang="uk-UA" sz="1600" i="1" noProof="0" dirty="0">
            <a:solidFill>
              <a:schemeClr val="bg1"/>
            </a:solidFill>
          </a:endParaRPr>
        </a:p>
      </dgm:t>
    </dgm:pt>
    <dgm:pt modelId="{44F0FB5C-D4C0-4180-A9A5-1F72FE0D55E2}" type="parTrans" cxnId="{1130D8D6-30BA-427C-AEB2-B83669C6BB16}">
      <dgm:prSet/>
      <dgm:spPr/>
      <dgm:t>
        <a:bodyPr/>
        <a:lstStyle/>
        <a:p>
          <a:endParaRPr lang="uk-UA" i="1" noProof="0" dirty="0"/>
        </a:p>
      </dgm:t>
    </dgm:pt>
    <dgm:pt modelId="{A4B3ECC4-3E3B-4C59-AE42-BBFDC24E077F}" type="sibTrans" cxnId="{1130D8D6-30BA-427C-AEB2-B83669C6BB16}">
      <dgm:prSet/>
      <dgm:spPr/>
      <dgm:t>
        <a:bodyPr/>
        <a:lstStyle/>
        <a:p>
          <a:endParaRPr lang="uk-UA" i="1" noProof="0" dirty="0"/>
        </a:p>
      </dgm:t>
    </dgm:pt>
    <dgm:pt modelId="{0A57936B-8817-44F5-8511-51BCEFC02D7E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 smtClean="0"/>
            <a:t>Структура</a:t>
          </a:r>
          <a:endParaRPr lang="uk-UA" i="1" noProof="0" dirty="0"/>
        </a:p>
      </dgm:t>
    </dgm:pt>
    <dgm:pt modelId="{B02A371D-6CB1-48A3-8E5F-B6D8FD245DE3}" type="parTrans" cxnId="{A23A86E4-B4D2-4A51-B73C-4C4A61F7902D}">
      <dgm:prSet/>
      <dgm:spPr/>
      <dgm:t>
        <a:bodyPr/>
        <a:lstStyle/>
        <a:p>
          <a:endParaRPr lang="uk-UA" i="1" noProof="0" dirty="0"/>
        </a:p>
      </dgm:t>
    </dgm:pt>
    <dgm:pt modelId="{4612A002-95F5-4EF6-A7CC-17FB635A9C7F}" type="sibTrans" cxnId="{A23A86E4-B4D2-4A51-B73C-4C4A61F7902D}">
      <dgm:prSet/>
      <dgm:spPr/>
      <dgm:t>
        <a:bodyPr/>
        <a:lstStyle/>
        <a:p>
          <a:endParaRPr lang="uk-UA" i="1" noProof="0" dirty="0"/>
        </a:p>
      </dgm:t>
    </dgm:pt>
    <dgm:pt modelId="{84690636-7B25-4AEF-ADC7-96ED2DE24BBA}">
      <dgm:prSet phldrT="[Текст]" custT="1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uk-UA" sz="1600" i="1" noProof="0" dirty="0" smtClean="0">
              <a:solidFill>
                <a:schemeClr val="bg1"/>
              </a:solidFill>
            </a:rPr>
            <a:t>Рядок та стовпець: Висота, Ширина, </a:t>
          </a:r>
          <a:r>
            <a:rPr lang="uk-UA" sz="1600" i="1" noProof="0" dirty="0" err="1" smtClean="0">
              <a:solidFill>
                <a:schemeClr val="bg1"/>
              </a:solidFill>
            </a:rPr>
            <a:t>Автодобір</a:t>
          </a:r>
          <a:r>
            <a:rPr lang="uk-UA" sz="1600" i="1" noProof="0" dirty="0" smtClean="0">
              <a:solidFill>
                <a:schemeClr val="bg1"/>
              </a:solidFill>
            </a:rPr>
            <a:t> висоти (ширини)</a:t>
          </a:r>
          <a:endParaRPr lang="uk-UA" sz="1600" i="1" noProof="0" dirty="0">
            <a:solidFill>
              <a:schemeClr val="bg1"/>
            </a:solidFill>
          </a:endParaRPr>
        </a:p>
      </dgm:t>
    </dgm:pt>
    <dgm:pt modelId="{4C6EB233-1660-4D88-8067-540E6C5AED2D}" type="parTrans" cxnId="{AEF55322-EB8A-4117-967F-F68841FC00C9}">
      <dgm:prSet/>
      <dgm:spPr/>
      <dgm:t>
        <a:bodyPr/>
        <a:lstStyle/>
        <a:p>
          <a:endParaRPr lang="uk-UA" i="1" noProof="0" dirty="0"/>
        </a:p>
      </dgm:t>
    </dgm:pt>
    <dgm:pt modelId="{D50D64C3-1DF7-42C5-98AF-440739CAD47D}" type="sibTrans" cxnId="{AEF55322-EB8A-4117-967F-F68841FC00C9}">
      <dgm:prSet/>
      <dgm:spPr/>
      <dgm:t>
        <a:bodyPr/>
        <a:lstStyle/>
        <a:p>
          <a:endParaRPr lang="uk-UA" i="1" noProof="0" dirty="0"/>
        </a:p>
      </dgm:t>
    </dgm:pt>
    <dgm:pt modelId="{F37E8465-2F16-4D3A-B4AB-51F5DAA7942B}">
      <dgm:prSet phldrT="[Текст]" custT="1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uk-UA" sz="1600" i="1" noProof="0" dirty="0" smtClean="0">
              <a:solidFill>
                <a:schemeClr val="bg1"/>
              </a:solidFill>
            </a:rPr>
            <a:t>Шрифт: шрифт, накреслення, розмір, підкреслення, колір, ефекти</a:t>
          </a:r>
          <a:endParaRPr lang="uk-UA" sz="1600" i="1" noProof="0" dirty="0">
            <a:solidFill>
              <a:schemeClr val="bg1"/>
            </a:solidFill>
          </a:endParaRPr>
        </a:p>
      </dgm:t>
    </dgm:pt>
    <dgm:pt modelId="{4DC6E3C7-7A99-41ED-ADEC-B710524A56FB}" type="parTrans" cxnId="{52BC5688-6408-4B6B-8F20-8A74C905B542}">
      <dgm:prSet/>
      <dgm:spPr/>
      <dgm:t>
        <a:bodyPr/>
        <a:lstStyle/>
        <a:p>
          <a:endParaRPr lang="uk-UA" i="1" noProof="0" dirty="0"/>
        </a:p>
      </dgm:t>
    </dgm:pt>
    <dgm:pt modelId="{2A1D97FD-6E38-44C6-8E41-49EAB30D437D}" type="sibTrans" cxnId="{52BC5688-6408-4B6B-8F20-8A74C905B542}">
      <dgm:prSet/>
      <dgm:spPr/>
      <dgm:t>
        <a:bodyPr/>
        <a:lstStyle/>
        <a:p>
          <a:endParaRPr lang="uk-UA" i="1" noProof="0" dirty="0"/>
        </a:p>
      </dgm:t>
    </dgm:pt>
    <dgm:pt modelId="{5A638A23-EB25-4C45-BCF3-FE7B6E9D0B32}">
      <dgm:prSet phldrT="[Текст]" custT="1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uk-UA" sz="1600" b="0" i="1" noProof="0" dirty="0" smtClean="0">
              <a:solidFill>
                <a:schemeClr val="bg1"/>
              </a:solidFill>
            </a:rPr>
            <a:t>Межі: тип та колір лінії</a:t>
          </a:r>
        </a:p>
      </dgm:t>
    </dgm:pt>
    <dgm:pt modelId="{A06ECBA0-1B29-48E9-B7AC-23CC01C9829E}" type="parTrans" cxnId="{05C1C6AC-FF30-4C01-A3B3-0001A5B2819F}">
      <dgm:prSet/>
      <dgm:spPr/>
      <dgm:t>
        <a:bodyPr/>
        <a:lstStyle/>
        <a:p>
          <a:endParaRPr lang="uk-UA" i="1" noProof="0" dirty="0"/>
        </a:p>
      </dgm:t>
    </dgm:pt>
    <dgm:pt modelId="{B93E3438-B0F7-4DDC-B452-A582783BCAED}" type="sibTrans" cxnId="{05C1C6AC-FF30-4C01-A3B3-0001A5B2819F}">
      <dgm:prSet/>
      <dgm:spPr/>
      <dgm:t>
        <a:bodyPr/>
        <a:lstStyle/>
        <a:p>
          <a:endParaRPr lang="uk-UA" i="1" noProof="0" dirty="0"/>
        </a:p>
      </dgm:t>
    </dgm:pt>
    <dgm:pt modelId="{8FB5FEED-6BFB-4537-8A1D-2181023ACCC7}">
      <dgm:prSet phldrT="[Текст]" custT="1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uk-UA" sz="1600" b="0" i="1" noProof="0" dirty="0" smtClean="0">
              <a:solidFill>
                <a:schemeClr val="bg1"/>
              </a:solidFill>
            </a:rPr>
            <a:t>Вигляд: заливка клітинки</a:t>
          </a:r>
        </a:p>
      </dgm:t>
    </dgm:pt>
    <dgm:pt modelId="{99CB747E-C568-468B-A677-E71B61AEC806}" type="parTrans" cxnId="{CDC3C3C0-9401-4F3F-ABBD-33670D4D4F34}">
      <dgm:prSet/>
      <dgm:spPr/>
      <dgm:t>
        <a:bodyPr/>
        <a:lstStyle/>
        <a:p>
          <a:endParaRPr lang="uk-UA" i="1" noProof="0" dirty="0"/>
        </a:p>
      </dgm:t>
    </dgm:pt>
    <dgm:pt modelId="{9F709002-9615-4160-9447-264951003652}" type="sibTrans" cxnId="{CDC3C3C0-9401-4F3F-ABBD-33670D4D4F34}">
      <dgm:prSet/>
      <dgm:spPr/>
      <dgm:t>
        <a:bodyPr/>
        <a:lstStyle/>
        <a:p>
          <a:endParaRPr lang="uk-UA" i="1" noProof="0" dirty="0"/>
        </a:p>
      </dgm:t>
    </dgm:pt>
    <dgm:pt modelId="{39D52B5A-9864-4F3A-93DD-A2678AA63D84}" type="pres">
      <dgm:prSet presAssocID="{C8FEC4D8-D67F-4864-9B0A-1185AE0F82F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3BA589B3-2A86-4A53-B993-F7F7B05BE580}" type="pres">
      <dgm:prSet presAssocID="{281F2F7B-04DF-435C-9FA7-19F6A05EA641}" presName="root" presStyleCnt="0"/>
      <dgm:spPr/>
    </dgm:pt>
    <dgm:pt modelId="{E0E238E6-3D2B-412E-B054-2624B4F912CF}" type="pres">
      <dgm:prSet presAssocID="{281F2F7B-04DF-435C-9FA7-19F6A05EA641}" presName="rootComposite" presStyleCnt="0"/>
      <dgm:spPr/>
    </dgm:pt>
    <dgm:pt modelId="{96B95755-B128-4972-9DDD-E702F23FDC69}" type="pres">
      <dgm:prSet presAssocID="{281F2F7B-04DF-435C-9FA7-19F6A05EA641}" presName="rootText" presStyleLbl="node1" presStyleIdx="0" presStyleCnt="2" custScaleX="356852" custLinFactNeighborX="7617"/>
      <dgm:spPr/>
      <dgm:t>
        <a:bodyPr/>
        <a:lstStyle/>
        <a:p>
          <a:endParaRPr lang="uk-UA"/>
        </a:p>
      </dgm:t>
    </dgm:pt>
    <dgm:pt modelId="{147DDA5B-22A5-43BA-9F33-30CE516859F9}" type="pres">
      <dgm:prSet presAssocID="{281F2F7B-04DF-435C-9FA7-19F6A05EA641}" presName="rootConnector" presStyleLbl="node1" presStyleIdx="0" presStyleCnt="2"/>
      <dgm:spPr/>
      <dgm:t>
        <a:bodyPr/>
        <a:lstStyle/>
        <a:p>
          <a:endParaRPr lang="uk-UA"/>
        </a:p>
      </dgm:t>
    </dgm:pt>
    <dgm:pt modelId="{2A0BD894-41E0-44EC-A74C-60CE2F2ADDB7}" type="pres">
      <dgm:prSet presAssocID="{281F2F7B-04DF-435C-9FA7-19F6A05EA641}" presName="childShape" presStyleCnt="0"/>
      <dgm:spPr/>
    </dgm:pt>
    <dgm:pt modelId="{17F64FF9-C525-4DFD-96E7-41C8C096A001}" type="pres">
      <dgm:prSet presAssocID="{46E3B515-4805-4C46-86A0-1F9DDA762BDB}" presName="Name13" presStyleLbl="parChTrans1D2" presStyleIdx="0" presStyleCnt="6"/>
      <dgm:spPr/>
      <dgm:t>
        <a:bodyPr/>
        <a:lstStyle/>
        <a:p>
          <a:endParaRPr lang="uk-UA"/>
        </a:p>
      </dgm:t>
    </dgm:pt>
    <dgm:pt modelId="{26DC3664-AB26-4876-8C89-5F2329FC6110}" type="pres">
      <dgm:prSet presAssocID="{764EE867-69A1-45B2-A738-54F37D350480}" presName="childText" presStyleLbl="bgAcc1" presStyleIdx="0" presStyleCnt="6" custScaleX="679377" custScaleY="209253" custLinFactNeighborX="-105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4ACF299-414F-41F4-96D8-03D22B00DB97}" type="pres">
      <dgm:prSet presAssocID="{44F0FB5C-D4C0-4180-A9A5-1F72FE0D55E2}" presName="Name13" presStyleLbl="parChTrans1D2" presStyleIdx="1" presStyleCnt="6"/>
      <dgm:spPr/>
      <dgm:t>
        <a:bodyPr/>
        <a:lstStyle/>
        <a:p>
          <a:endParaRPr lang="uk-UA"/>
        </a:p>
      </dgm:t>
    </dgm:pt>
    <dgm:pt modelId="{A206F537-880A-4AEF-8AA6-9CA1447C4DA7}" type="pres">
      <dgm:prSet presAssocID="{16674210-CD32-42EB-BBAB-822BCD1D88CC}" presName="childText" presStyleLbl="bgAcc1" presStyleIdx="1" presStyleCnt="6" custScaleX="679377" custScaleY="143540" custLinFactNeighborX="-105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739B4AD-72D4-4198-814C-49D47585168F}" type="pres">
      <dgm:prSet presAssocID="{4DC6E3C7-7A99-41ED-ADEC-B710524A56FB}" presName="Name13" presStyleLbl="parChTrans1D2" presStyleIdx="2" presStyleCnt="6"/>
      <dgm:spPr/>
      <dgm:t>
        <a:bodyPr/>
        <a:lstStyle/>
        <a:p>
          <a:endParaRPr lang="uk-UA"/>
        </a:p>
      </dgm:t>
    </dgm:pt>
    <dgm:pt modelId="{AFBCD65F-5A00-45CB-91CD-66B128CA9CDD}" type="pres">
      <dgm:prSet presAssocID="{F37E8465-2F16-4D3A-B4AB-51F5DAA7942B}" presName="childText" presStyleLbl="bgAcc1" presStyleIdx="2" presStyleCnt="6" custScaleX="679377" custScaleY="213939" custLinFactNeighborX="-105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79691F-B941-43B8-ACC5-CED80EAAE0BA}" type="pres">
      <dgm:prSet presAssocID="{A06ECBA0-1B29-48E9-B7AC-23CC01C9829E}" presName="Name13" presStyleLbl="parChTrans1D2" presStyleIdx="3" presStyleCnt="6"/>
      <dgm:spPr/>
      <dgm:t>
        <a:bodyPr/>
        <a:lstStyle/>
        <a:p>
          <a:endParaRPr lang="uk-UA"/>
        </a:p>
      </dgm:t>
    </dgm:pt>
    <dgm:pt modelId="{797F9ED2-6C00-43BF-8118-03F051B61AD4}" type="pres">
      <dgm:prSet presAssocID="{5A638A23-EB25-4C45-BCF3-FE7B6E9D0B32}" presName="childText" presStyleLbl="bgAcc1" presStyleIdx="3" presStyleCnt="6" custScaleX="679377" custScaleY="51585" custLinFactNeighborX="-105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C31AED9-1BF8-4544-BFDF-0674FC4ADF12}" type="pres">
      <dgm:prSet presAssocID="{99CB747E-C568-468B-A677-E71B61AEC806}" presName="Name13" presStyleLbl="parChTrans1D2" presStyleIdx="4" presStyleCnt="6"/>
      <dgm:spPr/>
      <dgm:t>
        <a:bodyPr/>
        <a:lstStyle/>
        <a:p>
          <a:endParaRPr lang="uk-UA"/>
        </a:p>
      </dgm:t>
    </dgm:pt>
    <dgm:pt modelId="{C5FC45B0-628F-4AFC-8BA7-F775C7C78CCA}" type="pres">
      <dgm:prSet presAssocID="{8FB5FEED-6BFB-4537-8A1D-2181023ACCC7}" presName="childText" presStyleLbl="bgAcc1" presStyleIdx="4" presStyleCnt="6" custScaleX="679377" custScaleY="51585" custLinFactNeighborX="-105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BF79014-94CE-4078-BC43-9F33BEDB13FF}" type="pres">
      <dgm:prSet presAssocID="{0A57936B-8817-44F5-8511-51BCEFC02D7E}" presName="root" presStyleCnt="0"/>
      <dgm:spPr/>
    </dgm:pt>
    <dgm:pt modelId="{4CAB0412-4BD9-4F31-9EC8-D4F76BBC9089}" type="pres">
      <dgm:prSet presAssocID="{0A57936B-8817-44F5-8511-51BCEFC02D7E}" presName="rootComposite" presStyleCnt="0"/>
      <dgm:spPr/>
    </dgm:pt>
    <dgm:pt modelId="{77B338A7-AD9C-404E-8A37-4D0FF823021C}" type="pres">
      <dgm:prSet presAssocID="{0A57936B-8817-44F5-8511-51BCEFC02D7E}" presName="rootText" presStyleLbl="node1" presStyleIdx="1" presStyleCnt="2" custScaleX="356852" custLinFactNeighborX="31584"/>
      <dgm:spPr/>
      <dgm:t>
        <a:bodyPr/>
        <a:lstStyle/>
        <a:p>
          <a:endParaRPr lang="uk-UA"/>
        </a:p>
      </dgm:t>
    </dgm:pt>
    <dgm:pt modelId="{297FFCA3-C169-4FBB-A098-65F8ACF89271}" type="pres">
      <dgm:prSet presAssocID="{0A57936B-8817-44F5-8511-51BCEFC02D7E}" presName="rootConnector" presStyleLbl="node1" presStyleIdx="1" presStyleCnt="2"/>
      <dgm:spPr/>
      <dgm:t>
        <a:bodyPr/>
        <a:lstStyle/>
        <a:p>
          <a:endParaRPr lang="uk-UA"/>
        </a:p>
      </dgm:t>
    </dgm:pt>
    <dgm:pt modelId="{1A4A6F03-77FF-41B5-A89D-82CF6E2F2954}" type="pres">
      <dgm:prSet presAssocID="{0A57936B-8817-44F5-8511-51BCEFC02D7E}" presName="childShape" presStyleCnt="0"/>
      <dgm:spPr/>
    </dgm:pt>
    <dgm:pt modelId="{9BBFBA7B-C075-4212-8785-3D922554C0B0}" type="pres">
      <dgm:prSet presAssocID="{4C6EB233-1660-4D88-8067-540E6C5AED2D}" presName="Name13" presStyleLbl="parChTrans1D2" presStyleIdx="5" presStyleCnt="6"/>
      <dgm:spPr/>
      <dgm:t>
        <a:bodyPr/>
        <a:lstStyle/>
        <a:p>
          <a:endParaRPr lang="uk-UA"/>
        </a:p>
      </dgm:t>
    </dgm:pt>
    <dgm:pt modelId="{B0B9FA58-7B23-4346-BD9B-B19A8B409032}" type="pres">
      <dgm:prSet presAssocID="{84690636-7B25-4AEF-ADC7-96ED2DE24BBA}" presName="childText" presStyleLbl="bgAcc1" presStyleIdx="5" presStyleCnt="6" custScaleX="476409" custScaleY="252323" custLinFactNeighborX="9367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1C01E0F-E5D2-4A03-A293-98B711DE2037}" srcId="{281F2F7B-04DF-435C-9FA7-19F6A05EA641}" destId="{764EE867-69A1-45B2-A738-54F37D350480}" srcOrd="0" destOrd="0" parTransId="{46E3B515-4805-4C46-86A0-1F9DDA762BDB}" sibTransId="{45EE18F5-79B1-4F4A-B5EF-D10EB6E55E83}"/>
    <dgm:cxn modelId="{B4A1BA6D-B8FA-4CE7-BF6F-D3C0C7F0001D}" type="presOf" srcId="{99CB747E-C568-468B-A677-E71B61AEC806}" destId="{3C31AED9-1BF8-4544-BFDF-0674FC4ADF12}" srcOrd="0" destOrd="0" presId="urn:microsoft.com/office/officeart/2005/8/layout/hierarchy3"/>
    <dgm:cxn modelId="{A386FC73-A991-482C-B9F3-670CCDE9C5CC}" type="presOf" srcId="{44F0FB5C-D4C0-4180-A9A5-1F72FE0D55E2}" destId="{54ACF299-414F-41F4-96D8-03D22B00DB97}" srcOrd="0" destOrd="0" presId="urn:microsoft.com/office/officeart/2005/8/layout/hierarchy3"/>
    <dgm:cxn modelId="{DCC18A31-CE7C-4A40-A351-6C032A84CA38}" type="presOf" srcId="{4DC6E3C7-7A99-41ED-ADEC-B710524A56FB}" destId="{4739B4AD-72D4-4198-814C-49D47585168F}" srcOrd="0" destOrd="0" presId="urn:microsoft.com/office/officeart/2005/8/layout/hierarchy3"/>
    <dgm:cxn modelId="{A23A86E4-B4D2-4A51-B73C-4C4A61F7902D}" srcId="{C8FEC4D8-D67F-4864-9B0A-1185AE0F82F3}" destId="{0A57936B-8817-44F5-8511-51BCEFC02D7E}" srcOrd="1" destOrd="0" parTransId="{B02A371D-6CB1-48A3-8E5F-B6D8FD245DE3}" sibTransId="{4612A002-95F5-4EF6-A7CC-17FB635A9C7F}"/>
    <dgm:cxn modelId="{FFE00AED-E85A-46E3-8BA7-157A4A50193B}" type="presOf" srcId="{46E3B515-4805-4C46-86A0-1F9DDA762BDB}" destId="{17F64FF9-C525-4DFD-96E7-41C8C096A001}" srcOrd="0" destOrd="0" presId="urn:microsoft.com/office/officeart/2005/8/layout/hierarchy3"/>
    <dgm:cxn modelId="{C7477271-DB10-4BDB-9080-BF30A8F4A3B0}" type="presOf" srcId="{16674210-CD32-42EB-BBAB-822BCD1D88CC}" destId="{A206F537-880A-4AEF-8AA6-9CA1447C4DA7}" srcOrd="0" destOrd="0" presId="urn:microsoft.com/office/officeart/2005/8/layout/hierarchy3"/>
    <dgm:cxn modelId="{AEF55322-EB8A-4117-967F-F68841FC00C9}" srcId="{0A57936B-8817-44F5-8511-51BCEFC02D7E}" destId="{84690636-7B25-4AEF-ADC7-96ED2DE24BBA}" srcOrd="0" destOrd="0" parTransId="{4C6EB233-1660-4D88-8067-540E6C5AED2D}" sibTransId="{D50D64C3-1DF7-42C5-98AF-440739CAD47D}"/>
    <dgm:cxn modelId="{1CA2CEC8-4D9A-455B-A670-9185D91D8450}" type="presOf" srcId="{4C6EB233-1660-4D88-8067-540E6C5AED2D}" destId="{9BBFBA7B-C075-4212-8785-3D922554C0B0}" srcOrd="0" destOrd="0" presId="urn:microsoft.com/office/officeart/2005/8/layout/hierarchy3"/>
    <dgm:cxn modelId="{5EB87AD1-B60A-48F2-B0F7-381FA3208B69}" type="presOf" srcId="{A06ECBA0-1B29-48E9-B7AC-23CC01C9829E}" destId="{F979691F-B941-43B8-ACC5-CED80EAAE0BA}" srcOrd="0" destOrd="0" presId="urn:microsoft.com/office/officeart/2005/8/layout/hierarchy3"/>
    <dgm:cxn modelId="{CDC3C3C0-9401-4F3F-ABBD-33670D4D4F34}" srcId="{281F2F7B-04DF-435C-9FA7-19F6A05EA641}" destId="{8FB5FEED-6BFB-4537-8A1D-2181023ACCC7}" srcOrd="4" destOrd="0" parTransId="{99CB747E-C568-468B-A677-E71B61AEC806}" sibTransId="{9F709002-9615-4160-9447-264951003652}"/>
    <dgm:cxn modelId="{BC08E922-E630-441D-96B1-D43FA9895997}" type="presOf" srcId="{F37E8465-2F16-4D3A-B4AB-51F5DAA7942B}" destId="{AFBCD65F-5A00-45CB-91CD-66B128CA9CDD}" srcOrd="0" destOrd="0" presId="urn:microsoft.com/office/officeart/2005/8/layout/hierarchy3"/>
    <dgm:cxn modelId="{8B3617C5-2913-4CD0-9BE5-B96E2C25E237}" type="presOf" srcId="{5A638A23-EB25-4C45-BCF3-FE7B6E9D0B32}" destId="{797F9ED2-6C00-43BF-8118-03F051B61AD4}" srcOrd="0" destOrd="0" presId="urn:microsoft.com/office/officeart/2005/8/layout/hierarchy3"/>
    <dgm:cxn modelId="{E2515C38-3FED-4DF8-84A5-9506239E57E8}" type="presOf" srcId="{84690636-7B25-4AEF-ADC7-96ED2DE24BBA}" destId="{B0B9FA58-7B23-4346-BD9B-B19A8B409032}" srcOrd="0" destOrd="0" presId="urn:microsoft.com/office/officeart/2005/8/layout/hierarchy3"/>
    <dgm:cxn modelId="{CEC27FE0-E4A0-4E7E-BA00-10E953BE4294}" type="presOf" srcId="{C8FEC4D8-D67F-4864-9B0A-1185AE0F82F3}" destId="{39D52B5A-9864-4F3A-93DD-A2678AA63D84}" srcOrd="0" destOrd="0" presId="urn:microsoft.com/office/officeart/2005/8/layout/hierarchy3"/>
    <dgm:cxn modelId="{05C1C6AC-FF30-4C01-A3B3-0001A5B2819F}" srcId="{281F2F7B-04DF-435C-9FA7-19F6A05EA641}" destId="{5A638A23-EB25-4C45-BCF3-FE7B6E9D0B32}" srcOrd="3" destOrd="0" parTransId="{A06ECBA0-1B29-48E9-B7AC-23CC01C9829E}" sibTransId="{B93E3438-B0F7-4DDC-B452-A582783BCAED}"/>
    <dgm:cxn modelId="{50F81A06-F0F0-45F0-8EDB-2801FD337734}" type="presOf" srcId="{0A57936B-8817-44F5-8511-51BCEFC02D7E}" destId="{297FFCA3-C169-4FBB-A098-65F8ACF89271}" srcOrd="1" destOrd="0" presId="urn:microsoft.com/office/officeart/2005/8/layout/hierarchy3"/>
    <dgm:cxn modelId="{4C796A18-CB18-47CA-85DE-A18A25001E3A}" type="presOf" srcId="{8FB5FEED-6BFB-4537-8A1D-2181023ACCC7}" destId="{C5FC45B0-628F-4AFC-8BA7-F775C7C78CCA}" srcOrd="0" destOrd="0" presId="urn:microsoft.com/office/officeart/2005/8/layout/hierarchy3"/>
    <dgm:cxn modelId="{1130D8D6-30BA-427C-AEB2-B83669C6BB16}" srcId="{281F2F7B-04DF-435C-9FA7-19F6A05EA641}" destId="{16674210-CD32-42EB-BBAB-822BCD1D88CC}" srcOrd="1" destOrd="0" parTransId="{44F0FB5C-D4C0-4180-A9A5-1F72FE0D55E2}" sibTransId="{A4B3ECC4-3E3B-4C59-AE42-BBFDC24E077F}"/>
    <dgm:cxn modelId="{29963801-9DB1-4E6F-913A-D66BCA20D58E}" type="presOf" srcId="{764EE867-69A1-45B2-A738-54F37D350480}" destId="{26DC3664-AB26-4876-8C89-5F2329FC6110}" srcOrd="0" destOrd="0" presId="urn:microsoft.com/office/officeart/2005/8/layout/hierarchy3"/>
    <dgm:cxn modelId="{BAE4EA69-7424-46DD-9280-C461F90E1642}" type="presOf" srcId="{281F2F7B-04DF-435C-9FA7-19F6A05EA641}" destId="{147DDA5B-22A5-43BA-9F33-30CE516859F9}" srcOrd="1" destOrd="0" presId="urn:microsoft.com/office/officeart/2005/8/layout/hierarchy3"/>
    <dgm:cxn modelId="{6798E40B-55CB-4D90-AB90-8ACFE808C526}" type="presOf" srcId="{0A57936B-8817-44F5-8511-51BCEFC02D7E}" destId="{77B338A7-AD9C-404E-8A37-4D0FF823021C}" srcOrd="0" destOrd="0" presId="urn:microsoft.com/office/officeart/2005/8/layout/hierarchy3"/>
    <dgm:cxn modelId="{36E1DC46-E72E-4875-857C-47CA5707B5E0}" srcId="{C8FEC4D8-D67F-4864-9B0A-1185AE0F82F3}" destId="{281F2F7B-04DF-435C-9FA7-19F6A05EA641}" srcOrd="0" destOrd="0" parTransId="{905C797D-A268-4F40-839F-6676D0ECBF4D}" sibTransId="{894822C8-5A7F-4739-A89F-D07882E5A02F}"/>
    <dgm:cxn modelId="{52BC5688-6408-4B6B-8F20-8A74C905B542}" srcId="{281F2F7B-04DF-435C-9FA7-19F6A05EA641}" destId="{F37E8465-2F16-4D3A-B4AB-51F5DAA7942B}" srcOrd="2" destOrd="0" parTransId="{4DC6E3C7-7A99-41ED-ADEC-B710524A56FB}" sibTransId="{2A1D97FD-6E38-44C6-8E41-49EAB30D437D}"/>
    <dgm:cxn modelId="{D308097F-CDCC-45B8-8D6D-90F446A5312E}" type="presOf" srcId="{281F2F7B-04DF-435C-9FA7-19F6A05EA641}" destId="{96B95755-B128-4972-9DDD-E702F23FDC69}" srcOrd="0" destOrd="0" presId="urn:microsoft.com/office/officeart/2005/8/layout/hierarchy3"/>
    <dgm:cxn modelId="{36645207-71C2-4AF0-AACE-014F2C9946D6}" type="presParOf" srcId="{39D52B5A-9864-4F3A-93DD-A2678AA63D84}" destId="{3BA589B3-2A86-4A53-B993-F7F7B05BE580}" srcOrd="0" destOrd="0" presId="urn:microsoft.com/office/officeart/2005/8/layout/hierarchy3"/>
    <dgm:cxn modelId="{3E90F09A-97B2-47B1-891F-608578C84D40}" type="presParOf" srcId="{3BA589B3-2A86-4A53-B993-F7F7B05BE580}" destId="{E0E238E6-3D2B-412E-B054-2624B4F912CF}" srcOrd="0" destOrd="0" presId="urn:microsoft.com/office/officeart/2005/8/layout/hierarchy3"/>
    <dgm:cxn modelId="{4469B12F-9E4B-4BC9-BFF3-7EB622057FFB}" type="presParOf" srcId="{E0E238E6-3D2B-412E-B054-2624B4F912CF}" destId="{96B95755-B128-4972-9DDD-E702F23FDC69}" srcOrd="0" destOrd="0" presId="urn:microsoft.com/office/officeart/2005/8/layout/hierarchy3"/>
    <dgm:cxn modelId="{1BA17331-CCD8-4E41-B155-F0A550B0DB0B}" type="presParOf" srcId="{E0E238E6-3D2B-412E-B054-2624B4F912CF}" destId="{147DDA5B-22A5-43BA-9F33-30CE516859F9}" srcOrd="1" destOrd="0" presId="urn:microsoft.com/office/officeart/2005/8/layout/hierarchy3"/>
    <dgm:cxn modelId="{585CCD29-6374-4DEB-93B2-45B1A5D56D2A}" type="presParOf" srcId="{3BA589B3-2A86-4A53-B993-F7F7B05BE580}" destId="{2A0BD894-41E0-44EC-A74C-60CE2F2ADDB7}" srcOrd="1" destOrd="0" presId="urn:microsoft.com/office/officeart/2005/8/layout/hierarchy3"/>
    <dgm:cxn modelId="{BB27D6A5-1C52-4E3D-8FD5-29C694443800}" type="presParOf" srcId="{2A0BD894-41E0-44EC-A74C-60CE2F2ADDB7}" destId="{17F64FF9-C525-4DFD-96E7-41C8C096A001}" srcOrd="0" destOrd="0" presId="urn:microsoft.com/office/officeart/2005/8/layout/hierarchy3"/>
    <dgm:cxn modelId="{532351C9-B218-45A9-9CB7-B724659E4AB4}" type="presParOf" srcId="{2A0BD894-41E0-44EC-A74C-60CE2F2ADDB7}" destId="{26DC3664-AB26-4876-8C89-5F2329FC6110}" srcOrd="1" destOrd="0" presId="urn:microsoft.com/office/officeart/2005/8/layout/hierarchy3"/>
    <dgm:cxn modelId="{649A0D3A-1119-409E-9E12-A5CA41506D2C}" type="presParOf" srcId="{2A0BD894-41E0-44EC-A74C-60CE2F2ADDB7}" destId="{54ACF299-414F-41F4-96D8-03D22B00DB97}" srcOrd="2" destOrd="0" presId="urn:microsoft.com/office/officeart/2005/8/layout/hierarchy3"/>
    <dgm:cxn modelId="{011F277C-1584-464C-9CE5-9394A247CAAB}" type="presParOf" srcId="{2A0BD894-41E0-44EC-A74C-60CE2F2ADDB7}" destId="{A206F537-880A-4AEF-8AA6-9CA1447C4DA7}" srcOrd="3" destOrd="0" presId="urn:microsoft.com/office/officeart/2005/8/layout/hierarchy3"/>
    <dgm:cxn modelId="{DCA2DE93-747F-4A30-907E-6753D4CCAF43}" type="presParOf" srcId="{2A0BD894-41E0-44EC-A74C-60CE2F2ADDB7}" destId="{4739B4AD-72D4-4198-814C-49D47585168F}" srcOrd="4" destOrd="0" presId="urn:microsoft.com/office/officeart/2005/8/layout/hierarchy3"/>
    <dgm:cxn modelId="{96733105-8041-4D9D-A790-1D28E1887110}" type="presParOf" srcId="{2A0BD894-41E0-44EC-A74C-60CE2F2ADDB7}" destId="{AFBCD65F-5A00-45CB-91CD-66B128CA9CDD}" srcOrd="5" destOrd="0" presId="urn:microsoft.com/office/officeart/2005/8/layout/hierarchy3"/>
    <dgm:cxn modelId="{95246688-A4BF-4B1A-AA01-822E9F036D76}" type="presParOf" srcId="{2A0BD894-41E0-44EC-A74C-60CE2F2ADDB7}" destId="{F979691F-B941-43B8-ACC5-CED80EAAE0BA}" srcOrd="6" destOrd="0" presId="urn:microsoft.com/office/officeart/2005/8/layout/hierarchy3"/>
    <dgm:cxn modelId="{F949FB35-7BA3-49F1-8D3E-F2D833ABE1B0}" type="presParOf" srcId="{2A0BD894-41E0-44EC-A74C-60CE2F2ADDB7}" destId="{797F9ED2-6C00-43BF-8118-03F051B61AD4}" srcOrd="7" destOrd="0" presId="urn:microsoft.com/office/officeart/2005/8/layout/hierarchy3"/>
    <dgm:cxn modelId="{221AD00B-1E6A-409B-984F-B3DC9E1D8DEF}" type="presParOf" srcId="{2A0BD894-41E0-44EC-A74C-60CE2F2ADDB7}" destId="{3C31AED9-1BF8-4544-BFDF-0674FC4ADF12}" srcOrd="8" destOrd="0" presId="urn:microsoft.com/office/officeart/2005/8/layout/hierarchy3"/>
    <dgm:cxn modelId="{78077ABF-738B-41E8-95CD-DD514257A983}" type="presParOf" srcId="{2A0BD894-41E0-44EC-A74C-60CE2F2ADDB7}" destId="{C5FC45B0-628F-4AFC-8BA7-F775C7C78CCA}" srcOrd="9" destOrd="0" presId="urn:microsoft.com/office/officeart/2005/8/layout/hierarchy3"/>
    <dgm:cxn modelId="{80AC1584-1843-42D5-B9BA-C40A7F016360}" type="presParOf" srcId="{39D52B5A-9864-4F3A-93DD-A2678AA63D84}" destId="{4BF79014-94CE-4078-BC43-9F33BEDB13FF}" srcOrd="1" destOrd="0" presId="urn:microsoft.com/office/officeart/2005/8/layout/hierarchy3"/>
    <dgm:cxn modelId="{CF1507AF-BE01-4B52-B2AD-E0DA0C3483C4}" type="presParOf" srcId="{4BF79014-94CE-4078-BC43-9F33BEDB13FF}" destId="{4CAB0412-4BD9-4F31-9EC8-D4F76BBC9089}" srcOrd="0" destOrd="0" presId="urn:microsoft.com/office/officeart/2005/8/layout/hierarchy3"/>
    <dgm:cxn modelId="{09CBF973-EB9C-4378-9164-A7BC4AE83202}" type="presParOf" srcId="{4CAB0412-4BD9-4F31-9EC8-D4F76BBC9089}" destId="{77B338A7-AD9C-404E-8A37-4D0FF823021C}" srcOrd="0" destOrd="0" presId="urn:microsoft.com/office/officeart/2005/8/layout/hierarchy3"/>
    <dgm:cxn modelId="{3750835D-A833-4907-AA1C-875597A2E172}" type="presParOf" srcId="{4CAB0412-4BD9-4F31-9EC8-D4F76BBC9089}" destId="{297FFCA3-C169-4FBB-A098-65F8ACF89271}" srcOrd="1" destOrd="0" presId="urn:microsoft.com/office/officeart/2005/8/layout/hierarchy3"/>
    <dgm:cxn modelId="{F045D386-4F00-43B9-8E1F-DC43F7A15761}" type="presParOf" srcId="{4BF79014-94CE-4078-BC43-9F33BEDB13FF}" destId="{1A4A6F03-77FF-41B5-A89D-82CF6E2F2954}" srcOrd="1" destOrd="0" presId="urn:microsoft.com/office/officeart/2005/8/layout/hierarchy3"/>
    <dgm:cxn modelId="{EF3D1FD0-AA94-43F2-8701-61C54E225274}" type="presParOf" srcId="{1A4A6F03-77FF-41B5-A89D-82CF6E2F2954}" destId="{9BBFBA7B-C075-4212-8785-3D922554C0B0}" srcOrd="0" destOrd="0" presId="urn:microsoft.com/office/officeart/2005/8/layout/hierarchy3"/>
    <dgm:cxn modelId="{3E9728C2-D274-4339-B69E-3C4E7406F3CE}" type="presParOf" srcId="{1A4A6F03-77FF-41B5-A89D-82CF6E2F2954}" destId="{B0B9FA58-7B23-4346-BD9B-B19A8B40903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7D4D2-5618-437D-B48D-99A656912B97}">
      <dsp:nvSpPr>
        <dsp:cNvPr id="0" name=""/>
        <dsp:cNvSpPr/>
      </dsp:nvSpPr>
      <dsp:spPr>
        <a:xfrm>
          <a:off x="0" y="695601"/>
          <a:ext cx="750529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76884-128C-4843-9D7B-1EA8326D4B57}">
      <dsp:nvSpPr>
        <dsp:cNvPr id="0" name=""/>
        <dsp:cNvSpPr/>
      </dsp:nvSpPr>
      <dsp:spPr>
        <a:xfrm>
          <a:off x="375264" y="193761"/>
          <a:ext cx="5139014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577" tIns="0" rIns="198577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>
              <a:solidFill>
                <a:schemeClr val="tx1"/>
              </a:solidFill>
            </a:rPr>
            <a:t>Назвіть основні об’єкти табличного процесора.</a:t>
          </a:r>
          <a:endParaRPr lang="uk-UA" sz="3300" kern="1200" dirty="0">
            <a:solidFill>
              <a:schemeClr val="tx1"/>
            </a:solidFill>
          </a:endParaRPr>
        </a:p>
      </dsp:txBody>
      <dsp:txXfrm>
        <a:off x="424260" y="242757"/>
        <a:ext cx="5041022" cy="905688"/>
      </dsp:txXfrm>
    </dsp:sp>
    <dsp:sp modelId="{BFFF17D7-A1D0-428D-B1D3-20EF7ACDA12C}">
      <dsp:nvSpPr>
        <dsp:cNvPr id="0" name=""/>
        <dsp:cNvSpPr/>
      </dsp:nvSpPr>
      <dsp:spPr>
        <a:xfrm>
          <a:off x="0" y="2237841"/>
          <a:ext cx="750529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5F781-0962-44BE-B3EF-87BD5D9C18F1}">
      <dsp:nvSpPr>
        <dsp:cNvPr id="0" name=""/>
        <dsp:cNvSpPr/>
      </dsp:nvSpPr>
      <dsp:spPr>
        <a:xfrm>
          <a:off x="355600" y="1823883"/>
          <a:ext cx="5253703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577" tIns="0" rIns="198577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>
              <a:solidFill>
                <a:schemeClr val="tx1"/>
              </a:solidFill>
            </a:rPr>
            <a:t>Пригадайте властивості аркуша.</a:t>
          </a:r>
          <a:endParaRPr lang="uk-UA" sz="3300" kern="1200" dirty="0">
            <a:solidFill>
              <a:schemeClr val="tx1"/>
            </a:solidFill>
          </a:endParaRPr>
        </a:p>
      </dsp:txBody>
      <dsp:txXfrm>
        <a:off x="404596" y="1872879"/>
        <a:ext cx="5155711" cy="905688"/>
      </dsp:txXfrm>
    </dsp:sp>
    <dsp:sp modelId="{41AE81A2-7ABB-4934-9956-1A689AE8BAF3}">
      <dsp:nvSpPr>
        <dsp:cNvPr id="0" name=""/>
        <dsp:cNvSpPr/>
      </dsp:nvSpPr>
      <dsp:spPr>
        <a:xfrm>
          <a:off x="0" y="3780081"/>
          <a:ext cx="750529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E0CDF-2898-43B9-8233-3545014DA244}">
      <dsp:nvSpPr>
        <dsp:cNvPr id="0" name=""/>
        <dsp:cNvSpPr/>
      </dsp:nvSpPr>
      <dsp:spPr>
        <a:xfrm>
          <a:off x="375264" y="3278241"/>
          <a:ext cx="5253703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577" tIns="0" rIns="198577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>
              <a:solidFill>
                <a:schemeClr val="tx1"/>
              </a:solidFill>
            </a:rPr>
            <a:t>Опишіть властивості комірки.</a:t>
          </a:r>
          <a:endParaRPr lang="uk-UA" sz="3300" kern="1200" dirty="0">
            <a:solidFill>
              <a:schemeClr val="tx1"/>
            </a:solidFill>
          </a:endParaRPr>
        </a:p>
      </dsp:txBody>
      <dsp:txXfrm>
        <a:off x="424260" y="3327237"/>
        <a:ext cx="5155711" cy="905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95755-B128-4972-9DDD-E702F23FDC69}">
      <dsp:nvSpPr>
        <dsp:cNvPr id="0" name=""/>
        <dsp:cNvSpPr/>
      </dsp:nvSpPr>
      <dsp:spPr>
        <a:xfrm>
          <a:off x="232998" y="345"/>
          <a:ext cx="3079371" cy="431463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i="1" kern="1200" noProof="0" dirty="0" smtClean="0"/>
            <a:t>Вміст клітинок</a:t>
          </a:r>
          <a:endParaRPr lang="uk-UA" sz="2500" i="1" kern="1200" noProof="0" dirty="0"/>
        </a:p>
      </dsp:txBody>
      <dsp:txXfrm>
        <a:off x="245635" y="12982"/>
        <a:ext cx="3054097" cy="406189"/>
      </dsp:txXfrm>
    </dsp:sp>
    <dsp:sp modelId="{17F64FF9-C525-4DFD-96E7-41C8C096A001}">
      <dsp:nvSpPr>
        <dsp:cNvPr id="0" name=""/>
        <dsp:cNvSpPr/>
      </dsp:nvSpPr>
      <dsp:spPr>
        <a:xfrm>
          <a:off x="540935" y="431808"/>
          <a:ext cx="169646" cy="559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290"/>
              </a:lnTo>
              <a:lnTo>
                <a:pt x="169646" y="55929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C3664-AB26-4876-8C89-5F2329FC6110}">
      <dsp:nvSpPr>
        <dsp:cNvPr id="0" name=""/>
        <dsp:cNvSpPr/>
      </dsp:nvSpPr>
      <dsp:spPr>
        <a:xfrm>
          <a:off x="710582" y="539674"/>
          <a:ext cx="4690021" cy="902850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kern="1200" noProof="0" dirty="0" smtClean="0">
              <a:solidFill>
                <a:schemeClr val="bg1"/>
              </a:solidFill>
            </a:rPr>
            <a:t>Формат даних: Загальний, Числовий, Грошовий, Фінансовий, Дата, Час, Відсотковий, Дробовий, Текстовий</a:t>
          </a:r>
          <a:endParaRPr lang="uk-UA" sz="1600" i="1" kern="1200" noProof="0" dirty="0">
            <a:solidFill>
              <a:schemeClr val="bg1"/>
            </a:solidFill>
          </a:endParaRPr>
        </a:p>
      </dsp:txBody>
      <dsp:txXfrm>
        <a:off x="737026" y="566118"/>
        <a:ext cx="4637133" cy="849962"/>
      </dsp:txXfrm>
    </dsp:sp>
    <dsp:sp modelId="{54ACF299-414F-41F4-96D8-03D22B00DB97}">
      <dsp:nvSpPr>
        <dsp:cNvPr id="0" name=""/>
        <dsp:cNvSpPr/>
      </dsp:nvSpPr>
      <dsp:spPr>
        <a:xfrm>
          <a:off x="540935" y="431808"/>
          <a:ext cx="169646" cy="1428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8243"/>
              </a:lnTo>
              <a:lnTo>
                <a:pt x="169646" y="142824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6F537-880A-4AEF-8AA6-9CA1447C4DA7}">
      <dsp:nvSpPr>
        <dsp:cNvPr id="0" name=""/>
        <dsp:cNvSpPr/>
      </dsp:nvSpPr>
      <dsp:spPr>
        <a:xfrm>
          <a:off x="710582" y="1550390"/>
          <a:ext cx="4690021" cy="619322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kern="1200" noProof="0" dirty="0" smtClean="0">
              <a:solidFill>
                <a:schemeClr val="bg1"/>
              </a:solidFill>
            </a:rPr>
            <a:t>Вирівнювання: вздовж горизонталі, вздовж вертикалі, відображення</a:t>
          </a:r>
          <a:endParaRPr lang="uk-UA" sz="1600" i="1" kern="1200" noProof="0" dirty="0">
            <a:solidFill>
              <a:schemeClr val="bg1"/>
            </a:solidFill>
          </a:endParaRPr>
        </a:p>
      </dsp:txBody>
      <dsp:txXfrm>
        <a:off x="728721" y="1568529"/>
        <a:ext cx="4653743" cy="583044"/>
      </dsp:txXfrm>
    </dsp:sp>
    <dsp:sp modelId="{4739B4AD-72D4-4198-814C-49D47585168F}">
      <dsp:nvSpPr>
        <dsp:cNvPr id="0" name=""/>
        <dsp:cNvSpPr/>
      </dsp:nvSpPr>
      <dsp:spPr>
        <a:xfrm>
          <a:off x="540935" y="431808"/>
          <a:ext cx="169646" cy="2307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7304"/>
              </a:lnTo>
              <a:lnTo>
                <a:pt x="169646" y="23073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CD65F-5A00-45CB-91CD-66B128CA9CDD}">
      <dsp:nvSpPr>
        <dsp:cNvPr id="0" name=""/>
        <dsp:cNvSpPr/>
      </dsp:nvSpPr>
      <dsp:spPr>
        <a:xfrm>
          <a:off x="710582" y="2277579"/>
          <a:ext cx="4690021" cy="923068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kern="1200" noProof="0" dirty="0" smtClean="0">
              <a:solidFill>
                <a:schemeClr val="bg1"/>
              </a:solidFill>
            </a:rPr>
            <a:t>Шрифт: шрифт, накреслення, розмір, підкреслення, колір, ефекти</a:t>
          </a:r>
          <a:endParaRPr lang="uk-UA" sz="1600" i="1" kern="1200" noProof="0" dirty="0">
            <a:solidFill>
              <a:schemeClr val="bg1"/>
            </a:solidFill>
          </a:endParaRPr>
        </a:p>
      </dsp:txBody>
      <dsp:txXfrm>
        <a:off x="737618" y="2304615"/>
        <a:ext cx="4635949" cy="868996"/>
      </dsp:txXfrm>
    </dsp:sp>
    <dsp:sp modelId="{F979691F-B941-43B8-ACC5-CED80EAAE0BA}">
      <dsp:nvSpPr>
        <dsp:cNvPr id="0" name=""/>
        <dsp:cNvSpPr/>
      </dsp:nvSpPr>
      <dsp:spPr>
        <a:xfrm>
          <a:off x="540935" y="431808"/>
          <a:ext cx="169646" cy="2987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7990"/>
              </a:lnTo>
              <a:lnTo>
                <a:pt x="169646" y="298799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F9ED2-6C00-43BF-8118-03F051B61AD4}">
      <dsp:nvSpPr>
        <dsp:cNvPr id="0" name=""/>
        <dsp:cNvSpPr/>
      </dsp:nvSpPr>
      <dsp:spPr>
        <a:xfrm>
          <a:off x="710582" y="3308513"/>
          <a:ext cx="4690021" cy="222570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1" kern="1200" noProof="0" dirty="0" smtClean="0">
              <a:solidFill>
                <a:schemeClr val="bg1"/>
              </a:solidFill>
            </a:rPr>
            <a:t>Межі: тип та колір лінії</a:t>
          </a:r>
        </a:p>
      </dsp:txBody>
      <dsp:txXfrm>
        <a:off x="717101" y="3315032"/>
        <a:ext cx="4676983" cy="209532"/>
      </dsp:txXfrm>
    </dsp:sp>
    <dsp:sp modelId="{3C31AED9-1BF8-4544-BFDF-0674FC4ADF12}">
      <dsp:nvSpPr>
        <dsp:cNvPr id="0" name=""/>
        <dsp:cNvSpPr/>
      </dsp:nvSpPr>
      <dsp:spPr>
        <a:xfrm>
          <a:off x="540935" y="431808"/>
          <a:ext cx="169646" cy="3318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8426"/>
              </a:lnTo>
              <a:lnTo>
                <a:pt x="169646" y="331842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FC45B0-628F-4AFC-8BA7-F775C7C78CCA}">
      <dsp:nvSpPr>
        <dsp:cNvPr id="0" name=""/>
        <dsp:cNvSpPr/>
      </dsp:nvSpPr>
      <dsp:spPr>
        <a:xfrm>
          <a:off x="710582" y="3638950"/>
          <a:ext cx="4690021" cy="222570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1" kern="1200" noProof="0" dirty="0" smtClean="0">
              <a:solidFill>
                <a:schemeClr val="bg1"/>
              </a:solidFill>
            </a:rPr>
            <a:t>Вигляд: заливка клітинки</a:t>
          </a:r>
        </a:p>
      </dsp:txBody>
      <dsp:txXfrm>
        <a:off x="717101" y="3645469"/>
        <a:ext cx="4676983" cy="209532"/>
      </dsp:txXfrm>
    </dsp:sp>
    <dsp:sp modelId="{77B338A7-AD9C-404E-8A37-4D0FF823021C}">
      <dsp:nvSpPr>
        <dsp:cNvPr id="0" name=""/>
        <dsp:cNvSpPr/>
      </dsp:nvSpPr>
      <dsp:spPr>
        <a:xfrm>
          <a:off x="5345569" y="345"/>
          <a:ext cx="3079371" cy="431463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i="1" kern="1200" noProof="0" dirty="0" smtClean="0"/>
            <a:t>Структура</a:t>
          </a:r>
          <a:endParaRPr lang="uk-UA" sz="2500" i="1" kern="1200" noProof="0" dirty="0"/>
        </a:p>
      </dsp:txBody>
      <dsp:txXfrm>
        <a:off x="5358206" y="12982"/>
        <a:ext cx="3054097" cy="406189"/>
      </dsp:txXfrm>
    </dsp:sp>
    <dsp:sp modelId="{9BBFBA7B-C075-4212-8785-3D922554C0B0}">
      <dsp:nvSpPr>
        <dsp:cNvPr id="0" name=""/>
        <dsp:cNvSpPr/>
      </dsp:nvSpPr>
      <dsp:spPr>
        <a:xfrm>
          <a:off x="5653506" y="431808"/>
          <a:ext cx="202659" cy="652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206"/>
              </a:lnTo>
              <a:lnTo>
                <a:pt x="202659" y="65220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9FA58-7B23-4346-BD9B-B19A8B409032}">
      <dsp:nvSpPr>
        <dsp:cNvPr id="0" name=""/>
        <dsp:cNvSpPr/>
      </dsp:nvSpPr>
      <dsp:spPr>
        <a:xfrm>
          <a:off x="5856166" y="539674"/>
          <a:ext cx="3288849" cy="1088681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kern="1200" noProof="0" dirty="0" smtClean="0">
              <a:solidFill>
                <a:schemeClr val="bg1"/>
              </a:solidFill>
            </a:rPr>
            <a:t>Рядок та стовпець: Висота, Ширина, </a:t>
          </a:r>
          <a:r>
            <a:rPr lang="uk-UA" sz="1600" i="1" kern="1200" noProof="0" dirty="0" err="1" smtClean="0">
              <a:solidFill>
                <a:schemeClr val="bg1"/>
              </a:solidFill>
            </a:rPr>
            <a:t>Автодобір</a:t>
          </a:r>
          <a:r>
            <a:rPr lang="uk-UA" sz="1600" i="1" kern="1200" noProof="0" dirty="0" smtClean="0">
              <a:solidFill>
                <a:schemeClr val="bg1"/>
              </a:solidFill>
            </a:rPr>
            <a:t> висоти (ширини)</a:t>
          </a:r>
          <a:endParaRPr lang="uk-UA" sz="1600" i="1" kern="1200" noProof="0" dirty="0">
            <a:solidFill>
              <a:schemeClr val="bg1"/>
            </a:solidFill>
          </a:endParaRPr>
        </a:p>
      </dsp:txBody>
      <dsp:txXfrm>
        <a:off x="5888052" y="571560"/>
        <a:ext cx="3225077" cy="1024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F93C-4996-4C98-A323-27B080F5BA08}" type="datetimeFigureOut">
              <a:rPr lang="uk-UA" smtClean="0"/>
              <a:t>24.04.2023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F44F-99B1-4809-83E4-B2DB2B95A197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3856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F93C-4996-4C98-A323-27B080F5BA08}" type="datetimeFigureOut">
              <a:rPr lang="uk-UA" smtClean="0"/>
              <a:t>24.04.2023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F44F-99B1-4809-83E4-B2DB2B95A197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4435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F93C-4996-4C98-A323-27B080F5BA08}" type="datetimeFigureOut">
              <a:rPr lang="uk-UA" smtClean="0"/>
              <a:t>24.04.2023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F44F-99B1-4809-83E4-B2DB2B95A197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6377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F93C-4996-4C98-A323-27B080F5BA08}" type="datetimeFigureOut">
              <a:rPr lang="uk-UA" smtClean="0"/>
              <a:t>24.04.2023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F44F-99B1-4809-83E4-B2DB2B95A197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92169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F93C-4996-4C98-A323-27B080F5BA08}" type="datetimeFigureOut">
              <a:rPr lang="uk-UA" smtClean="0"/>
              <a:t>24.04.2023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F44F-99B1-4809-83E4-B2DB2B95A197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5822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F93C-4996-4C98-A323-27B080F5BA08}" type="datetimeFigureOut">
              <a:rPr lang="uk-UA" smtClean="0"/>
              <a:t>24.04.2023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F44F-99B1-4809-83E4-B2DB2B95A197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893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F93C-4996-4C98-A323-27B080F5BA08}" type="datetimeFigureOut">
              <a:rPr lang="uk-UA" smtClean="0"/>
              <a:t>24.04.2023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F44F-99B1-4809-83E4-B2DB2B95A197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4268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F93C-4996-4C98-A323-27B080F5BA08}" type="datetimeFigureOut">
              <a:rPr lang="uk-UA" smtClean="0"/>
              <a:t>24.04.2023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F44F-99B1-4809-83E4-B2DB2B95A197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7388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F93C-4996-4C98-A323-27B080F5BA08}" type="datetimeFigureOut">
              <a:rPr lang="uk-UA" smtClean="0"/>
              <a:t>24.04.2023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F44F-99B1-4809-83E4-B2DB2B95A197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898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F93C-4996-4C98-A323-27B080F5BA08}" type="datetimeFigureOut">
              <a:rPr lang="uk-UA" smtClean="0"/>
              <a:t>24.04.2023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F44F-99B1-4809-83E4-B2DB2B95A197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9230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F93C-4996-4C98-A323-27B080F5BA08}" type="datetimeFigureOut">
              <a:rPr lang="uk-UA" smtClean="0"/>
              <a:t>24.04.2023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F44F-99B1-4809-83E4-B2DB2B95A197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65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F93C-4996-4C98-A323-27B080F5BA08}" type="datetimeFigureOut">
              <a:rPr lang="uk-UA" smtClean="0"/>
              <a:t>24.04.2023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F44F-99B1-4809-83E4-B2DB2B95A197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70572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F93C-4996-4C98-A323-27B080F5BA08}" type="datetimeFigureOut">
              <a:rPr lang="uk-UA" smtClean="0"/>
              <a:t>24.04.2023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F44F-99B1-4809-83E4-B2DB2B95A197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29122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F93C-4996-4C98-A323-27B080F5BA08}" type="datetimeFigureOut">
              <a:rPr lang="uk-UA" smtClean="0"/>
              <a:t>24.04.2023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F44F-99B1-4809-83E4-B2DB2B95A197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2868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F93C-4996-4C98-A323-27B080F5BA08}" type="datetimeFigureOut">
              <a:rPr lang="uk-UA" smtClean="0"/>
              <a:t>24.04.2023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F44F-99B1-4809-83E4-B2DB2B95A197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130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F44F-99B1-4809-83E4-B2DB2B95A197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F93C-4996-4C98-A323-27B080F5BA08}" type="datetimeFigureOut">
              <a:rPr lang="uk-UA" smtClean="0"/>
              <a:t>24.04.2023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0717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3F93C-4996-4C98-A323-27B080F5BA08}" type="datetimeFigureOut">
              <a:rPr lang="uk-UA" smtClean="0"/>
              <a:t>24.04.2023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938F44F-99B1-4809-83E4-B2DB2B95A197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6585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microsoft.com/office/2007/relationships/hdphoto" Target="../media/hdphoto5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400960" cy="1646302"/>
          </a:xfrm>
        </p:spPr>
        <p:txBody>
          <a:bodyPr/>
          <a:lstStyle/>
          <a:p>
            <a:r>
              <a:rPr lang="uk-UA" sz="3600" b="1" dirty="0" smtClean="0">
                <a:solidFill>
                  <a:schemeClr val="tx1"/>
                </a:solidFill>
              </a:rPr>
              <a:t>Форматування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>
                <a:solidFill>
                  <a:schemeClr val="tx1"/>
                </a:solidFill>
              </a:rPr>
              <a:t>електронних </a:t>
            </a:r>
            <a:r>
              <a:rPr lang="uk-UA" sz="3600" b="1" dirty="0" smtClean="0">
                <a:solidFill>
                  <a:schemeClr val="tx1"/>
                </a:solidFill>
              </a:rPr>
              <a:t>таблиць</a:t>
            </a:r>
            <a:r>
              <a:rPr lang="ru-RU" sz="3600" b="1" dirty="0" smtClean="0">
                <a:solidFill>
                  <a:schemeClr val="tx1"/>
                </a:solidFill>
              </a:rPr>
              <a:t>. </a:t>
            </a:r>
            <a:r>
              <a:rPr lang="uk-UA" sz="3600" b="1" dirty="0" smtClean="0">
                <a:solidFill>
                  <a:schemeClr val="tx1"/>
                </a:solidFill>
              </a:rPr>
              <a:t>Типи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>
                <a:solidFill>
                  <a:schemeClr val="tx1"/>
                </a:solidFill>
              </a:rPr>
              <a:t>даних: числові, грошові, дати, тексти,відсотки.</a:t>
            </a:r>
            <a:endParaRPr lang="uk-UA" sz="36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01728" y="5761101"/>
            <a:ext cx="4697088" cy="1096899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Вчитель інформатики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Соколовобалківського ЗЗСО І-ІІІ ступенів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Карюк Марина Анатоліївна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969264" y="246888"/>
            <a:ext cx="1975104" cy="177393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</a:rPr>
              <a:t>Урок 14</a:t>
            </a:r>
          </a:p>
          <a:p>
            <a:pPr algn="ctr"/>
            <a:endParaRPr lang="uk-UA" sz="2400" b="1" i="1" dirty="0">
              <a:solidFill>
                <a:schemeClr val="tx1"/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tx1"/>
                </a:solidFill>
              </a:rPr>
              <a:t>7 клас</a:t>
            </a:r>
            <a:endParaRPr lang="uk-UA" sz="2400" b="1" i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924" y="411731"/>
            <a:ext cx="2233892" cy="522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5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728" y="3350035"/>
            <a:ext cx="3732061" cy="3507965"/>
          </a:xfrm>
          <a:prstGeom prst="rect">
            <a:avLst/>
          </a:prstGeom>
        </p:spPr>
      </p:pic>
      <p:sp>
        <p:nvSpPr>
          <p:cNvPr id="3" name="Блок-схема: знак завершения 2"/>
          <p:cNvSpPr/>
          <p:nvPr/>
        </p:nvSpPr>
        <p:spPr>
          <a:xfrm>
            <a:off x="157316" y="147484"/>
            <a:ext cx="7266039" cy="70792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/>
              <a:t>Форматування клітинок</a:t>
            </a:r>
            <a:endParaRPr lang="uk-UA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81841" y="941114"/>
            <a:ext cx="9907734" cy="2962513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Формат </a:t>
            </a:r>
            <a:r>
              <a:rPr lang="uk-UA" sz="2400" b="1" i="1" dirty="0" smtClean="0">
                <a:solidFill>
                  <a:srgbClr val="FFFF00"/>
                </a:solidFill>
              </a:rPr>
              <a:t>Текстовий </a:t>
            </a:r>
            <a:r>
              <a:rPr lang="uk-UA" sz="2400" b="1" i="1" dirty="0" smtClean="0">
                <a:solidFill>
                  <a:schemeClr val="bg1"/>
                </a:solidFill>
              </a:rPr>
              <a:t>використовують для </a:t>
            </a:r>
            <a:r>
              <a:rPr lang="uk-UA" sz="2400" b="1" i="1" dirty="0">
                <a:solidFill>
                  <a:schemeClr val="bg1"/>
                </a:solidFill>
              </a:rPr>
              <a:t>п</a:t>
            </a:r>
            <a:r>
              <a:rPr lang="uk-UA" sz="2400" b="1" i="1" dirty="0" smtClean="0">
                <a:solidFill>
                  <a:schemeClr val="bg1"/>
                </a:solidFill>
              </a:rPr>
              <a:t>одання числових даних у клітинках як текст (клітинка В8). Наприклад, цей формат зручно використовувати для запису номерів </a:t>
            </a:r>
            <a:r>
              <a:rPr lang="uk-UA" sz="2400" b="1" i="1" dirty="0" smtClean="0">
                <a:solidFill>
                  <a:schemeClr val="bg1"/>
                </a:solidFill>
              </a:rPr>
              <a:t>мобільних телефонів, які є послідовністю цифр і виглядають як число, але над ними не виконують ніяких математичних дій.</a:t>
            </a:r>
          </a:p>
          <a:p>
            <a:pPr indent="457200" algn="just"/>
            <a:endParaRPr lang="uk-UA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37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433" y="1074993"/>
            <a:ext cx="9036496" cy="3679686"/>
          </a:xfrm>
          <a:prstGeom prst="roundRect">
            <a:avLst>
              <a:gd name="adj" fmla="val 9500"/>
            </a:avLst>
          </a:prstGeom>
          <a:solidFill>
            <a:srgbClr val="0099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000" b="1" i="1" dirty="0" smtClean="0">
                <a:solidFill>
                  <a:schemeClr val="bg1"/>
                </a:solidFill>
              </a:rPr>
              <a:t>Усі дати в </a:t>
            </a:r>
            <a:r>
              <a:rPr lang="uk-UA" sz="2000" b="1" i="1" dirty="0" smtClean="0">
                <a:solidFill>
                  <a:srgbClr val="FFFF00"/>
                </a:solidFill>
              </a:rPr>
              <a:t>Excel</a:t>
            </a:r>
            <a:r>
              <a:rPr lang="uk-UA" sz="2000" b="1" i="1" dirty="0" smtClean="0">
                <a:solidFill>
                  <a:schemeClr val="bg1"/>
                </a:solidFill>
              </a:rPr>
              <a:t> зберігаються як натуральні числа. Відлік часу починається з 01.01.1900, і цій даті відповідає число 1. Кожній наступній даті відповідає наступне натуральне число. Таке подання дат дає змогу виконувати обчислення з датами Так, кількість днів між двома датами визначається різницею чисел, що виповідають цим датам. Наприклад, різниця:</a:t>
            </a:r>
          </a:p>
          <a:p>
            <a:pPr indent="457200" algn="just"/>
            <a:r>
              <a:rPr lang="uk-UA" sz="2000" b="1" i="1" dirty="0" smtClean="0">
                <a:solidFill>
                  <a:schemeClr val="bg1"/>
                </a:solidFill>
              </a:rPr>
              <a:t>01.09.2015 - 01.01.2015 = 42 248 - 42 005 = 243</a:t>
            </a:r>
          </a:p>
          <a:p>
            <a:pPr indent="457200" algn="just"/>
            <a:r>
              <a:rPr lang="uk-UA" sz="2000" b="1" i="1" dirty="0" smtClean="0">
                <a:solidFill>
                  <a:schemeClr val="bg1"/>
                </a:solidFill>
              </a:rPr>
              <a:t>Для визначення числа, яке виповідає деякій даті, потрібно встановити для клітинки з датою числовий формат.</a:t>
            </a:r>
            <a:endParaRPr lang="uk-UA" sz="2000" b="1" i="1" dirty="0">
              <a:solidFill>
                <a:schemeClr val="bg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157316" y="147484"/>
            <a:ext cx="7266039" cy="70792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/>
              <a:t>Форматування клітинок</a:t>
            </a:r>
            <a:endParaRPr lang="uk-UA" sz="28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838" y="5133326"/>
            <a:ext cx="5080434" cy="1724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457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272" y="1118095"/>
            <a:ext cx="9036496" cy="2145268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Установлення формату числових даних для поточної клітинки або для виділеного діапазону клітинок здійснюється з використанням елементів керування групи </a:t>
            </a:r>
            <a:r>
              <a:rPr lang="uk-UA" sz="2400" b="1" i="1" dirty="0" smtClean="0">
                <a:solidFill>
                  <a:srgbClr val="FFFF00"/>
                </a:solidFill>
              </a:rPr>
              <a:t>Число</a:t>
            </a:r>
            <a:r>
              <a:rPr lang="uk-UA" sz="2400" b="1" i="1" dirty="0" smtClean="0">
                <a:solidFill>
                  <a:schemeClr val="bg1"/>
                </a:solidFill>
              </a:rPr>
              <a:t> на вкладці </a:t>
            </a:r>
            <a:r>
              <a:rPr lang="uk-UA" sz="2400" b="1" i="1" dirty="0" smtClean="0">
                <a:solidFill>
                  <a:srgbClr val="FFFF00"/>
                </a:solidFill>
              </a:rPr>
              <a:t>Основне</a:t>
            </a:r>
            <a:r>
              <a:rPr lang="uk-UA" sz="2400" b="1" i="1" dirty="0" smtClean="0">
                <a:solidFill>
                  <a:schemeClr val="bg1"/>
                </a:solidFill>
              </a:rPr>
              <a:t>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157316" y="147484"/>
            <a:ext cx="7266039" cy="70792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/>
              <a:t>Форматування клітинок</a:t>
            </a:r>
            <a:endParaRPr lang="uk-UA" sz="28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51058"/>
          <a:stretch/>
        </p:blipFill>
        <p:spPr>
          <a:xfrm>
            <a:off x="1191087" y="3779494"/>
            <a:ext cx="8573281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2074606" y="4129548"/>
            <a:ext cx="1160207" cy="373626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7747819" y="4493342"/>
            <a:ext cx="2016549" cy="1307690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елка вниз 7"/>
          <p:cNvSpPr/>
          <p:nvPr/>
        </p:nvSpPr>
        <p:spPr>
          <a:xfrm rot="19631432">
            <a:off x="7529149" y="3290783"/>
            <a:ext cx="437339" cy="1188720"/>
          </a:xfrm>
          <a:prstGeom prst="downArrow">
            <a:avLst>
              <a:gd name="adj1" fmla="val 37455"/>
              <a:gd name="adj2" fmla="val 13572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78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292309"/>
            <a:ext cx="8906256" cy="5393930"/>
          </a:xfrm>
          <a:prstGeom prst="rect">
            <a:avLst/>
          </a:prstGeom>
        </p:spPr>
      </p:pic>
      <p:sp>
        <p:nvSpPr>
          <p:cNvPr id="4" name="Блок-схема: знак завершения 3"/>
          <p:cNvSpPr/>
          <p:nvPr/>
        </p:nvSpPr>
        <p:spPr>
          <a:xfrm>
            <a:off x="157316" y="147484"/>
            <a:ext cx="7266039" cy="70792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/>
              <a:t>Форматування клітинок</a:t>
            </a:r>
            <a:endParaRPr lang="uk-UA" sz="2800" b="1" i="1" dirty="0"/>
          </a:p>
        </p:txBody>
      </p:sp>
    </p:spTree>
    <p:extLst>
      <p:ext uri="{BB962C8B-B14F-4D97-AF65-F5344CB8AC3E}">
        <p14:creationId xmlns:p14="http://schemas.microsoft.com/office/powerpoint/2010/main" val="33015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616" y="1160176"/>
            <a:ext cx="9036496" cy="919401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Для зовнішнього оформлення електронної таблиці змінюють її </a:t>
            </a:r>
            <a:r>
              <a:rPr lang="uk-UA" sz="2400" b="1" i="1" dirty="0" smtClean="0">
                <a:solidFill>
                  <a:srgbClr val="FFFF00"/>
                </a:solidFill>
              </a:rPr>
              <a:t>форматування</a:t>
            </a:r>
            <a:r>
              <a:rPr lang="uk-UA" sz="2400" b="1" i="1" dirty="0" smtClean="0">
                <a:solidFill>
                  <a:schemeClr val="bg1"/>
                </a:solidFill>
              </a:rPr>
              <a:t>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157316" y="147484"/>
            <a:ext cx="7266039" cy="70792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/>
              <a:t>Форматування клітинок</a:t>
            </a:r>
            <a:endParaRPr lang="uk-UA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071160" y="2343286"/>
            <a:ext cx="7632848" cy="234957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200" b="1" i="1" dirty="0">
                <a:solidFill>
                  <a:srgbClr val="FFFF00"/>
                </a:solidFill>
              </a:rPr>
              <a:t>Форматування електронної </a:t>
            </a:r>
            <a:r>
              <a:rPr lang="uk-UA" sz="2200" b="1" i="1" dirty="0" smtClean="0">
                <a:solidFill>
                  <a:srgbClr val="FFFF00"/>
                </a:solidFill>
              </a:rPr>
              <a:t>таблиці</a:t>
            </a:r>
            <a:r>
              <a:rPr lang="ru-RU" sz="2200" dirty="0"/>
              <a:t> </a:t>
            </a:r>
            <a:r>
              <a:rPr lang="uk-UA" sz="2200" b="1" i="1" dirty="0" smtClean="0"/>
              <a:t>— </a:t>
            </a:r>
            <a:r>
              <a:rPr lang="uk-UA" sz="2200" b="1" i="1" dirty="0"/>
              <a:t>зміна зовнішнього вигляду таблиці чи окремих її клітинок: шрифту, кольору, накреслення символів; вирівнювання; кольору заливки, розмірів і меж </a:t>
            </a:r>
            <a:r>
              <a:rPr lang="uk-UA" sz="2200" b="1" i="1" dirty="0" smtClean="0"/>
              <a:t>клітинок тощо</a:t>
            </a:r>
            <a:r>
              <a:rPr lang="uk-UA" sz="2200" b="1" i="1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28693"/>
          <a:stretch/>
        </p:blipFill>
        <p:spPr>
          <a:xfrm>
            <a:off x="918411" y="4956574"/>
            <a:ext cx="8603321" cy="1382466"/>
          </a:xfrm>
          <a:prstGeom prst="rect">
            <a:avLst/>
          </a:prstGeom>
        </p:spPr>
      </p:pic>
      <p:pic>
        <p:nvPicPr>
          <p:cNvPr id="7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32" y="277161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5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знак завершения 2"/>
          <p:cNvSpPr/>
          <p:nvPr/>
        </p:nvSpPr>
        <p:spPr>
          <a:xfrm>
            <a:off x="157316" y="147484"/>
            <a:ext cx="7266039" cy="70792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/>
              <a:t>Форматування клітинок</a:t>
            </a:r>
            <a:endParaRPr lang="uk-UA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2008" y="1196752"/>
            <a:ext cx="9036496" cy="2724150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200" b="1" i="1" dirty="0">
                <a:solidFill>
                  <a:schemeClr val="bg1"/>
                </a:solidFill>
              </a:rPr>
              <a:t>Для текстових і числових даних у клітинках можна встановлювати шрифт символів, їх розмір, накреслення, колір </a:t>
            </a:r>
            <a:r>
              <a:rPr lang="uk-UA" sz="2200" b="1" i="1" dirty="0" smtClean="0">
                <a:solidFill>
                  <a:schemeClr val="bg1"/>
                </a:solidFill>
              </a:rPr>
              <a:t>тощо. </a:t>
            </a:r>
            <a:r>
              <a:rPr lang="uk-UA" sz="2200" b="1" i="1" dirty="0">
                <a:solidFill>
                  <a:schemeClr val="bg1"/>
                </a:solidFill>
              </a:rPr>
              <a:t>Цей </a:t>
            </a:r>
            <a:r>
              <a:rPr lang="uk-UA" sz="2200" b="1" i="1" dirty="0" smtClean="0">
                <a:solidFill>
                  <a:schemeClr val="bg1"/>
                </a:solidFill>
              </a:rPr>
              <a:t>вид </a:t>
            </a:r>
            <a:r>
              <a:rPr lang="uk-UA" sz="2200" b="1" i="1" dirty="0">
                <a:solidFill>
                  <a:schemeClr val="bg1"/>
                </a:solidFill>
              </a:rPr>
              <a:t>форматування здійснюється аналогічно до форматування символів у текстовому процесорі </a:t>
            </a:r>
            <a:r>
              <a:rPr lang="en-US" sz="2200" b="1" i="1" dirty="0" smtClean="0">
                <a:solidFill>
                  <a:srgbClr val="FFFF00"/>
                </a:solidFill>
              </a:rPr>
              <a:t>Word</a:t>
            </a:r>
            <a:r>
              <a:rPr lang="en-US" sz="2200" b="1" i="1" dirty="0" smtClean="0">
                <a:solidFill>
                  <a:schemeClr val="bg1"/>
                </a:solidFill>
              </a:rPr>
              <a:t>, </a:t>
            </a:r>
            <a:r>
              <a:rPr lang="uk-UA" sz="2200" b="1" i="1" dirty="0">
                <a:solidFill>
                  <a:schemeClr val="bg1"/>
                </a:solidFill>
              </a:rPr>
              <a:t>використовуючи елементи керування </a:t>
            </a:r>
            <a:r>
              <a:rPr lang="uk-UA" sz="2200" b="1" i="1" dirty="0" smtClean="0">
                <a:solidFill>
                  <a:schemeClr val="bg1"/>
                </a:solidFill>
              </a:rPr>
              <a:t>групи </a:t>
            </a:r>
            <a:r>
              <a:rPr lang="uk-UA" sz="2200" b="1" i="1" dirty="0" smtClean="0">
                <a:solidFill>
                  <a:srgbClr val="FFFF00"/>
                </a:solidFill>
              </a:rPr>
              <a:t>Шрифт</a:t>
            </a:r>
            <a:r>
              <a:rPr lang="uk-UA" sz="2200" b="1" i="1" dirty="0" smtClean="0">
                <a:solidFill>
                  <a:schemeClr val="bg1"/>
                </a:solidFill>
              </a:rPr>
              <a:t> </a:t>
            </a:r>
            <a:r>
              <a:rPr lang="uk-UA" sz="2200" b="1" i="1" dirty="0">
                <a:solidFill>
                  <a:schemeClr val="bg1"/>
                </a:solidFill>
              </a:rPr>
              <a:t>вкладки </a:t>
            </a:r>
            <a:r>
              <a:rPr lang="uk-UA" sz="2200" b="1" i="1" dirty="0">
                <a:solidFill>
                  <a:srgbClr val="FFFF00"/>
                </a:solidFill>
              </a:rPr>
              <a:t>Основне</a:t>
            </a:r>
            <a:r>
              <a:rPr lang="uk-UA" sz="2200" b="1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606" y="4129548"/>
            <a:ext cx="5328592" cy="2472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3217606" y="4586748"/>
            <a:ext cx="1381826" cy="424164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790335" y="5010911"/>
            <a:ext cx="2857353" cy="1591381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елка вниз 7"/>
          <p:cNvSpPr/>
          <p:nvPr/>
        </p:nvSpPr>
        <p:spPr>
          <a:xfrm rot="2330002">
            <a:off x="6458712" y="3921383"/>
            <a:ext cx="437339" cy="1188720"/>
          </a:xfrm>
          <a:prstGeom prst="downArrow">
            <a:avLst>
              <a:gd name="adj1" fmla="val 37455"/>
              <a:gd name="adj2" fmla="val 13572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055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знак завершения 2"/>
          <p:cNvSpPr/>
          <p:nvPr/>
        </p:nvSpPr>
        <p:spPr>
          <a:xfrm>
            <a:off x="157316" y="147484"/>
            <a:ext cx="7266039" cy="70792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/>
              <a:t>Форматування клітинок</a:t>
            </a:r>
            <a:endParaRPr lang="uk-UA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971599" y="1196752"/>
            <a:ext cx="8601075" cy="1191816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Відформатований фрагмент електронної таблиці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447925"/>
            <a:ext cx="860107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3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знак завершения 2"/>
          <p:cNvSpPr/>
          <p:nvPr/>
        </p:nvSpPr>
        <p:spPr>
          <a:xfrm>
            <a:off x="157316" y="147484"/>
            <a:ext cx="7266039" cy="70792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/>
              <a:t>Форматування клітинок</a:t>
            </a:r>
            <a:endParaRPr lang="uk-UA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57316" y="1114456"/>
            <a:ext cx="9036496" cy="1600438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200" b="1" i="1" dirty="0">
                <a:solidFill>
                  <a:schemeClr val="bg1"/>
                </a:solidFill>
              </a:rPr>
              <a:t>Використовуючи елементи керування </a:t>
            </a:r>
            <a:r>
              <a:rPr lang="uk-UA" sz="2200" b="1" i="1" dirty="0" smtClean="0">
                <a:solidFill>
                  <a:schemeClr val="bg1"/>
                </a:solidFill>
              </a:rPr>
              <a:t>групи </a:t>
            </a:r>
            <a:r>
              <a:rPr lang="uk-UA" sz="2200" b="1" i="1" dirty="0">
                <a:solidFill>
                  <a:srgbClr val="FFFF00"/>
                </a:solidFill>
              </a:rPr>
              <a:t>Шрифт</a:t>
            </a:r>
            <a:r>
              <a:rPr lang="uk-UA" sz="2200" b="1" i="1" dirty="0">
                <a:solidFill>
                  <a:schemeClr val="bg1"/>
                </a:solidFill>
              </a:rPr>
              <a:t>,  можна </a:t>
            </a:r>
            <a:r>
              <a:rPr lang="uk-UA" sz="2200" b="1" i="1" dirty="0" smtClean="0">
                <a:solidFill>
                  <a:schemeClr val="bg1"/>
                </a:solidFill>
              </a:rPr>
              <a:t>вибрити </a:t>
            </a:r>
            <a:r>
              <a:rPr lang="uk-UA" sz="2200" b="1" i="1" dirty="0" smtClean="0">
                <a:solidFill>
                  <a:srgbClr val="FFFF00"/>
                </a:solidFill>
              </a:rPr>
              <a:t>колір </a:t>
            </a:r>
            <a:r>
              <a:rPr lang="uk-UA" sz="2200" b="1" i="1" dirty="0">
                <a:solidFill>
                  <a:srgbClr val="FFFF00"/>
                </a:solidFill>
              </a:rPr>
              <a:t>заливки </a:t>
            </a:r>
            <a:r>
              <a:rPr lang="uk-UA" sz="2200" b="1" i="1" dirty="0" smtClean="0">
                <a:solidFill>
                  <a:schemeClr val="bg1"/>
                </a:solidFill>
              </a:rPr>
              <a:t>клітино</a:t>
            </a:r>
            <a:r>
              <a:rPr lang="uk-UA" sz="2200" b="1" i="1" dirty="0">
                <a:solidFill>
                  <a:schemeClr val="bg1"/>
                </a:solidFill>
              </a:rPr>
              <a:t>к</a:t>
            </a:r>
            <a:r>
              <a:rPr lang="uk-UA" sz="2200" b="1" i="1" dirty="0" smtClean="0">
                <a:solidFill>
                  <a:schemeClr val="bg1"/>
                </a:solidFill>
              </a:rPr>
              <a:t>            </a:t>
            </a:r>
            <a:r>
              <a:rPr lang="uk-UA" sz="2200" b="1" i="1" dirty="0">
                <a:solidFill>
                  <a:schemeClr val="bg1"/>
                </a:solidFill>
              </a:rPr>
              <a:t>і встановити значення властивостей </a:t>
            </a:r>
            <a:r>
              <a:rPr lang="uk-UA" sz="2200" b="1" i="1" dirty="0" smtClean="0">
                <a:solidFill>
                  <a:srgbClr val="FFFF00"/>
                </a:solidFill>
              </a:rPr>
              <a:t>меж</a:t>
            </a:r>
            <a:r>
              <a:rPr lang="uk-UA" sz="2200" b="1" i="1" dirty="0" smtClean="0">
                <a:solidFill>
                  <a:schemeClr val="bg1"/>
                </a:solidFill>
              </a:rPr>
              <a:t> </a:t>
            </a:r>
            <a:r>
              <a:rPr lang="uk-UA" sz="2200" b="1" i="1" dirty="0">
                <a:solidFill>
                  <a:schemeClr val="bg1"/>
                </a:solidFill>
              </a:rPr>
              <a:t>— колір ліній, їх товщину, стиль тощо</a:t>
            </a:r>
            <a:r>
              <a:rPr lang="uk-UA" sz="2200" b="1" i="1" dirty="0" smtClean="0">
                <a:solidFill>
                  <a:schemeClr val="bg1"/>
                </a:solidFill>
              </a:rPr>
              <a:t>.</a:t>
            </a:r>
            <a:endParaRPr lang="uk-UA" sz="2200" b="1" i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224" y="3060960"/>
            <a:ext cx="6120680" cy="2840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круглений прямокутник 9"/>
          <p:cNvSpPr/>
          <p:nvPr/>
        </p:nvSpPr>
        <p:spPr>
          <a:xfrm>
            <a:off x="2813631" y="3536981"/>
            <a:ext cx="1772089" cy="5760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круглений прямокутник 14"/>
          <p:cNvSpPr/>
          <p:nvPr/>
        </p:nvSpPr>
        <p:spPr>
          <a:xfrm>
            <a:off x="5298095" y="4852016"/>
            <a:ext cx="827225" cy="5176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круглений прямокутник 14"/>
          <p:cNvSpPr/>
          <p:nvPr/>
        </p:nvSpPr>
        <p:spPr>
          <a:xfrm>
            <a:off x="6103386" y="4852015"/>
            <a:ext cx="827225" cy="5176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4140719" y="6121908"/>
            <a:ext cx="1570988" cy="510778"/>
          </a:xfrm>
          <a:prstGeom prst="wedgeRoundRectCallout">
            <a:avLst>
              <a:gd name="adj1" fmla="val 30777"/>
              <a:gd name="adj2" fmla="val -226734"/>
              <a:gd name="adj3" fmla="val 16667"/>
            </a:avLst>
          </a:prstGeom>
          <a:solidFill>
            <a:srgbClr val="3366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</a:rPr>
              <a:t>Межі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27312" y="6060672"/>
            <a:ext cx="2808312" cy="510778"/>
          </a:xfrm>
          <a:prstGeom prst="wedgeRoundRectCallout">
            <a:avLst>
              <a:gd name="adj1" fmla="val -39439"/>
              <a:gd name="adj2" fmla="val -208467"/>
              <a:gd name="adj3" fmla="val 16667"/>
            </a:avLst>
          </a:prstGeom>
          <a:solidFill>
            <a:srgbClr val="3366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</a:rPr>
              <a:t>Колір Заливки</a:t>
            </a:r>
            <a:endParaRPr lang="uk-UA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51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знак завершения 2"/>
          <p:cNvSpPr/>
          <p:nvPr/>
        </p:nvSpPr>
        <p:spPr>
          <a:xfrm>
            <a:off x="157316" y="147484"/>
            <a:ext cx="7266039" cy="70792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/>
              <a:t>Форматування клітинок</a:t>
            </a:r>
            <a:endParaRPr lang="uk-UA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28040" y="1196752"/>
            <a:ext cx="9036496" cy="1975009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200" b="1" i="1" dirty="0" smtClean="0">
                <a:solidFill>
                  <a:schemeClr val="bg1"/>
                </a:solidFill>
              </a:rPr>
              <a:t>За </a:t>
            </a:r>
            <a:r>
              <a:rPr lang="uk-UA" sz="2200" b="1" i="1" dirty="0">
                <a:solidFill>
                  <a:schemeClr val="bg1"/>
                </a:solidFill>
              </a:rPr>
              <a:t>замовчуванням дані в текстовому форматі вирівнюються в клітинці ліворуч, в усіх інших форматах — праворуч. Для зміненим цих значень можна використати елементи керування </a:t>
            </a:r>
            <a:r>
              <a:rPr lang="uk-UA" sz="2200" b="1" i="1" dirty="0" smtClean="0">
                <a:solidFill>
                  <a:schemeClr val="bg1"/>
                </a:solidFill>
              </a:rPr>
              <a:t>групи </a:t>
            </a:r>
            <a:r>
              <a:rPr lang="uk-UA" sz="2200" b="1" i="1" dirty="0">
                <a:solidFill>
                  <a:srgbClr val="FFFF00"/>
                </a:solidFill>
              </a:rPr>
              <a:t>Вирівнювання</a:t>
            </a:r>
            <a:r>
              <a:rPr lang="uk-UA" sz="2200" b="1" i="1" dirty="0">
                <a:solidFill>
                  <a:schemeClr val="bg1"/>
                </a:solidFill>
              </a:rPr>
              <a:t> вкладки </a:t>
            </a:r>
            <a:r>
              <a:rPr lang="uk-UA" sz="2200" b="1" i="1" dirty="0" smtClean="0">
                <a:solidFill>
                  <a:srgbClr val="FFFF00"/>
                </a:solidFill>
              </a:rPr>
              <a:t>Основне</a:t>
            </a:r>
            <a:r>
              <a:rPr lang="uk-UA" sz="2200" b="1" i="1" dirty="0" smtClean="0">
                <a:solidFill>
                  <a:schemeClr val="bg1"/>
                </a:solidFill>
              </a:rPr>
              <a:t>.</a:t>
            </a:r>
            <a:endParaRPr lang="uk-UA" sz="2200" b="1" i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485" y="3806336"/>
            <a:ext cx="8659803" cy="2625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2120326" y="4266708"/>
            <a:ext cx="1537274" cy="424164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507183" y="4690872"/>
            <a:ext cx="2947713" cy="1740752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0365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2556" y="1077880"/>
            <a:ext cx="9036496" cy="1975009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200" b="1" i="1" dirty="0">
                <a:solidFill>
                  <a:schemeClr val="bg1"/>
                </a:solidFill>
              </a:rPr>
              <a:t>Наприклад, вибором кнопки </a:t>
            </a:r>
            <a:r>
              <a:rPr lang="uk-UA" sz="2200" b="1" i="1" dirty="0" smtClean="0">
                <a:solidFill>
                  <a:srgbClr val="FFFF00"/>
                </a:solidFill>
              </a:rPr>
              <a:t>Орієнтація</a:t>
            </a:r>
            <a:r>
              <a:rPr lang="uk-UA" sz="2200" b="1" i="1" dirty="0" smtClean="0">
                <a:solidFill>
                  <a:schemeClr val="bg1"/>
                </a:solidFill>
              </a:rPr>
              <a:t> можна </a:t>
            </a:r>
            <a:r>
              <a:rPr lang="uk-UA" sz="2200" b="1" i="1" dirty="0">
                <a:solidFill>
                  <a:schemeClr val="bg1"/>
                </a:solidFill>
              </a:rPr>
              <a:t>змінити спосіб розміщеним тексту в клітинні: під кутом, вертикально тощо. На </a:t>
            </a:r>
            <a:r>
              <a:rPr lang="uk-UA" sz="2200" b="1" i="1" dirty="0" smtClean="0">
                <a:solidFill>
                  <a:schemeClr val="bg1"/>
                </a:solidFill>
              </a:rPr>
              <a:t>рисунку наведено список кнопки </a:t>
            </a:r>
            <a:r>
              <a:rPr lang="uk-UA" sz="2200" b="1" i="1" dirty="0">
                <a:solidFill>
                  <a:srgbClr val="FFFF00"/>
                </a:solidFill>
              </a:rPr>
              <a:t>Орієнтацій</a:t>
            </a:r>
            <a:r>
              <a:rPr lang="uk-UA" sz="2200" b="1" i="1" dirty="0">
                <a:solidFill>
                  <a:schemeClr val="bg1"/>
                </a:solidFill>
              </a:rPr>
              <a:t> та приклади розміщення тексту </a:t>
            </a:r>
            <a:r>
              <a:rPr lang="uk-UA" sz="2200" b="1" i="1" dirty="0" smtClean="0">
                <a:solidFill>
                  <a:schemeClr val="bg1"/>
                </a:solidFill>
              </a:rPr>
              <a:t>в </a:t>
            </a:r>
            <a:r>
              <a:rPr lang="uk-UA" sz="2200" b="1" i="1" dirty="0">
                <a:solidFill>
                  <a:schemeClr val="bg1"/>
                </a:solidFill>
              </a:rPr>
              <a:t>клітинці .</a:t>
            </a: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157316" y="147484"/>
            <a:ext cx="7266039" cy="70792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/>
              <a:t>Форматування клітинок</a:t>
            </a:r>
            <a:endParaRPr lang="uk-UA" sz="28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256" y="3466720"/>
            <a:ext cx="4104456" cy="2961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004" y="4017813"/>
            <a:ext cx="961241" cy="19749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864" y="3466720"/>
            <a:ext cx="992249" cy="32956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6351" y="4305845"/>
            <a:ext cx="2191532" cy="139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9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875070" y="373626"/>
            <a:ext cx="10009239" cy="71775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rgbClr val="0E1E32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Повторення вивченого матеріалу</a:t>
            </a:r>
            <a:endParaRPr lang="uk-UA" sz="32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58255922"/>
              </p:ext>
            </p:extLst>
          </p:nvPr>
        </p:nvGraphicFramePr>
        <p:xfrm>
          <a:off x="1150374" y="1406012"/>
          <a:ext cx="7505290" cy="4830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186813" y="1641987"/>
            <a:ext cx="845574" cy="7570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1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37651" y="3229896"/>
            <a:ext cx="845574" cy="7570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2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47484" y="4665406"/>
            <a:ext cx="845574" cy="7570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3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9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знак завершения 2"/>
          <p:cNvSpPr/>
          <p:nvPr/>
        </p:nvSpPr>
        <p:spPr>
          <a:xfrm>
            <a:off x="157316" y="147484"/>
            <a:ext cx="7266039" cy="70792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/>
              <a:t>Форматування клітинок</a:t>
            </a:r>
            <a:endParaRPr lang="uk-UA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45744" y="1066208"/>
            <a:ext cx="9036496" cy="1328023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Якщо ширина стовпця чи висота рядка замалі для відображення даних, то змінити ширину </a:t>
            </a:r>
            <a:r>
              <a:rPr lang="uk-UA" sz="2400" b="1" i="1" dirty="0" smtClean="0">
                <a:solidFill>
                  <a:schemeClr val="bg1"/>
                </a:solidFill>
              </a:rPr>
              <a:t>стовпця </a:t>
            </a:r>
            <a:r>
              <a:rPr lang="uk-UA" sz="2400" b="1" i="1" dirty="0">
                <a:solidFill>
                  <a:schemeClr val="bg1"/>
                </a:solidFill>
              </a:rPr>
              <a:t>чи висоту рядка можна так</a:t>
            </a:r>
            <a:r>
              <a:rPr lang="uk-UA" sz="2400" b="1" i="1" dirty="0" smtClean="0">
                <a:solidFill>
                  <a:schemeClr val="bg1"/>
                </a:solidFill>
              </a:rPr>
              <a:t>: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744" y="2473073"/>
            <a:ext cx="9036496" cy="1328023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400" b="1" i="1" dirty="0" smtClean="0">
                <a:solidFill>
                  <a:schemeClr val="bg1"/>
                </a:solidFill>
              </a:rPr>
              <a:t>перетягнути </a:t>
            </a:r>
            <a:r>
              <a:rPr lang="uk-UA" sz="2400" b="1" i="1" dirty="0">
                <a:solidFill>
                  <a:schemeClr val="bg1"/>
                </a:solidFill>
              </a:rPr>
              <a:t>в рядку номерів стовпців праву межу стовпця або виділеного діапазону стовпців вліво або </a:t>
            </a:r>
            <a:r>
              <a:rPr lang="uk-UA" sz="2400" b="1" i="1" dirty="0" smtClean="0">
                <a:solidFill>
                  <a:schemeClr val="bg1"/>
                </a:solidFill>
              </a:rPr>
              <a:t>вправо;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4075857"/>
            <a:ext cx="1625776" cy="2737519"/>
          </a:xfrm>
          <a:prstGeom prst="rect">
            <a:avLst/>
          </a:prstGeom>
          <a:solidFill>
            <a:srgbClr val="0099FF"/>
          </a:solidFill>
        </p:spPr>
      </p:pic>
      <p:sp>
        <p:nvSpPr>
          <p:cNvPr id="7" name="TextBox 6"/>
          <p:cNvSpPr txBox="1"/>
          <p:nvPr/>
        </p:nvSpPr>
        <p:spPr>
          <a:xfrm>
            <a:off x="6516216" y="3933056"/>
            <a:ext cx="2592288" cy="1328023"/>
          </a:xfrm>
          <a:prstGeom prst="wedgeRoundRectCallout">
            <a:avLst>
              <a:gd name="adj1" fmla="val -82065"/>
              <a:gd name="adj2" fmla="val -13149"/>
              <a:gd name="adj3" fmla="val 16667"/>
            </a:avLst>
          </a:prstGeom>
          <a:solidFill>
            <a:srgbClr val="0099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Натиснути та протягувати</a:t>
            </a:r>
            <a:endParaRPr lang="uk-UA" sz="2400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4293096"/>
            <a:ext cx="4824536" cy="1623642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ursor, split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48343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круглений прямокутник 16"/>
          <p:cNvSpPr/>
          <p:nvPr/>
        </p:nvSpPr>
        <p:spPr>
          <a:xfrm>
            <a:off x="1489928" y="4406537"/>
            <a:ext cx="1137855" cy="112192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445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9816" y="1066208"/>
            <a:ext cx="9036496" cy="1328023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400" b="1" i="1" dirty="0" smtClean="0">
                <a:solidFill>
                  <a:schemeClr val="bg1"/>
                </a:solidFill>
              </a:rPr>
              <a:t>перетягнути у стовпці номерів рядків нижню межу рядка або виділеного діапазону рядків уверх чи вниз;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29683"/>
          <a:stretch/>
        </p:blipFill>
        <p:spPr>
          <a:xfrm>
            <a:off x="201136" y="2637744"/>
            <a:ext cx="4514880" cy="3745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ursor, spli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7545" y="4046870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круглений прямокутник 8"/>
          <p:cNvSpPr/>
          <p:nvPr/>
        </p:nvSpPr>
        <p:spPr>
          <a:xfrm>
            <a:off x="481817" y="4005064"/>
            <a:ext cx="1137855" cy="112192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4075857"/>
            <a:ext cx="1625776" cy="27375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16216" y="3933056"/>
            <a:ext cx="2592288" cy="1328023"/>
          </a:xfrm>
          <a:prstGeom prst="wedgeRoundRectCallout">
            <a:avLst>
              <a:gd name="adj1" fmla="val -82065"/>
              <a:gd name="adj2" fmla="val -13149"/>
              <a:gd name="adj3" fmla="val 16667"/>
            </a:avLst>
          </a:prstGeom>
          <a:solidFill>
            <a:srgbClr val="0099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Натиснути та протягувати</a:t>
            </a:r>
            <a:endParaRPr lang="uk-UA" sz="2400" b="1" i="1" dirty="0"/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157316" y="147484"/>
            <a:ext cx="7266039" cy="70792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/>
              <a:t>Форматування клітинок</a:t>
            </a:r>
            <a:endParaRPr lang="uk-UA" sz="2800" b="1" i="1" dirty="0"/>
          </a:p>
        </p:txBody>
      </p:sp>
    </p:spTree>
    <p:extLst>
      <p:ext uri="{BB962C8B-B14F-4D97-AF65-F5344CB8AC3E}">
        <p14:creationId xmlns:p14="http://schemas.microsoft.com/office/powerpoint/2010/main" val="318912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008" y="1196752"/>
            <a:ext cx="9036496" cy="1804749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000" b="1" i="1" dirty="0" smtClean="0">
                <a:solidFill>
                  <a:schemeClr val="bg1"/>
                </a:solidFill>
              </a:rPr>
              <a:t>У разі, коли заповнена частина таблиці досить велика і деякі стовпці (рядки) тимчасово не потрібні для роботи, то їх можна приховати, виділивши їх і виконавши </a:t>
            </a:r>
            <a:r>
              <a:rPr lang="uk-UA" sz="2000" b="1" i="1" dirty="0" smtClean="0">
                <a:solidFill>
                  <a:srgbClr val="FFFF00"/>
                </a:solidFill>
              </a:rPr>
              <a:t>Основне </a:t>
            </a:r>
            <a:r>
              <a:rPr lang="uk-UA" sz="2000" b="1" i="1" dirty="0" smtClean="0">
                <a:solidFill>
                  <a:schemeClr val="bg1"/>
                </a:solidFill>
                <a:sym typeface="Symbol" panose="05050102010706020507" pitchFamily="18" charset="2"/>
              </a:rPr>
              <a:t></a:t>
            </a:r>
            <a:r>
              <a:rPr lang="uk-UA" sz="2000" b="1" i="1" dirty="0" smtClean="0">
                <a:solidFill>
                  <a:schemeClr val="bg1"/>
                </a:solidFill>
              </a:rPr>
              <a:t> </a:t>
            </a:r>
            <a:r>
              <a:rPr lang="uk-UA" sz="2000" b="1" i="1" dirty="0" smtClean="0">
                <a:solidFill>
                  <a:srgbClr val="FFFF00"/>
                </a:solidFill>
              </a:rPr>
              <a:t>Клітинки </a:t>
            </a:r>
            <a:r>
              <a:rPr lang="uk-UA" sz="2000" b="1" i="1" dirty="0">
                <a:solidFill>
                  <a:schemeClr val="bg1"/>
                </a:solidFill>
                <a:sym typeface="Symbol" panose="05050102010706020507" pitchFamily="18" charset="2"/>
              </a:rPr>
              <a:t></a:t>
            </a:r>
            <a:r>
              <a:rPr lang="uk-UA" sz="2000" b="1" i="1" dirty="0" smtClean="0">
                <a:solidFill>
                  <a:schemeClr val="bg1"/>
                </a:solidFill>
              </a:rPr>
              <a:t> </a:t>
            </a:r>
            <a:r>
              <a:rPr lang="uk-UA" sz="2000" b="1" i="1" dirty="0" smtClean="0">
                <a:solidFill>
                  <a:srgbClr val="FFFF00"/>
                </a:solidFill>
              </a:rPr>
              <a:t>Форматувати </a:t>
            </a:r>
            <a:r>
              <a:rPr lang="uk-UA" sz="2000" b="1" i="1" dirty="0">
                <a:solidFill>
                  <a:schemeClr val="bg1"/>
                </a:solidFill>
                <a:sym typeface="Symbol" panose="05050102010706020507" pitchFamily="18" charset="2"/>
              </a:rPr>
              <a:t></a:t>
            </a:r>
            <a:r>
              <a:rPr lang="uk-UA" sz="2000" b="1" i="1" dirty="0" smtClean="0">
                <a:solidFill>
                  <a:schemeClr val="bg1"/>
                </a:solidFill>
              </a:rPr>
              <a:t> </a:t>
            </a:r>
            <a:r>
              <a:rPr lang="uk-UA" sz="2000" b="1" i="1" dirty="0" smtClean="0">
                <a:solidFill>
                  <a:srgbClr val="FFFF00"/>
                </a:solidFill>
              </a:rPr>
              <a:t>Приховати або відобразити</a:t>
            </a:r>
            <a:r>
              <a:rPr lang="uk-UA" sz="2000" b="1" i="1" dirty="0" smtClean="0">
                <a:solidFill>
                  <a:schemeClr val="bg1"/>
                </a:solidFill>
              </a:rPr>
              <a:t> </a:t>
            </a:r>
            <a:r>
              <a:rPr lang="uk-UA" sz="2000" b="1" i="1" dirty="0">
                <a:solidFill>
                  <a:schemeClr val="bg1"/>
                </a:solidFill>
                <a:sym typeface="Symbol" panose="05050102010706020507" pitchFamily="18" charset="2"/>
              </a:rPr>
              <a:t></a:t>
            </a:r>
            <a:r>
              <a:rPr lang="uk-UA" sz="2000" b="1" i="1" dirty="0" smtClean="0">
                <a:solidFill>
                  <a:schemeClr val="bg1"/>
                </a:solidFill>
              </a:rPr>
              <a:t> </a:t>
            </a:r>
            <a:r>
              <a:rPr lang="uk-UA" sz="2000" b="1" i="1" dirty="0" smtClean="0">
                <a:solidFill>
                  <a:srgbClr val="FFFF00"/>
                </a:solidFill>
              </a:rPr>
              <a:t>Приховати стовпці (рядки)</a:t>
            </a:r>
            <a:r>
              <a:rPr lang="uk-UA" sz="2000" b="1" i="1" dirty="0" smtClean="0">
                <a:solidFill>
                  <a:schemeClr val="bg1"/>
                </a:solidFill>
              </a:rPr>
              <a:t>.</a:t>
            </a:r>
            <a:endParaRPr lang="uk-UA" sz="2000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281" y="3232360"/>
            <a:ext cx="3403943" cy="335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7316" y="3106107"/>
            <a:ext cx="7691248" cy="1804749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000" b="1" i="1" dirty="0">
                <a:solidFill>
                  <a:schemeClr val="bg1"/>
                </a:solidFill>
              </a:rPr>
              <a:t>Для відновлення відображення прихованих стовпців (рядків) потрібно виділити стовпці (рядки), між якими розміщено приховані, і виконати </a:t>
            </a:r>
            <a:r>
              <a:rPr lang="uk-UA" sz="2000" b="1" i="1" dirty="0">
                <a:solidFill>
                  <a:srgbClr val="FFFF00"/>
                </a:solidFill>
              </a:rPr>
              <a:t>Основне </a:t>
            </a:r>
            <a:r>
              <a:rPr lang="uk-UA" sz="2000" b="1" i="1" dirty="0">
                <a:solidFill>
                  <a:schemeClr val="bg1"/>
                </a:solidFill>
                <a:sym typeface="Symbol" panose="05050102010706020507" pitchFamily="18" charset="2"/>
              </a:rPr>
              <a:t></a:t>
            </a:r>
            <a:r>
              <a:rPr lang="uk-UA" sz="2000" b="1" i="1" dirty="0">
                <a:solidFill>
                  <a:schemeClr val="bg1"/>
                </a:solidFill>
              </a:rPr>
              <a:t> </a:t>
            </a:r>
            <a:r>
              <a:rPr lang="uk-UA" sz="2000" b="1" i="1" dirty="0">
                <a:solidFill>
                  <a:srgbClr val="FFFF00"/>
                </a:solidFill>
              </a:rPr>
              <a:t>Клітинки </a:t>
            </a:r>
            <a:r>
              <a:rPr lang="uk-UA" sz="2000" b="1" i="1" dirty="0">
                <a:solidFill>
                  <a:schemeClr val="bg1"/>
                </a:solidFill>
                <a:sym typeface="Symbol" panose="05050102010706020507" pitchFamily="18" charset="2"/>
              </a:rPr>
              <a:t></a:t>
            </a:r>
            <a:r>
              <a:rPr lang="uk-UA" sz="2000" b="1" i="1" dirty="0">
                <a:solidFill>
                  <a:schemeClr val="bg1"/>
                </a:solidFill>
              </a:rPr>
              <a:t> </a:t>
            </a:r>
            <a:r>
              <a:rPr lang="uk-UA" sz="2000" b="1" i="1" dirty="0">
                <a:solidFill>
                  <a:srgbClr val="FFFF00"/>
                </a:solidFill>
              </a:rPr>
              <a:t>Форматувати </a:t>
            </a:r>
            <a:r>
              <a:rPr lang="uk-UA" sz="2000" b="1" i="1" dirty="0">
                <a:solidFill>
                  <a:schemeClr val="bg1"/>
                </a:solidFill>
                <a:sym typeface="Symbol" panose="05050102010706020507" pitchFamily="18" charset="2"/>
              </a:rPr>
              <a:t></a:t>
            </a:r>
            <a:r>
              <a:rPr lang="uk-UA" sz="2000" b="1" i="1" dirty="0">
                <a:solidFill>
                  <a:schemeClr val="bg1"/>
                </a:solidFill>
              </a:rPr>
              <a:t> </a:t>
            </a:r>
            <a:r>
              <a:rPr lang="uk-UA" sz="2000" b="1" i="1" dirty="0">
                <a:solidFill>
                  <a:srgbClr val="FFFF00"/>
                </a:solidFill>
              </a:rPr>
              <a:t>Приховати або відобразити </a:t>
            </a:r>
            <a:r>
              <a:rPr lang="uk-UA" sz="2000" b="1" i="1" dirty="0">
                <a:solidFill>
                  <a:schemeClr val="bg1"/>
                </a:solidFill>
                <a:sym typeface="Symbol" panose="05050102010706020507" pitchFamily="18" charset="2"/>
              </a:rPr>
              <a:t></a:t>
            </a:r>
            <a:r>
              <a:rPr lang="uk-UA" sz="2000" b="1" i="1" dirty="0">
                <a:solidFill>
                  <a:schemeClr val="bg1"/>
                </a:solidFill>
              </a:rPr>
              <a:t> </a:t>
            </a:r>
            <a:r>
              <a:rPr lang="uk-UA" sz="2000" b="1" i="1" dirty="0">
                <a:solidFill>
                  <a:srgbClr val="FFFF00"/>
                </a:solidFill>
              </a:rPr>
              <a:t>Відобразити стовпці (рядки)</a:t>
            </a:r>
            <a:r>
              <a:rPr lang="uk-UA" sz="20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157316" y="147484"/>
            <a:ext cx="7266039" cy="70792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/>
              <a:t>Форматування клітинок</a:t>
            </a:r>
            <a:endParaRPr lang="uk-UA" sz="2800" b="1" i="1" dirty="0"/>
          </a:p>
        </p:txBody>
      </p:sp>
    </p:spTree>
    <p:extLst>
      <p:ext uri="{BB962C8B-B14F-4D97-AF65-F5344CB8AC3E}">
        <p14:creationId xmlns:p14="http://schemas.microsoft.com/office/powerpoint/2010/main" val="298776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5824" y="1205896"/>
            <a:ext cx="9036496" cy="2962513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Для швидкого форматування таблиць та окремих діапазонів клітинок табличний процесор </a:t>
            </a:r>
            <a:r>
              <a:rPr lang="en-US" sz="2400" b="1" i="1" dirty="0">
                <a:solidFill>
                  <a:srgbClr val="FFFF00"/>
                </a:solidFill>
              </a:rPr>
              <a:t>Excel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uk-UA" sz="2400" b="1" i="1" dirty="0" smtClean="0">
                <a:solidFill>
                  <a:schemeClr val="bg1"/>
                </a:solidFill>
              </a:rPr>
              <a:t>ма</a:t>
            </a:r>
            <a:r>
              <a:rPr lang="uk-UA" sz="2400" b="1" i="1" dirty="0">
                <a:solidFill>
                  <a:schemeClr val="bg1"/>
                </a:solidFill>
              </a:rPr>
              <a:t>є</a:t>
            </a:r>
            <a:r>
              <a:rPr lang="uk-UA" sz="2400" b="1" i="1" dirty="0" smtClean="0">
                <a:solidFill>
                  <a:schemeClr val="bg1"/>
                </a:solidFill>
              </a:rPr>
              <a:t> </a:t>
            </a:r>
            <a:r>
              <a:rPr lang="uk-UA" sz="2400" b="1" i="1" dirty="0">
                <a:solidFill>
                  <a:schemeClr val="bg1"/>
                </a:solidFill>
              </a:rPr>
              <a:t>певний стандартний набір стилів. Для застосування стилю потрібно виділити діапазон клітинок, виконати </a:t>
            </a:r>
            <a:r>
              <a:rPr lang="uk-UA" sz="2400" b="1" i="1" dirty="0" smtClean="0">
                <a:solidFill>
                  <a:srgbClr val="FFFF00"/>
                </a:solidFill>
              </a:rPr>
              <a:t>Основне</a:t>
            </a:r>
            <a:r>
              <a:rPr lang="ru-RU" sz="2400" dirty="0" smtClean="0"/>
              <a:t> </a:t>
            </a:r>
            <a:r>
              <a:rPr lang="uk-UA" sz="2400" b="1" i="1" dirty="0" smtClean="0">
                <a:solidFill>
                  <a:schemeClr val="bg1"/>
                </a:solidFill>
                <a:sym typeface="Symbol" panose="05050102010706020507" pitchFamily="18" charset="2"/>
              </a:rPr>
              <a:t></a:t>
            </a:r>
            <a:r>
              <a:rPr lang="uk-UA" sz="2400" b="1" i="1" dirty="0" smtClean="0">
                <a:solidFill>
                  <a:schemeClr val="bg1"/>
                </a:solidFill>
              </a:rPr>
              <a:t> </a:t>
            </a:r>
            <a:r>
              <a:rPr lang="uk-UA" sz="2400" b="1" i="1" dirty="0" smtClean="0">
                <a:solidFill>
                  <a:srgbClr val="FFFF00"/>
                </a:solidFill>
              </a:rPr>
              <a:t>Стилі</a:t>
            </a:r>
            <a:r>
              <a:rPr lang="uk-UA" sz="2400" b="1" i="1" dirty="0" smtClean="0">
                <a:solidFill>
                  <a:schemeClr val="bg1"/>
                </a:solidFill>
              </a:rPr>
              <a:t> </a:t>
            </a:r>
            <a:r>
              <a:rPr lang="uk-UA" sz="2400" b="1" i="1" dirty="0">
                <a:solidFill>
                  <a:schemeClr val="bg1"/>
                </a:solidFill>
                <a:sym typeface="Symbol" panose="05050102010706020507" pitchFamily="18" charset="2"/>
              </a:rPr>
              <a:t></a:t>
            </a:r>
            <a:r>
              <a:rPr lang="uk-UA" sz="2400" b="1" i="1" dirty="0" smtClean="0">
                <a:solidFill>
                  <a:schemeClr val="bg1"/>
                </a:solidFill>
              </a:rPr>
              <a:t> </a:t>
            </a:r>
            <a:r>
              <a:rPr lang="uk-UA" sz="2400" b="1" i="1" dirty="0">
                <a:solidFill>
                  <a:srgbClr val="FFFF00"/>
                </a:solidFill>
              </a:rPr>
              <a:t>Стилі</a:t>
            </a:r>
            <a:r>
              <a:rPr lang="uk-UA" sz="2400" b="1" i="1" dirty="0">
                <a:solidFill>
                  <a:schemeClr val="bg1"/>
                </a:solidFill>
              </a:rPr>
              <a:t> </a:t>
            </a:r>
            <a:r>
              <a:rPr lang="uk-UA" sz="2400" b="1" i="1" dirty="0">
                <a:solidFill>
                  <a:srgbClr val="FFFF00"/>
                </a:solidFill>
              </a:rPr>
              <a:t>клітинок</a:t>
            </a:r>
            <a:r>
              <a:rPr lang="uk-UA" sz="2400" b="1" i="1" dirty="0">
                <a:solidFill>
                  <a:schemeClr val="bg1"/>
                </a:solidFill>
              </a:rPr>
              <a:t> і вибрати один зі стилів списку.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96" y="4685144"/>
            <a:ext cx="8166552" cy="2076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Блок-схема: знак завершения 4"/>
          <p:cNvSpPr/>
          <p:nvPr/>
        </p:nvSpPr>
        <p:spPr>
          <a:xfrm>
            <a:off x="221324" y="229780"/>
            <a:ext cx="7266039" cy="70792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/>
              <a:t>Форматування клітинок</a:t>
            </a:r>
            <a:endParaRPr lang="uk-UA" sz="2800" b="1" i="1" dirty="0"/>
          </a:p>
        </p:txBody>
      </p:sp>
    </p:spTree>
    <p:extLst>
      <p:ext uri="{BB962C8B-B14F-4D97-AF65-F5344CB8AC3E}">
        <p14:creationId xmlns:p14="http://schemas.microsoft.com/office/powerpoint/2010/main" val="258675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знак завершения 2"/>
          <p:cNvSpPr/>
          <p:nvPr/>
        </p:nvSpPr>
        <p:spPr>
          <a:xfrm>
            <a:off x="221324" y="229780"/>
            <a:ext cx="7266039" cy="70792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/>
              <a:t>Форматування клітинок</a:t>
            </a:r>
            <a:endParaRPr lang="uk-UA" sz="28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550" y="3228340"/>
            <a:ext cx="3335578" cy="3188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76680" y="1160176"/>
            <a:ext cx="9036496" cy="1736646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Для очищення всіх установлених форматів, тобто для повернення до формату за замовчуванням, слід виділити потрібні клітинки та виконати: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6" name="Округлений прямокутник 6"/>
          <p:cNvSpPr/>
          <p:nvPr/>
        </p:nvSpPr>
        <p:spPr>
          <a:xfrm>
            <a:off x="6170305" y="3985986"/>
            <a:ext cx="585021" cy="42315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ілка вліво 7"/>
          <p:cNvSpPr/>
          <p:nvPr/>
        </p:nvSpPr>
        <p:spPr>
          <a:xfrm rot="18900000">
            <a:off x="7391794" y="4223787"/>
            <a:ext cx="1152128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876680" y="3383970"/>
            <a:ext cx="4932040" cy="1736646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/>
            <a:r>
              <a:rPr lang="uk-UA" sz="2400" b="1" i="1" dirty="0">
                <a:solidFill>
                  <a:srgbClr val="FFFF00"/>
                </a:solidFill>
              </a:rPr>
              <a:t>Основне </a:t>
            </a:r>
            <a:r>
              <a:rPr lang="uk-UA" sz="2400" b="1" i="1" dirty="0">
                <a:solidFill>
                  <a:schemeClr val="bg1"/>
                </a:solidFill>
                <a:sym typeface="Symbol" panose="05050102010706020507" pitchFamily="18" charset="2"/>
              </a:rPr>
              <a:t> </a:t>
            </a:r>
            <a:r>
              <a:rPr lang="uk-UA" sz="2400" b="1" i="1" dirty="0">
                <a:solidFill>
                  <a:srgbClr val="FFFF00"/>
                </a:solidFill>
              </a:rPr>
              <a:t>Редагування </a:t>
            </a:r>
            <a:r>
              <a:rPr lang="uk-UA" sz="2400" b="1" i="1" dirty="0">
                <a:solidFill>
                  <a:schemeClr val="bg1"/>
                </a:solidFill>
                <a:sym typeface="Symbol" panose="05050102010706020507" pitchFamily="18" charset="2"/>
              </a:rPr>
              <a:t></a:t>
            </a:r>
            <a:r>
              <a:rPr lang="uk-UA" sz="2400" b="1" i="1" dirty="0">
                <a:solidFill>
                  <a:schemeClr val="bg1"/>
                </a:solidFill>
              </a:rPr>
              <a:t> </a:t>
            </a:r>
            <a:r>
              <a:rPr lang="uk-UA" sz="2400" b="1" i="1" dirty="0">
                <a:solidFill>
                  <a:srgbClr val="FFFF00"/>
                </a:solidFill>
              </a:rPr>
              <a:t>Очистити</a:t>
            </a:r>
            <a:r>
              <a:rPr lang="ru-RU" sz="2400" dirty="0"/>
              <a:t> </a:t>
            </a:r>
            <a:r>
              <a:rPr lang="uk-UA" sz="2400" b="1" i="1" dirty="0">
                <a:solidFill>
                  <a:schemeClr val="bg1"/>
                </a:solidFill>
                <a:sym typeface="Symbol" panose="05050102010706020507" pitchFamily="18" charset="2"/>
              </a:rPr>
              <a:t></a:t>
            </a:r>
            <a:r>
              <a:rPr lang="uk-UA" sz="2400" b="1" i="1" dirty="0">
                <a:solidFill>
                  <a:schemeClr val="bg1"/>
                </a:solidFill>
              </a:rPr>
              <a:t> </a:t>
            </a:r>
            <a:r>
              <a:rPr lang="uk-UA" sz="2400" b="1" i="1" dirty="0">
                <a:solidFill>
                  <a:srgbClr val="FFFF00"/>
                </a:solidFill>
              </a:rPr>
              <a:t>Очистити формати</a:t>
            </a:r>
            <a:r>
              <a:rPr lang="uk-UA" sz="24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Округлений прямокутник 10"/>
          <p:cNvSpPr/>
          <p:nvPr/>
        </p:nvSpPr>
        <p:spPr>
          <a:xfrm>
            <a:off x="6145550" y="4801590"/>
            <a:ext cx="3302177" cy="42315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11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знак завершения 2"/>
          <p:cNvSpPr/>
          <p:nvPr/>
        </p:nvSpPr>
        <p:spPr>
          <a:xfrm>
            <a:off x="221324" y="229780"/>
            <a:ext cx="7266039" cy="70792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/>
              <a:t>Фізкультхвилинка</a:t>
            </a:r>
            <a:endParaRPr lang="uk-UA" sz="2800" b="1" i="1" dirty="0"/>
          </a:p>
        </p:txBody>
      </p:sp>
      <p:pic>
        <p:nvPicPr>
          <p:cNvPr id="2052" name="Picture 4" descr="Презентація &quot;Фізкультхвилинки в початковій школі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2"/>
          <a:stretch/>
        </p:blipFill>
        <p:spPr bwMode="auto">
          <a:xfrm>
            <a:off x="1335151" y="1737360"/>
            <a:ext cx="6667500" cy="420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786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знак завершения 3"/>
          <p:cNvSpPr/>
          <p:nvPr/>
        </p:nvSpPr>
        <p:spPr>
          <a:xfrm>
            <a:off x="696812" y="101764"/>
            <a:ext cx="7266039" cy="70792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dirty="0" smtClean="0">
                <a:solidFill>
                  <a:schemeClr val="tx1"/>
                </a:solidFill>
              </a:rPr>
              <a:t>Працюємо за комп’ютером</a:t>
            </a:r>
            <a:endParaRPr lang="uk-UA" sz="36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912" y="1442496"/>
            <a:ext cx="4171950" cy="482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861" y="809687"/>
            <a:ext cx="4570132" cy="591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9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знак завершения 2"/>
          <p:cNvSpPr/>
          <p:nvPr/>
        </p:nvSpPr>
        <p:spPr>
          <a:xfrm>
            <a:off x="696812" y="101764"/>
            <a:ext cx="7266039" cy="70792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dirty="0" smtClean="0">
                <a:solidFill>
                  <a:schemeClr val="tx1"/>
                </a:solidFill>
              </a:rPr>
              <a:t>Вправи для очей</a:t>
            </a:r>
            <a:endParaRPr lang="uk-UA" sz="3600" dirty="0">
              <a:solidFill>
                <a:schemeClr val="tx1"/>
              </a:solidFill>
            </a:endParaRPr>
          </a:p>
        </p:txBody>
      </p:sp>
      <p:pic>
        <p:nvPicPr>
          <p:cNvPr id="3074" name="Picture 2" descr="Ефективні вправи для очей та які вправи працюють: Чому гімнастика для очей  корисна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311" y="1001903"/>
            <a:ext cx="7296785" cy="502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001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знак завершения 3"/>
          <p:cNvSpPr/>
          <p:nvPr/>
        </p:nvSpPr>
        <p:spPr>
          <a:xfrm>
            <a:off x="724244" y="275500"/>
            <a:ext cx="10275988" cy="70792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Рефлексія. Вправа «Ранець – м'ясорубка – кошик»</a:t>
            </a:r>
            <a:endParaRPr lang="uk-UA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Мультфильм школьный рюкзак дает большие пальцы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689" y="1874773"/>
            <a:ext cx="3041907" cy="264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Векторный мультфильм кухни мясорубки Клипарт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62" y="2035905"/>
            <a:ext cx="2774030" cy="236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HOPPING CART GREEN vector icon | SVG(VECTOR):Domínio público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158" y="1915904"/>
            <a:ext cx="2953259" cy="260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21824" y="4721788"/>
            <a:ext cx="3657810" cy="15285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717" y="4885899"/>
            <a:ext cx="3262024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корисні </a:t>
            </a:r>
          </a:p>
          <a:p>
            <a:pPr algn="ctr"/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знання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61712" y="4694401"/>
            <a:ext cx="3657810" cy="15285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59605" y="4916950"/>
            <a:ext cx="3262024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над цим варто замислитися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01600" y="4694402"/>
            <a:ext cx="3657810" cy="15285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81571" y="4858514"/>
            <a:ext cx="2768431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це мені  потрібно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3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знак завершения 4"/>
          <p:cNvSpPr/>
          <p:nvPr/>
        </p:nvSpPr>
        <p:spPr>
          <a:xfrm>
            <a:off x="696812" y="101764"/>
            <a:ext cx="7266039" cy="70792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>
                <a:solidFill>
                  <a:schemeClr val="tx1"/>
                </a:solidFill>
              </a:rPr>
              <a:t>Повторюємо</a:t>
            </a:r>
            <a:endParaRPr lang="uk-UA" sz="3600" b="1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812" y="1031957"/>
            <a:ext cx="9036496" cy="851297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200" b="1" i="1" dirty="0" smtClean="0">
                <a:solidFill>
                  <a:schemeClr val="bg1"/>
                </a:solidFill>
              </a:rPr>
              <a:t>Розглянь схему та поясни зв'язок між вказаними поняттями:</a:t>
            </a:r>
            <a:endParaRPr lang="uk-UA" sz="2200" b="1" i="1" dirty="0">
              <a:solidFill>
                <a:schemeClr val="bg1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93809319"/>
              </p:ext>
            </p:extLst>
          </p:nvPr>
        </p:nvGraphicFramePr>
        <p:xfrm>
          <a:off x="745030" y="2659598"/>
          <a:ext cx="9145016" cy="3861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99064" y="1972721"/>
            <a:ext cx="8236948" cy="510778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Форматування </a:t>
            </a:r>
            <a:r>
              <a:rPr lang="uk-UA" sz="2400" b="1" i="1" dirty="0" smtClean="0">
                <a:solidFill>
                  <a:schemeClr val="bg1"/>
                </a:solidFill>
              </a:rPr>
              <a:t>електронної таблиці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pic>
        <p:nvPicPr>
          <p:cNvPr id="9" name="Picture 6" descr="https://d1uvkq6h1vbgdk.cloudfront.net/commercial_1/images/logos/logo_exce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254" y="4256785"/>
            <a:ext cx="2440778" cy="244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18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B95755-B128-4972-9DDD-E702F23FD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96B95755-B128-4972-9DDD-E702F23FDC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F64FF9-C525-4DFD-96E7-41C8C096A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17F64FF9-C525-4DFD-96E7-41C8C096A0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DC3664-AB26-4876-8C89-5F2329FC6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26DC3664-AB26-4876-8C89-5F2329FC61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ACF299-414F-41F4-96D8-03D22B00D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54ACF299-414F-41F4-96D8-03D22B00D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06F537-880A-4AEF-8AA6-9CA1447C4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A206F537-880A-4AEF-8AA6-9CA1447C4D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39B4AD-72D4-4198-814C-49D475851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4739B4AD-72D4-4198-814C-49D475851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BCD65F-5A00-45CB-91CD-66B128CA9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dgm id="{AFBCD65F-5A00-45CB-91CD-66B128CA9C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79691F-B941-43B8-ACC5-CED80EAAE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">
                                            <p:graphicEl>
                                              <a:dgm id="{F979691F-B941-43B8-ACC5-CED80EAAE0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7F9ED2-6C00-43BF-8118-03F051B61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">
                                            <p:graphicEl>
                                              <a:dgm id="{797F9ED2-6C00-43BF-8118-03F051B61A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C31AED9-1BF8-4544-BFDF-0674FC4AD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">
                                            <p:graphicEl>
                                              <a:dgm id="{3C31AED9-1BF8-4544-BFDF-0674FC4AD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FC45B0-628F-4AFC-8BA7-F775C7C78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7">
                                            <p:graphicEl>
                                              <a:dgm id="{C5FC45B0-628F-4AFC-8BA7-F775C7C78C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B338A7-AD9C-404E-8A37-4D0FF8230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7">
                                            <p:graphicEl>
                                              <a:dgm id="{77B338A7-AD9C-404E-8A37-4D0FF82302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BFBA7B-C075-4212-8785-3D922554C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7">
                                            <p:graphicEl>
                                              <a:dgm id="{9BBFBA7B-C075-4212-8785-3D922554C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B9FA58-7B23-4346-BD9B-B19A8B409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7">
                                            <p:graphicEl>
                                              <a:dgm id="{B0B9FA58-7B23-4346-BD9B-B19A8B4090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>
        <p:bldSub>
          <a:bldDgm bld="one"/>
        </p:bldSub>
      </p:bldGraphic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246305" cy="875071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Сьогодні на уроці ми …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956" y="1527634"/>
            <a:ext cx="9036496" cy="919401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uk-UA" sz="2400" b="1" i="1" dirty="0" smtClean="0">
                <a:solidFill>
                  <a:schemeClr val="tx1"/>
                </a:solidFill>
              </a:rPr>
              <a:t>Дізнаємося що </a:t>
            </a:r>
            <a:r>
              <a:rPr lang="uk-UA" sz="2400" b="1" i="1" dirty="0" smtClean="0">
                <a:solidFill>
                  <a:schemeClr val="tx1"/>
                </a:solidFill>
              </a:rPr>
              <a:t>таке формат? У чому полягає операція форматування об'єктів?</a:t>
            </a:r>
            <a:endParaRPr lang="uk-UA" sz="2400" b="1" i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956" y="2489998"/>
            <a:ext cx="9036496" cy="919401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rgbClr val="00843C"/>
            </a:contourClr>
          </a:sp3d>
        </p:spPr>
        <p:txBody>
          <a:bodyPr wrap="square" rtlCol="0">
            <a:spAutoFit/>
          </a:bodyPr>
          <a:lstStyle/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</a:pPr>
            <a:r>
              <a:rPr lang="uk-UA" sz="2400" b="1" dirty="0" smtClean="0"/>
              <a:t>Дізнаємося як встановлювати формати подання даних у клітинках</a:t>
            </a:r>
            <a:r>
              <a:rPr lang="uk-UA" sz="2000" b="1" dirty="0"/>
              <a:t>?</a:t>
            </a:r>
            <a:endParaRPr lang="uk-UA" sz="20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43956" y="3452362"/>
            <a:ext cx="9036496" cy="1328023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uk-UA" sz="2400" b="1" dirty="0" smtClean="0">
                <a:solidFill>
                  <a:schemeClr val="tx1"/>
                </a:solidFill>
              </a:rPr>
              <a:t>Вдосконалюватимемо навички з форматування таблиць;</a:t>
            </a:r>
          </a:p>
          <a:p>
            <a:pPr marL="457200" indent="-457200" algn="just">
              <a:buFont typeface="+mj-lt"/>
              <a:buAutoNum type="arabicPeriod" startAt="3"/>
            </a:pPr>
            <a:endParaRPr lang="uk-UA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93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знак завершения 2"/>
          <p:cNvSpPr/>
          <p:nvPr/>
        </p:nvSpPr>
        <p:spPr>
          <a:xfrm>
            <a:off x="696812" y="101764"/>
            <a:ext cx="7266039" cy="70792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>
                <a:solidFill>
                  <a:schemeClr val="tx1"/>
                </a:solidFill>
              </a:rPr>
              <a:t>Повторюємо</a:t>
            </a:r>
            <a:endParaRPr lang="uk-UA" sz="3600" b="1" i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7">
            <a:extLst>
              <a:ext uri="{FF2B5EF4-FFF2-40B4-BE49-F238E27FC236}">
                <a16:creationId xmlns:a16="http://schemas.microsoft.com/office/drawing/2014/main" xmlns="" id="{FC91E5F0-2FA4-4D5F-B5D9-753105A8ADC2}"/>
              </a:ext>
            </a:extLst>
          </p:cNvPr>
          <p:cNvSpPr/>
          <p:nvPr/>
        </p:nvSpPr>
        <p:spPr>
          <a:xfrm>
            <a:off x="1002882" y="923723"/>
            <a:ext cx="8918358" cy="563231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uk-UA" dirty="0" smtClean="0"/>
              <a:t>У яких форматах можуть бути подані числові дані? </a:t>
            </a:r>
          </a:p>
          <a:p>
            <a:pPr marL="514350" indent="-514350">
              <a:buAutoNum type="arabicPeriod"/>
            </a:pPr>
            <a:r>
              <a:rPr lang="uk-UA" dirty="0" smtClean="0"/>
              <a:t>Які формати даних потрібно встановити для таких даних: зріст учня/учениці, дата народження учня/учениці, прізвище учня/учениці, домашній номер телефону учня/учениці, вартість квитка на поїзд, відсоток хлопців від загальної кількості учнів класу? </a:t>
            </a:r>
          </a:p>
          <a:p>
            <a:pPr marL="514350" indent="-514350">
              <a:buAutoNum type="arabicPeriod"/>
            </a:pPr>
            <a:r>
              <a:rPr lang="uk-UA" dirty="0" smtClean="0"/>
              <a:t>Значення яких властивостей можна встановити для символів у клітинках? Які засоби для цього існують? </a:t>
            </a:r>
          </a:p>
          <a:p>
            <a:pPr marL="514350" indent="-514350">
              <a:buAutoNum type="arabicPeriod"/>
            </a:pPr>
            <a:r>
              <a:rPr lang="uk-UA" dirty="0" smtClean="0"/>
              <a:t>Значення яких властивостей можна встановити для клітинок електронної таблиці? Які засоби для цього існують? </a:t>
            </a:r>
          </a:p>
          <a:p>
            <a:pPr marL="514350" indent="-514350">
              <a:buAutoNum type="arabicPeriod"/>
            </a:pPr>
            <a:r>
              <a:rPr lang="uk-UA" dirty="0" smtClean="0"/>
              <a:t>Які операції з форматування таблиці можна виконати? Які засоби для цього існують? </a:t>
            </a:r>
          </a:p>
          <a:p>
            <a:pPr marL="514350" indent="-514350">
              <a:buAutoNum type="arabicPeriod"/>
            </a:pPr>
            <a:r>
              <a:rPr lang="uk-UA" dirty="0" smtClean="0"/>
              <a:t>У яких випадках потрібно змінювати ширину стовпців і висоту рядків? </a:t>
            </a:r>
          </a:p>
          <a:p>
            <a:pPr marL="514350" indent="-514350">
              <a:buAutoNum type="arabicPeriod"/>
            </a:pPr>
            <a:r>
              <a:rPr lang="uk-UA" dirty="0" smtClean="0"/>
              <a:t>Для чого призначено приховування рядків або стовпців? Як виконати ці дії? Як відобразити приховані об’єкти? </a:t>
            </a:r>
          </a:p>
          <a:p>
            <a:pPr marL="514350" indent="-514350">
              <a:buAutoNum type="arabicPeriod"/>
            </a:pPr>
            <a:r>
              <a:rPr lang="uk-UA" dirty="0" smtClean="0"/>
              <a:t>Як об’єднати кілька клітинок в одну? Для чого це використовують? </a:t>
            </a:r>
          </a:p>
          <a:p>
            <a:pPr marL="514350" indent="-514350">
              <a:buAutoNum type="arabicPeriod"/>
            </a:pPr>
            <a:r>
              <a:rPr lang="uk-UA" dirty="0" smtClean="0"/>
              <a:t>Для чого потрібно виконувати форматування об’єктів електронної таблиці? </a:t>
            </a:r>
          </a:p>
          <a:p>
            <a:pPr marL="514350" indent="-514350">
              <a:buAutoNum type="arabicPeriod"/>
            </a:pPr>
            <a:r>
              <a:rPr lang="uk-UA" dirty="0" smtClean="0"/>
              <a:t>Як використовують стилі в </a:t>
            </a:r>
            <a:r>
              <a:rPr lang="en-US" smtClean="0"/>
              <a:t>Excel? </a:t>
            </a:r>
            <a:r>
              <a:rPr lang="uk-UA" smtClean="0"/>
              <a:t>До яких об’єктів електронної книги можуть бути застосовані стилі? </a:t>
            </a:r>
          </a:p>
          <a:p>
            <a:pPr marL="514350" indent="-514350">
              <a:buAutoNum type="arabicPeriod"/>
            </a:pPr>
            <a:r>
              <a:rPr lang="uk-UA" dirty="0" smtClean="0"/>
              <a:t>Як очистити встановлені формати? </a:t>
            </a:r>
            <a:endParaRPr lang="uk-UA" dirty="0"/>
          </a:p>
          <a:p>
            <a:pPr marL="514350" indent="-514350">
              <a:buAutoNum type="arabicPeriod"/>
            </a:pPr>
            <a:r>
              <a:rPr lang="uk-UA" dirty="0" smtClean="0"/>
              <a:t>Чи можна встановити у клітинці різний формат символів? Як це зробити?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931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знак завершения 2"/>
          <p:cNvSpPr/>
          <p:nvPr/>
        </p:nvSpPr>
        <p:spPr>
          <a:xfrm>
            <a:off x="157316" y="147484"/>
            <a:ext cx="7266039" cy="70792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/>
              <a:t>Домашнє завдання</a:t>
            </a:r>
            <a:endParaRPr lang="uk-UA" sz="2800" b="1" i="1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835571" y="1161288"/>
            <a:ext cx="8665945" cy="4315968"/>
          </a:xfrm>
          <a:prstGeom prst="horizontalScroll">
            <a:avLst/>
          </a:prstGeom>
          <a:solidFill>
            <a:srgbClr val="0099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Опрацювати </a:t>
            </a:r>
            <a:r>
              <a:rPr lang="uk-UA" sz="2800" dirty="0" smtClean="0"/>
              <a:t>параграф 3.4 підручника. </a:t>
            </a:r>
            <a:endParaRPr lang="uk-UA" sz="2800" dirty="0"/>
          </a:p>
          <a:p>
            <a:pPr algn="ctr"/>
            <a:r>
              <a:rPr lang="uk-UA" sz="2800" b="1" dirty="0"/>
              <a:t>Підготувати тижневий календар погоди вашого регіону на основі даних</a:t>
            </a:r>
            <a:r>
              <a:rPr lang="ru-RU" sz="2800" b="1" dirty="0"/>
              <a:t> сайту </a:t>
            </a:r>
            <a:r>
              <a:rPr lang="en-US" sz="2800" b="1" dirty="0">
                <a:solidFill>
                  <a:srgbClr val="FFFF00"/>
                </a:solidFill>
              </a:rPr>
              <a:t>https://sinoptik.ua/</a:t>
            </a:r>
            <a:r>
              <a:rPr lang="ru-RU" sz="2800" b="1" dirty="0">
                <a:solidFill>
                  <a:schemeClr val="bg1"/>
                </a:solidFill>
              </a:rPr>
              <a:t>. Да</a:t>
            </a:r>
            <a:r>
              <a:rPr lang="uk-UA" sz="2800" b="1" dirty="0">
                <a:solidFill>
                  <a:schemeClr val="bg1"/>
                </a:solidFill>
              </a:rPr>
              <a:t>ні представити у табличному процесорі </a:t>
            </a:r>
            <a:r>
              <a:rPr lang="en-US" sz="2800" b="1" dirty="0">
                <a:solidFill>
                  <a:schemeClr val="bg1"/>
                </a:solidFill>
              </a:rPr>
              <a:t>Excel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uk-UA" sz="2800" b="1" dirty="0">
                <a:solidFill>
                  <a:schemeClr val="bg1"/>
                </a:solidFill>
              </a:rPr>
              <a:t>завантажити в хмарне середовище й надати доступ вчителеві.</a:t>
            </a:r>
            <a:endParaRPr lang="uk-UA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445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086" y="2548128"/>
            <a:ext cx="8596668" cy="1320800"/>
          </a:xfrm>
        </p:spPr>
        <p:txBody>
          <a:bodyPr>
            <a:normAutofit/>
          </a:bodyPr>
          <a:lstStyle/>
          <a:p>
            <a:r>
              <a:rPr lang="uk-UA" sz="7200" b="1" dirty="0" smtClean="0">
                <a:solidFill>
                  <a:schemeClr val="tx1"/>
                </a:solidFill>
              </a:rPr>
              <a:t>Дякую за увагу!</a:t>
            </a:r>
            <a:endParaRPr lang="uk-UA" sz="7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55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: округлені кути 5">
            <a:extLst>
              <a:ext uri="{FF2B5EF4-FFF2-40B4-BE49-F238E27FC236}">
                <a16:creationId xmlns:a16="http://schemas.microsoft.com/office/drawing/2014/main" xmlns="" id="{9FAD9568-627C-491A-91CB-E8E576DBCBC8}"/>
              </a:ext>
            </a:extLst>
          </p:cNvPr>
          <p:cNvSpPr/>
          <p:nvPr/>
        </p:nvSpPr>
        <p:spPr>
          <a:xfrm>
            <a:off x="2115803" y="1745636"/>
            <a:ext cx="8288594" cy="48374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tx1"/>
                </a:solidFill>
              </a:rPr>
              <a:t>Формат даних </a:t>
            </a:r>
            <a:r>
              <a:rPr lang="uk-UA" sz="4800" b="1" dirty="0"/>
              <a:t>визначає тип даних, які введено у клітинки, та особливості їхнього відображення у клітинці.</a:t>
            </a: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157316" y="147484"/>
            <a:ext cx="7266039" cy="70792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>
                <a:solidFill>
                  <a:srgbClr val="FF0000"/>
                </a:solidFill>
              </a:rPr>
              <a:t>Важливо!</a:t>
            </a:r>
            <a:endParaRPr lang="uk-UA" sz="3600" b="1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9" y="3054097"/>
            <a:ext cx="1393921" cy="139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90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знак завершения 2"/>
          <p:cNvSpPr/>
          <p:nvPr/>
        </p:nvSpPr>
        <p:spPr>
          <a:xfrm>
            <a:off x="157316" y="147484"/>
            <a:ext cx="7266039" cy="70792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/>
              <a:t>Форматування клітинок</a:t>
            </a:r>
            <a:endParaRPr lang="uk-UA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53789" y="1019771"/>
            <a:ext cx="9036496" cy="2145268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Подання чисел і текстів у клітинках електронної таблиці може бути різним. Наприклад, на рисунку наведено подання одного й того самого числа та однієї й тієї самої дати в різних форматах.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4750" y="3432181"/>
            <a:ext cx="3100673" cy="2925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7953" y="3432181"/>
            <a:ext cx="5184576" cy="2498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599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знак завершения 2"/>
          <p:cNvSpPr/>
          <p:nvPr/>
        </p:nvSpPr>
        <p:spPr>
          <a:xfrm>
            <a:off x="157316" y="147484"/>
            <a:ext cx="7266039" cy="70792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/>
              <a:t>Форматування клітинок</a:t>
            </a:r>
            <a:endParaRPr lang="uk-UA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68653" y="980442"/>
            <a:ext cx="9036496" cy="2553891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Числові дані можна подати в кількох форматах. Формат </a:t>
            </a:r>
            <a:r>
              <a:rPr lang="uk-UA" sz="2400" b="1" i="1" dirty="0" smtClean="0">
                <a:solidFill>
                  <a:srgbClr val="FFFF00"/>
                </a:solidFill>
              </a:rPr>
              <a:t>Числовий</a:t>
            </a:r>
            <a:r>
              <a:rPr lang="uk-UA" sz="2400" b="1" i="1" dirty="0" smtClean="0">
                <a:solidFill>
                  <a:schemeClr val="bg1"/>
                </a:solidFill>
              </a:rPr>
              <a:t> (клітинка В4) використовується для подання числа у вигляді десяткового дробу із заданою кількістю десяткових розрядів, до якої буде округлено число. 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472" y="3863182"/>
            <a:ext cx="5224401" cy="1736646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У цьому форматі також можна встановити розділювач розрядів у вигляді пропуску.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378" y="3819551"/>
            <a:ext cx="32670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7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008" y="1196752"/>
            <a:ext cx="9036496" cy="1736646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У форматі </a:t>
            </a:r>
            <a:r>
              <a:rPr lang="uk-UA" sz="2400" b="1" i="1" dirty="0" smtClean="0">
                <a:solidFill>
                  <a:srgbClr val="FFFF00"/>
                </a:solidFill>
              </a:rPr>
              <a:t>Грошовий </a:t>
            </a:r>
            <a:r>
              <a:rPr lang="uk-UA" sz="2400" b="1" i="1" dirty="0" smtClean="0">
                <a:solidFill>
                  <a:schemeClr val="bg1"/>
                </a:solidFill>
              </a:rPr>
              <a:t>(клітинка В5) до числа додається позначення грошових одиниць</a:t>
            </a:r>
            <a:br>
              <a:rPr lang="uk-UA" sz="2400" b="1" i="1" dirty="0" smtClean="0">
                <a:solidFill>
                  <a:schemeClr val="bg1"/>
                </a:solidFill>
              </a:rPr>
            </a:br>
            <a:r>
              <a:rPr lang="uk-UA" sz="2400" b="1" i="1" dirty="0" smtClean="0">
                <a:solidFill>
                  <a:schemeClr val="bg1"/>
                </a:solidFill>
              </a:rPr>
              <a:t>(грн, €, $, £ тощо). Розділення розрядів установлюється автоматично.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157316" y="147484"/>
            <a:ext cx="7266039" cy="70792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/>
              <a:t>Форматування клітинок</a:t>
            </a:r>
            <a:endParaRPr lang="uk-UA" sz="2800" b="1" i="1" dirty="0"/>
          </a:p>
        </p:txBody>
      </p:sp>
      <p:pic>
        <p:nvPicPr>
          <p:cNvPr id="1026" name="Picture 2" descr="Як притягувати гроші в своє життя - поради, що притягують грош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234" y="3456784"/>
            <a:ext cx="3177561" cy="280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849" y="3212874"/>
            <a:ext cx="3962093" cy="364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2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знак завершения 2"/>
          <p:cNvSpPr/>
          <p:nvPr/>
        </p:nvSpPr>
        <p:spPr>
          <a:xfrm>
            <a:off x="157316" y="147484"/>
            <a:ext cx="7266039" cy="70792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/>
              <a:t>Форматування клітинок</a:t>
            </a:r>
            <a:endParaRPr lang="uk-UA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98150" y="1059100"/>
            <a:ext cx="9036496" cy="1736646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У форматі </a:t>
            </a:r>
            <a:r>
              <a:rPr lang="uk-UA" sz="2400" b="1" i="1" dirty="0" smtClean="0">
                <a:solidFill>
                  <a:srgbClr val="FFFF00"/>
                </a:solidFill>
              </a:rPr>
              <a:t>Відсотковий </a:t>
            </a:r>
            <a:r>
              <a:rPr lang="uk-UA" sz="2400" b="1" i="1" dirty="0" smtClean="0">
                <a:solidFill>
                  <a:schemeClr val="bg1"/>
                </a:solidFill>
              </a:rPr>
              <a:t>(клітинка В6) дані подаються у вигляді числа, яке отримане множенням вмісту клітинки на 100, зі знаком % вкінці.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983" y="2901438"/>
            <a:ext cx="4143375" cy="3867150"/>
          </a:xfrm>
          <a:prstGeom prst="rect">
            <a:avLst/>
          </a:prstGeom>
        </p:spPr>
      </p:pic>
      <p:pic>
        <p:nvPicPr>
          <p:cNvPr id="6" name="Picture 2" descr="http://www.megabank.net/data/image/news/2015/03_2015/news_27_03_2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09" y="3180481"/>
            <a:ext cx="4412084" cy="330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33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знак завершения 2"/>
          <p:cNvSpPr/>
          <p:nvPr/>
        </p:nvSpPr>
        <p:spPr>
          <a:xfrm>
            <a:off x="157316" y="147484"/>
            <a:ext cx="7266039" cy="70792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/>
              <a:t>Форматування клітинок</a:t>
            </a:r>
            <a:endParaRPr lang="uk-UA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2008" y="1196752"/>
            <a:ext cx="9036496" cy="1736646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У форматі </a:t>
            </a:r>
            <a:r>
              <a:rPr lang="uk-UA" sz="2400" b="1" i="1" dirty="0" smtClean="0">
                <a:solidFill>
                  <a:srgbClr val="FFFF00"/>
                </a:solidFill>
              </a:rPr>
              <a:t>Дробовий</a:t>
            </a:r>
            <a:r>
              <a:rPr lang="uk-UA" sz="2400" b="1" i="1" dirty="0" smtClean="0">
                <a:solidFill>
                  <a:schemeClr val="bg1"/>
                </a:solidFill>
              </a:rPr>
              <a:t> (клітинка В7) дробова частина числа подається у вигляді звичайного дробу, який найменше відрізняється від даного десяткового дробу.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462" y="3274743"/>
            <a:ext cx="3784731" cy="35789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974" y="4296294"/>
            <a:ext cx="3409282" cy="1313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770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199</TotalTime>
  <Words>1103</Words>
  <Application>Microsoft Office PowerPoint</Application>
  <PresentationFormat>Широкоэкранный</PresentationFormat>
  <Paragraphs>104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Open Sans</vt:lpstr>
      <vt:lpstr>Symbol</vt:lpstr>
      <vt:lpstr>Times New Roman</vt:lpstr>
      <vt:lpstr>Trebuchet MS</vt:lpstr>
      <vt:lpstr>Wingdings</vt:lpstr>
      <vt:lpstr>Wingdings 3</vt:lpstr>
      <vt:lpstr>Грань</vt:lpstr>
      <vt:lpstr>Форматування електронних таблиць. Типи даних: числові, грошові, дати, тексти,відсотки.</vt:lpstr>
      <vt:lpstr>Презентация PowerPoint</vt:lpstr>
      <vt:lpstr>Сьогодні на уроці ми 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Форматування електронних таблиць. Типи даних: числові, грошові, дати, тексти,відсотки.</dc:title>
  <dc:creator>Учетная запись Майкрософт</dc:creator>
  <cp:lastModifiedBy>Учетная запись Майкрософт</cp:lastModifiedBy>
  <cp:revision>17</cp:revision>
  <dcterms:created xsi:type="dcterms:W3CDTF">2023-04-24T09:30:57Z</dcterms:created>
  <dcterms:modified xsi:type="dcterms:W3CDTF">2023-04-24T12:50:22Z</dcterms:modified>
</cp:coreProperties>
</file>