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60CE2-E7C2-4532-B796-C89F56E33309}" type="doc">
      <dgm:prSet loTypeId="urn:microsoft.com/office/officeart/2005/8/layout/radial3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uk-UA"/>
        </a:p>
      </dgm:t>
    </dgm:pt>
    <dgm:pt modelId="{B2CBE3CF-F388-4F40-87E0-6CEA8C23AFAD}">
      <dgm:prSet phldrT="[Текст]"/>
      <dgm:spPr/>
      <dgm:t>
        <a:bodyPr/>
        <a:lstStyle/>
        <a:p>
          <a:r>
            <a:rPr lang="uk-UA" dirty="0"/>
            <a:t>Основні положення МКТ</a:t>
          </a:r>
        </a:p>
      </dgm:t>
    </dgm:pt>
    <dgm:pt modelId="{C4CF3A2C-29E7-494F-8ACC-D3B17BA8CF43}" type="parTrans" cxnId="{DBFDC16F-B58F-432D-A164-94836065FABE}">
      <dgm:prSet/>
      <dgm:spPr/>
      <dgm:t>
        <a:bodyPr/>
        <a:lstStyle/>
        <a:p>
          <a:endParaRPr lang="uk-UA"/>
        </a:p>
      </dgm:t>
    </dgm:pt>
    <dgm:pt modelId="{FE3CFE7C-72E0-4F37-B2B1-6EA2F2200DFE}" type="sibTrans" cxnId="{DBFDC16F-B58F-432D-A164-94836065FABE}">
      <dgm:prSet/>
      <dgm:spPr/>
      <dgm:t>
        <a:bodyPr/>
        <a:lstStyle/>
        <a:p>
          <a:endParaRPr lang="uk-UA"/>
        </a:p>
      </dgm:t>
    </dgm:pt>
    <dgm:pt modelId="{EDE76069-2A19-4EE1-99EE-C2E5D42776EF}">
      <dgm:prSet phldrT="[Текст]"/>
      <dgm:spPr/>
      <dgm:t>
        <a:bodyPr/>
        <a:lstStyle/>
        <a:p>
          <a:r>
            <a:rPr lang="uk-UA" dirty="0"/>
            <a:t>Дослід </a:t>
          </a:r>
          <a:r>
            <a:rPr lang="uk-UA" dirty="0" err="1"/>
            <a:t>Штерна</a:t>
          </a:r>
          <a:endParaRPr lang="uk-UA" dirty="0"/>
        </a:p>
      </dgm:t>
    </dgm:pt>
    <dgm:pt modelId="{5288EDEE-0D32-446B-87D2-87E6101837A5}" type="parTrans" cxnId="{D9388F9F-391E-44C5-99DE-79B2FDADD723}">
      <dgm:prSet/>
      <dgm:spPr/>
      <dgm:t>
        <a:bodyPr/>
        <a:lstStyle/>
        <a:p>
          <a:endParaRPr lang="uk-UA"/>
        </a:p>
      </dgm:t>
    </dgm:pt>
    <dgm:pt modelId="{E7A7EDCE-FC99-4FF1-9F7E-7DAC7CDC6620}" type="sibTrans" cxnId="{D9388F9F-391E-44C5-99DE-79B2FDADD723}">
      <dgm:prSet/>
      <dgm:spPr/>
      <dgm:t>
        <a:bodyPr/>
        <a:lstStyle/>
        <a:p>
          <a:endParaRPr lang="uk-UA"/>
        </a:p>
      </dgm:t>
    </dgm:pt>
    <dgm:pt modelId="{FDB0BE3F-1454-48C9-8487-043EEDEE5EB0}">
      <dgm:prSet phldrT="[Текст]"/>
      <dgm:spPr/>
      <dgm:t>
        <a:bodyPr/>
        <a:lstStyle/>
        <a:p>
          <a:r>
            <a:rPr lang="uk-UA" dirty="0"/>
            <a:t>Дифузія</a:t>
          </a:r>
        </a:p>
      </dgm:t>
    </dgm:pt>
    <dgm:pt modelId="{D20BCA16-58DC-4B67-B65D-2FA00FC6AA47}" type="parTrans" cxnId="{A21C55D4-8659-4EFB-A749-E5BE49C7B7A5}">
      <dgm:prSet/>
      <dgm:spPr/>
      <dgm:t>
        <a:bodyPr/>
        <a:lstStyle/>
        <a:p>
          <a:endParaRPr lang="uk-UA"/>
        </a:p>
      </dgm:t>
    </dgm:pt>
    <dgm:pt modelId="{ABC2F531-3C03-4618-8FE8-1CDAD791E5D5}" type="sibTrans" cxnId="{A21C55D4-8659-4EFB-A749-E5BE49C7B7A5}">
      <dgm:prSet/>
      <dgm:spPr/>
      <dgm:t>
        <a:bodyPr/>
        <a:lstStyle/>
        <a:p>
          <a:endParaRPr lang="uk-UA"/>
        </a:p>
      </dgm:t>
    </dgm:pt>
    <dgm:pt modelId="{8987684D-6B4A-41B6-959A-436C38C1F4C6}">
      <dgm:prSet phldrT="[Текст]"/>
      <dgm:spPr/>
      <dgm:t>
        <a:bodyPr/>
        <a:lstStyle/>
        <a:p>
          <a:r>
            <a:rPr lang="uk-UA" dirty="0"/>
            <a:t>Броунівський рух</a:t>
          </a:r>
        </a:p>
      </dgm:t>
    </dgm:pt>
    <dgm:pt modelId="{DB18BD80-73BD-4B3B-84BA-CB151E87153C}" type="parTrans" cxnId="{2EE98F16-EC57-4B55-A8CD-BB8B497B6F0A}">
      <dgm:prSet/>
      <dgm:spPr/>
      <dgm:t>
        <a:bodyPr/>
        <a:lstStyle/>
        <a:p>
          <a:endParaRPr lang="uk-UA"/>
        </a:p>
      </dgm:t>
    </dgm:pt>
    <dgm:pt modelId="{848E0CB6-7313-4D5E-8FA7-0ADAA14F26CE}" type="sibTrans" cxnId="{2EE98F16-EC57-4B55-A8CD-BB8B497B6F0A}">
      <dgm:prSet/>
      <dgm:spPr/>
      <dgm:t>
        <a:bodyPr/>
        <a:lstStyle/>
        <a:p>
          <a:endParaRPr lang="uk-UA"/>
        </a:p>
      </dgm:t>
    </dgm:pt>
    <dgm:pt modelId="{8E519DC1-7C3E-4441-9DE4-6D169E7906F4}">
      <dgm:prSet phldrT="[Текст]"/>
      <dgm:spPr/>
      <dgm:t>
        <a:bodyPr/>
        <a:lstStyle/>
        <a:p>
          <a:r>
            <a:rPr lang="uk-UA" dirty="0"/>
            <a:t>Осмос</a:t>
          </a:r>
        </a:p>
      </dgm:t>
    </dgm:pt>
    <dgm:pt modelId="{C7694FB1-F0D3-47BA-8114-20E4AE30406C}" type="parTrans" cxnId="{8BBAC1EC-2EBF-4A8E-B1DD-A05AEC2F1E03}">
      <dgm:prSet/>
      <dgm:spPr/>
      <dgm:t>
        <a:bodyPr/>
        <a:lstStyle/>
        <a:p>
          <a:endParaRPr lang="uk-UA"/>
        </a:p>
      </dgm:t>
    </dgm:pt>
    <dgm:pt modelId="{2B1C1480-808A-44CE-9A63-51558B93C1A5}" type="sibTrans" cxnId="{8BBAC1EC-2EBF-4A8E-B1DD-A05AEC2F1E03}">
      <dgm:prSet/>
      <dgm:spPr/>
      <dgm:t>
        <a:bodyPr/>
        <a:lstStyle/>
        <a:p>
          <a:endParaRPr lang="uk-UA"/>
        </a:p>
      </dgm:t>
    </dgm:pt>
    <dgm:pt modelId="{3D168A58-A06E-4E0E-837B-3DD097D33D2C}" type="pres">
      <dgm:prSet presAssocID="{B2860CE2-E7C2-4532-B796-C89F56E33309}" presName="composite" presStyleCnt="0">
        <dgm:presLayoutVars>
          <dgm:chMax val="1"/>
          <dgm:dir/>
          <dgm:resizeHandles val="exact"/>
        </dgm:presLayoutVars>
      </dgm:prSet>
      <dgm:spPr/>
    </dgm:pt>
    <dgm:pt modelId="{A7B362E3-8B61-4EAE-A777-EBE50F325E83}" type="pres">
      <dgm:prSet presAssocID="{B2860CE2-E7C2-4532-B796-C89F56E33309}" presName="radial" presStyleCnt="0">
        <dgm:presLayoutVars>
          <dgm:animLvl val="ctr"/>
        </dgm:presLayoutVars>
      </dgm:prSet>
      <dgm:spPr/>
    </dgm:pt>
    <dgm:pt modelId="{F0725420-E256-42A2-84F4-5F724A9F620C}" type="pres">
      <dgm:prSet presAssocID="{B2CBE3CF-F388-4F40-87E0-6CEA8C23AFAD}" presName="centerShape" presStyleLbl="vennNode1" presStyleIdx="0" presStyleCnt="5"/>
      <dgm:spPr/>
    </dgm:pt>
    <dgm:pt modelId="{6AA95AD7-F48C-41C4-9445-96FAB8DE236B}" type="pres">
      <dgm:prSet presAssocID="{EDE76069-2A19-4EE1-99EE-C2E5D42776EF}" presName="node" presStyleLbl="vennNode1" presStyleIdx="1" presStyleCnt="5" custScaleX="256343" custScaleY="195995" custRadScaleRad="107921" custRadScaleInc="1000">
        <dgm:presLayoutVars>
          <dgm:bulletEnabled val="1"/>
        </dgm:presLayoutVars>
      </dgm:prSet>
      <dgm:spPr/>
    </dgm:pt>
    <dgm:pt modelId="{9BB47229-4943-4759-95C2-682525F528B2}" type="pres">
      <dgm:prSet presAssocID="{FDB0BE3F-1454-48C9-8487-043EEDEE5EB0}" presName="node" presStyleLbl="vennNode1" presStyleIdx="2" presStyleCnt="5" custScaleX="236775" custScaleY="203453" custRadScaleRad="148604" custRadScaleInc="-1306">
        <dgm:presLayoutVars>
          <dgm:bulletEnabled val="1"/>
        </dgm:presLayoutVars>
      </dgm:prSet>
      <dgm:spPr/>
    </dgm:pt>
    <dgm:pt modelId="{44B9401D-C99D-4404-ACF3-9E3585016593}" type="pres">
      <dgm:prSet presAssocID="{8987684D-6B4A-41B6-959A-436C38C1F4C6}" presName="node" presStyleLbl="vennNode1" presStyleIdx="3" presStyleCnt="5" custScaleX="262230" custScaleY="215243" custRadScaleRad="124616" custRadScaleInc="-3175">
        <dgm:presLayoutVars>
          <dgm:bulletEnabled val="1"/>
        </dgm:presLayoutVars>
      </dgm:prSet>
      <dgm:spPr/>
    </dgm:pt>
    <dgm:pt modelId="{F1E25BF0-668B-4896-9781-FB7BB1115067}" type="pres">
      <dgm:prSet presAssocID="{8E519DC1-7C3E-4441-9DE4-6D169E7906F4}" presName="node" presStyleLbl="vennNode1" presStyleIdx="4" presStyleCnt="5" custScaleX="254718" custScaleY="212281" custRadScaleRad="149169" custRadScaleInc="1301">
        <dgm:presLayoutVars>
          <dgm:bulletEnabled val="1"/>
        </dgm:presLayoutVars>
      </dgm:prSet>
      <dgm:spPr/>
    </dgm:pt>
  </dgm:ptLst>
  <dgm:cxnLst>
    <dgm:cxn modelId="{9FA7DE08-7DDA-4799-BF21-6CB1A8AA1AF2}" type="presOf" srcId="{FDB0BE3F-1454-48C9-8487-043EEDEE5EB0}" destId="{9BB47229-4943-4759-95C2-682525F528B2}" srcOrd="0" destOrd="0" presId="urn:microsoft.com/office/officeart/2005/8/layout/radial3"/>
    <dgm:cxn modelId="{9FD99E13-1889-47C8-8774-E87D3EBD6785}" type="presOf" srcId="{B2CBE3CF-F388-4F40-87E0-6CEA8C23AFAD}" destId="{F0725420-E256-42A2-84F4-5F724A9F620C}" srcOrd="0" destOrd="0" presId="urn:microsoft.com/office/officeart/2005/8/layout/radial3"/>
    <dgm:cxn modelId="{2EE98F16-EC57-4B55-A8CD-BB8B497B6F0A}" srcId="{B2CBE3CF-F388-4F40-87E0-6CEA8C23AFAD}" destId="{8987684D-6B4A-41B6-959A-436C38C1F4C6}" srcOrd="2" destOrd="0" parTransId="{DB18BD80-73BD-4B3B-84BA-CB151E87153C}" sibTransId="{848E0CB6-7313-4D5E-8FA7-0ADAA14F26CE}"/>
    <dgm:cxn modelId="{8AC3ED16-D5CA-4048-9846-6104D1B733FE}" type="presOf" srcId="{8E519DC1-7C3E-4441-9DE4-6D169E7906F4}" destId="{F1E25BF0-668B-4896-9781-FB7BB1115067}" srcOrd="0" destOrd="0" presId="urn:microsoft.com/office/officeart/2005/8/layout/radial3"/>
    <dgm:cxn modelId="{DBFDC16F-B58F-432D-A164-94836065FABE}" srcId="{B2860CE2-E7C2-4532-B796-C89F56E33309}" destId="{B2CBE3CF-F388-4F40-87E0-6CEA8C23AFAD}" srcOrd="0" destOrd="0" parTransId="{C4CF3A2C-29E7-494F-8ACC-D3B17BA8CF43}" sibTransId="{FE3CFE7C-72E0-4F37-B2B1-6EA2F2200DFE}"/>
    <dgm:cxn modelId="{B6B3BD52-2C7B-464E-BD7A-853780A72E6C}" type="presOf" srcId="{8987684D-6B4A-41B6-959A-436C38C1F4C6}" destId="{44B9401D-C99D-4404-ACF3-9E3585016593}" srcOrd="0" destOrd="0" presId="urn:microsoft.com/office/officeart/2005/8/layout/radial3"/>
    <dgm:cxn modelId="{D9388F9F-391E-44C5-99DE-79B2FDADD723}" srcId="{B2CBE3CF-F388-4F40-87E0-6CEA8C23AFAD}" destId="{EDE76069-2A19-4EE1-99EE-C2E5D42776EF}" srcOrd="0" destOrd="0" parTransId="{5288EDEE-0D32-446B-87D2-87E6101837A5}" sibTransId="{E7A7EDCE-FC99-4FF1-9F7E-7DAC7CDC6620}"/>
    <dgm:cxn modelId="{ACD936A1-19C2-405E-A2AF-1AD627D18C06}" type="presOf" srcId="{EDE76069-2A19-4EE1-99EE-C2E5D42776EF}" destId="{6AA95AD7-F48C-41C4-9445-96FAB8DE236B}" srcOrd="0" destOrd="0" presId="urn:microsoft.com/office/officeart/2005/8/layout/radial3"/>
    <dgm:cxn modelId="{A21C55D4-8659-4EFB-A749-E5BE49C7B7A5}" srcId="{B2CBE3CF-F388-4F40-87E0-6CEA8C23AFAD}" destId="{FDB0BE3F-1454-48C9-8487-043EEDEE5EB0}" srcOrd="1" destOrd="0" parTransId="{D20BCA16-58DC-4B67-B65D-2FA00FC6AA47}" sibTransId="{ABC2F531-3C03-4618-8FE8-1CDAD791E5D5}"/>
    <dgm:cxn modelId="{8BBAC1EC-2EBF-4A8E-B1DD-A05AEC2F1E03}" srcId="{B2CBE3CF-F388-4F40-87E0-6CEA8C23AFAD}" destId="{8E519DC1-7C3E-4441-9DE4-6D169E7906F4}" srcOrd="3" destOrd="0" parTransId="{C7694FB1-F0D3-47BA-8114-20E4AE30406C}" sibTransId="{2B1C1480-808A-44CE-9A63-51558B93C1A5}"/>
    <dgm:cxn modelId="{39D030F9-8367-49B0-AE1B-500450675B98}" type="presOf" srcId="{B2860CE2-E7C2-4532-B796-C89F56E33309}" destId="{3D168A58-A06E-4E0E-837B-3DD097D33D2C}" srcOrd="0" destOrd="0" presId="urn:microsoft.com/office/officeart/2005/8/layout/radial3"/>
    <dgm:cxn modelId="{2BDE3103-468B-4BED-A19F-BCDCBBE2262D}" type="presParOf" srcId="{3D168A58-A06E-4E0E-837B-3DD097D33D2C}" destId="{A7B362E3-8B61-4EAE-A777-EBE50F325E83}" srcOrd="0" destOrd="0" presId="urn:microsoft.com/office/officeart/2005/8/layout/radial3"/>
    <dgm:cxn modelId="{FCB5CC5A-75CA-4BA5-B8C1-9D40B1B998F2}" type="presParOf" srcId="{A7B362E3-8B61-4EAE-A777-EBE50F325E83}" destId="{F0725420-E256-42A2-84F4-5F724A9F620C}" srcOrd="0" destOrd="0" presId="urn:microsoft.com/office/officeart/2005/8/layout/radial3"/>
    <dgm:cxn modelId="{53E7C2D2-7CC5-467F-B9AF-D079E088FACA}" type="presParOf" srcId="{A7B362E3-8B61-4EAE-A777-EBE50F325E83}" destId="{6AA95AD7-F48C-41C4-9445-96FAB8DE236B}" srcOrd="1" destOrd="0" presId="urn:microsoft.com/office/officeart/2005/8/layout/radial3"/>
    <dgm:cxn modelId="{73070F65-4028-4470-81A9-11EBC4A84200}" type="presParOf" srcId="{A7B362E3-8B61-4EAE-A777-EBE50F325E83}" destId="{9BB47229-4943-4759-95C2-682525F528B2}" srcOrd="2" destOrd="0" presId="urn:microsoft.com/office/officeart/2005/8/layout/radial3"/>
    <dgm:cxn modelId="{F16AB152-7036-4099-9E32-69C1AA31F2BC}" type="presParOf" srcId="{A7B362E3-8B61-4EAE-A777-EBE50F325E83}" destId="{44B9401D-C99D-4404-ACF3-9E3585016593}" srcOrd="3" destOrd="0" presId="urn:microsoft.com/office/officeart/2005/8/layout/radial3"/>
    <dgm:cxn modelId="{529F7C6E-759C-46B1-88F5-B9726957921C}" type="presParOf" srcId="{A7B362E3-8B61-4EAE-A777-EBE50F325E83}" destId="{F1E25BF0-668B-4896-9781-FB7BB111506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25420-E256-42A2-84F4-5F724A9F620C}">
      <dsp:nvSpPr>
        <dsp:cNvPr id="0" name=""/>
        <dsp:cNvSpPr/>
      </dsp:nvSpPr>
      <dsp:spPr>
        <a:xfrm>
          <a:off x="4105118" y="910780"/>
          <a:ext cx="2413632" cy="2413632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Основні положення МКТ</a:t>
          </a:r>
        </a:p>
      </dsp:txBody>
      <dsp:txXfrm>
        <a:off x="4458586" y="1264248"/>
        <a:ext cx="1706696" cy="1706696"/>
      </dsp:txXfrm>
    </dsp:sp>
    <dsp:sp modelId="{6AA95AD7-F48C-41C4-9445-96FAB8DE236B}">
      <dsp:nvSpPr>
        <dsp:cNvPr id="0" name=""/>
        <dsp:cNvSpPr/>
      </dsp:nvSpPr>
      <dsp:spPr>
        <a:xfrm>
          <a:off x="3791784" y="-636882"/>
          <a:ext cx="3093589" cy="2365299"/>
        </a:xfrm>
        <a:prstGeom prst="ellipse">
          <a:avLst/>
        </a:prstGeom>
        <a:solidFill>
          <a:schemeClr val="accent6">
            <a:shade val="80000"/>
            <a:alpha val="50000"/>
            <a:hueOff val="-33"/>
            <a:satOff val="-207"/>
            <a:lumOff val="1136"/>
            <a:alphaOff val="75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Дослід </a:t>
          </a:r>
          <a:r>
            <a:rPr lang="uk-UA" sz="2300" kern="1200" dirty="0" err="1"/>
            <a:t>Штерна</a:t>
          </a:r>
          <a:endParaRPr lang="uk-UA" sz="2300" kern="1200" dirty="0"/>
        </a:p>
      </dsp:txBody>
      <dsp:txXfrm>
        <a:off x="4244830" y="-290492"/>
        <a:ext cx="2187497" cy="1672519"/>
      </dsp:txXfrm>
    </dsp:sp>
    <dsp:sp modelId="{9BB47229-4943-4759-95C2-682525F528B2}">
      <dsp:nvSpPr>
        <dsp:cNvPr id="0" name=""/>
        <dsp:cNvSpPr/>
      </dsp:nvSpPr>
      <dsp:spPr>
        <a:xfrm>
          <a:off x="6218525" y="842030"/>
          <a:ext cx="2857439" cy="2455304"/>
        </a:xfrm>
        <a:prstGeom prst="ellipse">
          <a:avLst/>
        </a:prstGeom>
        <a:solidFill>
          <a:schemeClr val="accent6">
            <a:shade val="80000"/>
            <a:alpha val="50000"/>
            <a:hueOff val="-65"/>
            <a:satOff val="-414"/>
            <a:lumOff val="2272"/>
            <a:alphaOff val="1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Дифузія</a:t>
          </a:r>
        </a:p>
      </dsp:txBody>
      <dsp:txXfrm>
        <a:off x="6636987" y="1201601"/>
        <a:ext cx="2020515" cy="1736162"/>
      </dsp:txXfrm>
    </dsp:sp>
    <dsp:sp modelId="{44B9401D-C99D-4404-ACF3-9E3585016593}">
      <dsp:nvSpPr>
        <dsp:cNvPr id="0" name=""/>
        <dsp:cNvSpPr/>
      </dsp:nvSpPr>
      <dsp:spPr>
        <a:xfrm>
          <a:off x="3827265" y="2390633"/>
          <a:ext cx="3164634" cy="2597587"/>
        </a:xfrm>
        <a:prstGeom prst="ellipse">
          <a:avLst/>
        </a:prstGeom>
        <a:solidFill>
          <a:schemeClr val="accent6">
            <a:shade val="80000"/>
            <a:alpha val="50000"/>
            <a:hueOff val="-98"/>
            <a:satOff val="-621"/>
            <a:lumOff val="3408"/>
            <a:alphaOff val="225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Броунівський рух</a:t>
          </a:r>
        </a:p>
      </dsp:txBody>
      <dsp:txXfrm>
        <a:off x="4290715" y="2771041"/>
        <a:ext cx="2237734" cy="1836771"/>
      </dsp:txXfrm>
    </dsp:sp>
    <dsp:sp modelId="{F1E25BF0-668B-4896-9781-FB7BB1115067}">
      <dsp:nvSpPr>
        <dsp:cNvPr id="0" name=""/>
        <dsp:cNvSpPr/>
      </dsp:nvSpPr>
      <dsp:spPr>
        <a:xfrm>
          <a:off x="1430751" y="788763"/>
          <a:ext cx="3073978" cy="2561841"/>
        </a:xfrm>
        <a:prstGeom prst="ellipse">
          <a:avLst/>
        </a:prstGeom>
        <a:solidFill>
          <a:schemeClr val="accent6">
            <a:shade val="80000"/>
            <a:alpha val="50000"/>
            <a:hueOff val="-130"/>
            <a:satOff val="-828"/>
            <a:lumOff val="4544"/>
            <a:alphaOff val="3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Осмос</a:t>
          </a:r>
        </a:p>
      </dsp:txBody>
      <dsp:txXfrm>
        <a:off x="1880925" y="1163936"/>
        <a:ext cx="2173630" cy="1811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23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549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2707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0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214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1727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4017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60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5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48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69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48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96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355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109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152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47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183591-9D09-4FA2-A1AD-7F45C0465F46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B276A3-D936-4C18-BF65-32E4B55C34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7344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earningapps.org/133142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DvotXiUuBP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uk/simulations/diffusion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64F54-767A-46BD-83B9-E51A144A0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Рух і взаємодія атомів і молекул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6E571BB-125B-4C0F-86F8-4C072FAF73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10 клас</a:t>
            </a:r>
          </a:p>
        </p:txBody>
      </p:sp>
    </p:spTree>
    <p:extLst>
      <p:ext uri="{BB962C8B-B14F-4D97-AF65-F5344CB8AC3E}">
        <p14:creationId xmlns:p14="http://schemas.microsoft.com/office/powerpoint/2010/main" val="55284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7140-6800-47E7-8D6E-8BBB4389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агрегатних станів речовини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7C7C7782-0B1B-489F-A5B9-FCD61B0B0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036045"/>
              </p:ext>
            </p:extLst>
          </p:nvPr>
        </p:nvGraphicFramePr>
        <p:xfrm>
          <a:off x="2450236" y="1500326"/>
          <a:ext cx="7244178" cy="5095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0639">
                  <a:extLst>
                    <a:ext uri="{9D8B030D-6E8A-4147-A177-3AD203B41FA5}">
                      <a16:colId xmlns:a16="http://schemas.microsoft.com/office/drawing/2014/main" val="3374912398"/>
                    </a:ext>
                  </a:extLst>
                </a:gridCol>
                <a:gridCol w="1810639">
                  <a:extLst>
                    <a:ext uri="{9D8B030D-6E8A-4147-A177-3AD203B41FA5}">
                      <a16:colId xmlns:a16="http://schemas.microsoft.com/office/drawing/2014/main" val="2455328689"/>
                    </a:ext>
                  </a:extLst>
                </a:gridCol>
                <a:gridCol w="1811450">
                  <a:extLst>
                    <a:ext uri="{9D8B030D-6E8A-4147-A177-3AD203B41FA5}">
                      <a16:colId xmlns:a16="http://schemas.microsoft.com/office/drawing/2014/main" val="3441390145"/>
                    </a:ext>
                  </a:extLst>
                </a:gridCol>
                <a:gridCol w="1811450">
                  <a:extLst>
                    <a:ext uri="{9D8B030D-6E8A-4147-A177-3AD203B41FA5}">
                      <a16:colId xmlns:a16="http://schemas.microsoft.com/office/drawing/2014/main" val="4040829224"/>
                    </a:ext>
                  </a:extLst>
                </a:gridCol>
              </a:tblGrid>
              <a:tr h="231891">
                <a:tc rowSpan="2"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Властивості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Фазові стани речовини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620633"/>
                  </a:ext>
                </a:extLst>
              </a:tr>
              <a:tr h="46300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Газоподібний стан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Рідина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Твердий стан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258425384"/>
                  </a:ext>
                </a:extLst>
              </a:tr>
              <a:tr h="695674"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Розташування молекул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На великих відстанях одна від одної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Хаотично, але найближчі – впорядковано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Одна біля одної, впорядковано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2002903926"/>
                  </a:ext>
                </a:extLst>
              </a:tr>
              <a:tr h="1157515"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Взаємодія молекул одна з одною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Майже не взаємодіють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Взаємодія більша ніж у газах, але менша за тверді тіла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Сильна взаємодія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639068935"/>
                  </a:ext>
                </a:extLst>
              </a:tr>
              <a:tr h="926011"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Текучість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Відсутня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Молекули можуть переміщуватись з місця на місце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Відсутня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080079638"/>
                  </a:ext>
                </a:extLst>
              </a:tr>
              <a:tr h="695674"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Збереження форми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Набуває форму посудини, в якій знаходиться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Набуває форму посудини, в якій знаходиться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Зберігає форму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739406916"/>
                  </a:ext>
                </a:extLst>
              </a:tr>
              <a:tr h="463006"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Збереження об’єму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Не зберігає об’єм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Зберігає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Зберігає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2856097629"/>
                  </a:ext>
                </a:extLst>
              </a:tr>
              <a:tr h="463006"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Стисливість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Легко стискаються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>
                          <a:effectLst/>
                        </a:rPr>
                        <a:t>Важко стискаються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300" dirty="0">
                          <a:effectLst/>
                        </a:rPr>
                        <a:t>Важко стискаються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23018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38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8E768-B1C2-4A67-B7E3-4958CED3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 вивченого матеріалу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70FDB6-993B-40C2-A893-3F6A075B2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Виконайте онлайн вікторину за посиланням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https://learningapps.org/1331424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відскануйте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Розв’яжемо задачу.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посудині об’ємом 3л міститься 4г кисню. Обчисліть кількість речовини газу та концентрацію його молекул.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D1A9FA-1A34-4024-BBD5-61762E236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8" y="337682"/>
            <a:ext cx="2402150" cy="20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5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E8C28-96AC-4BA5-AC87-E02F34B4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E75CE6-6BA6-43AE-8590-0EEA7C048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Опрацюйте §27, виконайте вправу 27(7) с.170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165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8351E-555C-42CB-A1FE-A0ECB3FB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Очікувані результати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A2B1D3-210C-4A36-93A0-184403CAA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учні використовують поняття броунівського руху, осмосу, дифузії,</a:t>
            </a:r>
          </a:p>
          <a:p>
            <a:r>
              <a:rPr lang="uk-UA" dirty="0"/>
              <a:t> розуміють властивості кожного з агрегатних станів речовини,</a:t>
            </a:r>
          </a:p>
          <a:p>
            <a:r>
              <a:rPr lang="uk-UA" dirty="0"/>
              <a:t> розв’язують задачі на швидкість руху молекул, </a:t>
            </a:r>
          </a:p>
          <a:p>
            <a:r>
              <a:rPr lang="uk-UA" dirty="0"/>
              <a:t>оцінюють важливість осмосу та дифузії у життєдіяльності людини і в технологічних процесах.</a:t>
            </a:r>
          </a:p>
        </p:txBody>
      </p:sp>
    </p:spTree>
    <p:extLst>
      <p:ext uri="{BB962C8B-B14F-4D97-AF65-F5344CB8AC3E}">
        <p14:creationId xmlns:p14="http://schemas.microsoft.com/office/powerpoint/2010/main" val="94309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37CFF-E976-481B-8374-9F9174B2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Епіграф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50D181-F9AF-4A1E-AE43-A03B64919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… Швидко пролітають у полі зору мікроскопа дрібні частинки, майже миттєво змінюючи напрямок руху, повільніше рухаються більші, але й вони безперервно змінюють напрямок. Великі частинки практично топчуться на місці </a:t>
            </a:r>
            <a:r>
              <a:rPr lang="en-US" dirty="0"/>
              <a:t>&lt;…&gt;</a:t>
            </a:r>
            <a:r>
              <a:rPr lang="uk-UA" dirty="0"/>
              <a:t>. Ніде немає й сліду системи або порядку…</a:t>
            </a:r>
          </a:p>
          <a:p>
            <a:pPr marL="0" indent="0" algn="r">
              <a:buNone/>
            </a:pPr>
            <a:endParaRPr lang="uk-UA" dirty="0"/>
          </a:p>
          <a:p>
            <a:pPr marL="0" indent="0" algn="r">
              <a:buNone/>
            </a:pPr>
            <a:endParaRPr lang="uk-UA" dirty="0"/>
          </a:p>
          <a:p>
            <a:pPr marL="0" indent="0" algn="r">
              <a:buNone/>
            </a:pPr>
            <a:r>
              <a:rPr lang="uk-UA" dirty="0"/>
              <a:t>Німецький фізик Роберт  Пол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213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B1A7F-01B3-4EFA-8D7C-85F165D0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Основні положення МКТ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3FA31B-AB56-46EB-89DE-21F2064A6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Усі речовини складаються з частинок – атомів, молекул, </a:t>
            </a:r>
            <a:r>
              <a:rPr lang="uk-UA" dirty="0" err="1"/>
              <a:t>йонів</a:t>
            </a:r>
            <a:r>
              <a:rPr lang="uk-UA" dirty="0"/>
              <a:t>, тобто мають дискретну будову, між частинками є проміжки.</a:t>
            </a:r>
          </a:p>
          <a:p>
            <a:pPr lvl="0"/>
            <a:r>
              <a:rPr lang="uk-UA" dirty="0"/>
              <a:t>Частинки речовини перебувають у безперервному русі; такий рух називають тепловим.</a:t>
            </a:r>
          </a:p>
          <a:p>
            <a:r>
              <a:rPr lang="uk-UA" dirty="0"/>
              <a:t>Частинки взаємодіють одна з одною.</a:t>
            </a:r>
          </a:p>
        </p:txBody>
      </p:sp>
    </p:spTree>
    <p:extLst>
      <p:ext uri="{BB962C8B-B14F-4D97-AF65-F5344CB8AC3E}">
        <p14:creationId xmlns:p14="http://schemas.microsoft.com/office/powerpoint/2010/main" val="121624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9E4802A5-A500-4107-8F40-92114DFE2A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008050"/>
              </p:ext>
            </p:extLst>
          </p:nvPr>
        </p:nvGraphicFramePr>
        <p:xfrm>
          <a:off x="412071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22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F7813-C514-4E30-9DF3-6D00BC31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Броунівський рух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2D8378-8D67-4813-948A-E8C31889C3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1827 р.</a:t>
            </a:r>
          </a:p>
          <a:p>
            <a:pPr marL="0" indent="0" algn="just">
              <a:buNone/>
            </a:pPr>
            <a:r>
              <a:rPr lang="uk-UA" dirty="0"/>
              <a:t>Шотландський ботанік Роберт </a:t>
            </a:r>
            <a:r>
              <a:rPr lang="uk-UA" dirty="0" err="1"/>
              <a:t>Броун</a:t>
            </a:r>
            <a:r>
              <a:rPr lang="uk-UA" dirty="0"/>
              <a:t> під час вивчення завислих у воді спор папороті. 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Броунівський рух – це хаотичний рух видимих у мікроскоп малих </a:t>
            </a:r>
            <a:r>
              <a:rPr lang="uk-UA" dirty="0" err="1"/>
              <a:t>макрочастинок</a:t>
            </a:r>
            <a:r>
              <a:rPr lang="uk-UA" dirty="0"/>
              <a:t>, завислих у рідині або газі, який відбувається під дією ударів молекул рідини або газу.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Мультимедіа з Інтернету 4" title="Броунівський рух">
            <a:hlinkClick r:id="" action="ppaction://media"/>
            <a:extLst>
              <a:ext uri="{FF2B5EF4-FFF2-40B4-BE49-F238E27FC236}">
                <a16:creationId xmlns:a16="http://schemas.microsoft.com/office/drawing/2014/main" id="{95F94BD3-D918-4443-8F2D-BC09A9925701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18556" y="1005151"/>
            <a:ext cx="5291138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1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CDC25-06D8-414E-B341-737D4145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Дифузія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E2F67F-5531-41CC-86C2-033B69BD0B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Взаємне проникнення одна в одну дотичних речовин внаслідок руху їхніх частинок (атомів, молекул, іонів, електронів). </a:t>
            </a:r>
          </a:p>
          <a:p>
            <a:pPr marL="0" indent="0" algn="just">
              <a:buNone/>
            </a:pPr>
            <a:r>
              <a:rPr lang="uk-UA" dirty="0"/>
              <a:t>Можлива у газах, рідинах і твердих тілах. </a:t>
            </a:r>
          </a:p>
          <a:p>
            <a:pPr marL="0" indent="0" algn="just">
              <a:buNone/>
            </a:pPr>
            <a:r>
              <a:rPr lang="uk-UA" dirty="0"/>
              <a:t>У твердому тілі дифузія відбувається найдовше, найповільніше.</a:t>
            </a:r>
          </a:p>
          <a:p>
            <a:pPr marL="0" indent="0" algn="just">
              <a:buNone/>
            </a:pPr>
            <a:r>
              <a:rPr lang="uk-UA" dirty="0"/>
              <a:t>Залежить від температури, розмірів частинок, маси, кількості у речовині.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EB9A67B-49C1-406C-AB9C-018F96ED0C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u="sng" dirty="0">
              <a:hlinkClick r:id="rId2"/>
            </a:endParaRPr>
          </a:p>
          <a:p>
            <a:pPr marL="0" indent="0" algn="ctr">
              <a:buNone/>
            </a:pPr>
            <a:endParaRPr lang="uk-UA" u="sng" dirty="0">
              <a:hlinkClick r:id="rId2"/>
            </a:endParaRPr>
          </a:p>
          <a:p>
            <a:pPr marL="0" indent="0" algn="ctr">
              <a:buNone/>
            </a:pPr>
            <a:endParaRPr lang="uk-UA" u="sng" dirty="0">
              <a:hlinkClick r:id="rId2"/>
            </a:endParaRPr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https://phet.colorado.edu/uk/simulations/diffusion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721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DC983-A136-4D9F-9A88-6AD61AB5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337" y="4487330"/>
            <a:ext cx="8534400" cy="1507067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Осмос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77511-73FD-4F2E-A71C-F8B15CFFE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1697"/>
            <a:ext cx="10515600" cy="132556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 дифузії – процес однобічної дифузії крізь напівпроникну перегородку молекул розчинника в бік більшої концентрації розчиненої речовини.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BE9F0B-9D60-4BDB-981C-CC5DE73DA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8" y="3843246"/>
            <a:ext cx="3290047" cy="279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EE4CFA-81C1-4078-AC83-6814F1491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99" y="114069"/>
            <a:ext cx="3826276" cy="286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2E2112-8B1E-4EA5-B3D0-251ABB49C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93" y="4104407"/>
            <a:ext cx="3927907" cy="2272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245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2F88-3BFF-4D19-ABEC-966DBA2C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Штерна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>
                <a:extLst>
                  <a:ext uri="{FF2B5EF4-FFF2-40B4-BE49-F238E27FC236}">
                    <a16:creationId xmlns:a16="http://schemas.microsoft.com/office/drawing/2014/main" id="{BD343AB1-D823-4169-A3DE-4F8430EBFC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114" y="414075"/>
                <a:ext cx="10515600" cy="435133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1920 р.</a:t>
                </a: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Німецький фізик Отто </a:t>
                </a:r>
                <a:r>
                  <a:rPr lang="uk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Штерн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Здобуте з цього досліду значення середнього квадрата швидкості руху атомів </a:t>
                </a:r>
                <a:r>
                  <a:rPr lang="uk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Аргентуму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виявилося в межах можливих похибок вимірювань, що збігаються зі значенням швидкості, здобутим теоретичним шляхом.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Місце для вмісту 2">
                <a:extLst>
                  <a:ext uri="{FF2B5EF4-FFF2-40B4-BE49-F238E27FC236}">
                    <a16:creationId xmlns:a16="http://schemas.microsoft.com/office/drawing/2014/main" id="{BD343AB1-D823-4169-A3DE-4F8430EBFC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114" y="414075"/>
                <a:ext cx="10515600" cy="4351338"/>
              </a:xfrm>
              <a:blipFill>
                <a:blip r:embed="rId2"/>
                <a:stretch>
                  <a:fillRect l="-638" r="-5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528626"/>
      </p:ext>
    </p:extLst>
  </p:cSld>
  <p:clrMapOvr>
    <a:masterClrMapping/>
  </p:clrMapOvr>
</p:sld>
</file>

<file path=ppt/theme/theme1.xml><?xml version="1.0" encoding="utf-8"?>
<a:theme xmlns:a="http://schemas.openxmlformats.org/drawingml/2006/main" name="Скибка">
  <a:themeElements>
    <a:clrScheme name="Скибка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кибк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кибка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</TotalTime>
  <Words>471</Words>
  <Application>Microsoft Office PowerPoint</Application>
  <PresentationFormat>Широкий екран</PresentationFormat>
  <Paragraphs>81</Paragraphs>
  <Slides>12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Times New Roman</vt:lpstr>
      <vt:lpstr>Wingdings 3</vt:lpstr>
      <vt:lpstr>Скибка</vt:lpstr>
      <vt:lpstr>Рух і взаємодія атомів і молекул</vt:lpstr>
      <vt:lpstr>Очікувані результати</vt:lpstr>
      <vt:lpstr>Епіграф</vt:lpstr>
      <vt:lpstr>Основні положення МКТ</vt:lpstr>
      <vt:lpstr>Презентація PowerPoint</vt:lpstr>
      <vt:lpstr>Броунівський рух</vt:lpstr>
      <vt:lpstr>Дифузія</vt:lpstr>
      <vt:lpstr>Осмос</vt:lpstr>
      <vt:lpstr>Дослід Штерна</vt:lpstr>
      <vt:lpstr>Властивості агрегатних станів речовини</vt:lpstr>
      <vt:lpstr>Закріплення вивченого матеріалу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 і взаємодія атомів і молекул</dc:title>
  <dc:creator>user</dc:creator>
  <cp:lastModifiedBy>user</cp:lastModifiedBy>
  <cp:revision>8</cp:revision>
  <dcterms:created xsi:type="dcterms:W3CDTF">2023-04-09T12:06:47Z</dcterms:created>
  <dcterms:modified xsi:type="dcterms:W3CDTF">2023-04-09T13:21:15Z</dcterms:modified>
</cp:coreProperties>
</file>