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1705" r:id="rId3"/>
    <p:sldId id="1706" r:id="rId4"/>
    <p:sldId id="1707" r:id="rId5"/>
    <p:sldId id="1708" r:id="rId6"/>
    <p:sldId id="1713" r:id="rId7"/>
    <p:sldId id="1714" r:id="rId8"/>
    <p:sldId id="1715" r:id="rId9"/>
    <p:sldId id="1711" r:id="rId10"/>
    <p:sldId id="1712" r:id="rId11"/>
    <p:sldId id="1716" r:id="rId12"/>
    <p:sldId id="497" r:id="rId13"/>
    <p:sldId id="440" r:id="rId14"/>
    <p:sldId id="259" r:id="rId15"/>
    <p:sldId id="261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9" autoAdjust="0"/>
    <p:restoredTop sz="94892" autoAdjust="0"/>
  </p:normalViewPr>
  <p:slideViewPr>
    <p:cSldViewPr snapToGrid="0">
      <p:cViewPr varScale="1">
        <p:scale>
          <a:sx n="70" d="100"/>
          <a:sy n="70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xmlns="" id="{2FAC1995-4A51-4914-BF0F-4BE996FA8C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6C5200A0-DD07-4ADB-B361-8EFFBBBBF8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EB46-8324-41AE-9916-5BF916232DAA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3C2197B9-0359-44EE-B9F3-E26A085EEB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E1D8A22F-EBA9-452A-A764-FA46DAD62F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2F5F6-637A-4C41-B9AB-B66295DD2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96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002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944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97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>
            <a:extLst>
              <a:ext uri="{FF2B5EF4-FFF2-40B4-BE49-F238E27FC236}">
                <a16:creationId xmlns:a16="http://schemas.microsoft.com/office/drawing/2014/main" xmlns="" id="{B7BCA08C-9B76-4B8C-A694-399E474A49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xmlns="" id="{FECA4EF8-9B65-40DF-A0C6-0248E7EFBAC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xmlns="" id="{4642D1D4-F7E5-4221-A4ED-3CE28886F2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F2C56BD4-A666-4704-B526-2F83ED4D3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1" name="Підзаголовок 2">
            <a:extLst>
              <a:ext uri="{FF2B5EF4-FFF2-40B4-BE49-F238E27FC236}">
                <a16:creationId xmlns:a16="http://schemas.microsoft.com/office/drawing/2014/main" xmlns="" id="{322DA9AE-5E24-4C31-B11D-BC6252E902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xmlns="" id="{DE04EA3A-1C33-4281-91F0-61B0EA5569BA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3" name="Графіка 3">
              <a:extLst>
                <a:ext uri="{FF2B5EF4-FFF2-40B4-BE49-F238E27FC236}">
                  <a16:creationId xmlns:a16="http://schemas.microsoft.com/office/drawing/2014/main" xmlns="" id="{0FC64758-2992-40FD-99F8-C9BD2B20A433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5" name="Полілінія: фігура 34">
                <a:extLst>
                  <a:ext uri="{FF2B5EF4-FFF2-40B4-BE49-F238E27FC236}">
                    <a16:creationId xmlns:a16="http://schemas.microsoft.com/office/drawing/2014/main" xmlns="" id="{D9217DB7-6A39-4AA7-8624-248CAFCBF20B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6" name="Графіка 3">
                <a:extLst>
                  <a:ext uri="{FF2B5EF4-FFF2-40B4-BE49-F238E27FC236}">
                    <a16:creationId xmlns:a16="http://schemas.microsoft.com/office/drawing/2014/main" xmlns="" id="{3B502248-DB81-4C9D-A706-0F6F78FEA5BE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xmlns="" id="{7AC2B26C-4334-4BDB-87F2-E1147F866B33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xmlns="" id="{DC7A0DB8-14A8-4371-8A4B-C33D5FCDBD06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xmlns="" id="{2753441E-CA74-4104-B019-CDAE36A0F93A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xmlns="" id="{02E6E7E7-8BA3-4CA4-8912-135C08670EF5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2" name="Полілінія: фігура 41">
                  <a:extLst>
                    <a:ext uri="{FF2B5EF4-FFF2-40B4-BE49-F238E27FC236}">
                      <a16:creationId xmlns:a16="http://schemas.microsoft.com/office/drawing/2014/main" xmlns="" id="{1FD31AFF-DFA6-4DE3-9128-6FDA519C3E30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7" name="Полілінія: фігура 36">
                <a:extLst>
                  <a:ext uri="{FF2B5EF4-FFF2-40B4-BE49-F238E27FC236}">
                    <a16:creationId xmlns:a16="http://schemas.microsoft.com/office/drawing/2014/main" xmlns="" id="{1E022257-6855-48EC-B8E8-DC707A47EAE0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4" name="Прямокутник: округлені кути 33">
              <a:extLst>
                <a:ext uri="{FF2B5EF4-FFF2-40B4-BE49-F238E27FC236}">
                  <a16:creationId xmlns:a16="http://schemas.microsoft.com/office/drawing/2014/main" xmlns="" id="{53619125-53DB-44C2-8168-1DD5F7E384A9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xmlns="" id="{37BD76F4-E9ED-4841-95E0-5D7AA92227B3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</a:t>
            </a:r>
            <a:r>
              <a:rPr lang="uk-UA" sz="40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  <a:endParaRPr kumimoji="0" lang="uk-UA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hlinkClick r:id="rId2"/>
            <a:extLst>
              <a:ext uri="{FF2B5EF4-FFF2-40B4-BE49-F238E27FC236}">
                <a16:creationId xmlns:a16="http://schemas.microsoft.com/office/drawing/2014/main" xmlns="" id="{63A2366F-7EAF-4637-95C4-B970C54876E4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xmlns="" id="{C59B4961-97B5-4847-BAB7-89F4BDA13781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xmlns="" id="{D856EE45-CDD4-4F92-9C33-D0986C2EDE3E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42558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Морзе Н.В.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6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CB62108F-FBBA-4C8F-9D8C-E9184585F72C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xmlns="" id="{E68E24B3-D685-4EB0-BD5C-5714597690D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xmlns="" id="{3DDE4FB0-6F15-4FBC-9C9B-D07D4102B3B1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5" name="Графіка 3">
              <a:extLst>
                <a:ext uri="{FF2B5EF4-FFF2-40B4-BE49-F238E27FC236}">
                  <a16:creationId xmlns:a16="http://schemas.microsoft.com/office/drawing/2014/main" xmlns="" id="{DE2A65C3-D539-4307-B705-A54B4DA1A27C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7" name="Полілінія: фігура 26">
                <a:extLst>
                  <a:ext uri="{FF2B5EF4-FFF2-40B4-BE49-F238E27FC236}">
                    <a16:creationId xmlns:a16="http://schemas.microsoft.com/office/drawing/2014/main" xmlns="" id="{C68CBAC2-7F9D-4B99-8439-3B289C0BBCD8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8" name="Графіка 3">
                <a:extLst>
                  <a:ext uri="{FF2B5EF4-FFF2-40B4-BE49-F238E27FC236}">
                    <a16:creationId xmlns:a16="http://schemas.microsoft.com/office/drawing/2014/main" xmlns="" id="{EF0CA26A-BBF5-4472-B002-0B53EFD86C57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0" name="Полілінія: фігура 29">
                  <a:extLst>
                    <a:ext uri="{FF2B5EF4-FFF2-40B4-BE49-F238E27FC236}">
                      <a16:creationId xmlns:a16="http://schemas.microsoft.com/office/drawing/2014/main" xmlns="" id="{19BEBAD2-F576-4929-96CA-F91B8831D35D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xmlns="" id="{ED20EFF7-C23D-481F-8652-A6B4D969039C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xmlns="" id="{C132B0F7-6421-464B-A983-8E900AEBFA9B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xmlns="" id="{8C748209-5F11-4A01-83C3-C640DA8F420A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xmlns="" id="{204374C6-67A9-4007-BA35-8F5CAB2861D8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29" name="Полілінія: фігура 28">
                <a:extLst>
                  <a:ext uri="{FF2B5EF4-FFF2-40B4-BE49-F238E27FC236}">
                    <a16:creationId xmlns:a16="http://schemas.microsoft.com/office/drawing/2014/main" xmlns="" id="{7C32E988-AF27-43A9-9E8B-C470A449405D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xmlns="" id="{54C2E91C-8433-4D9F-B5FB-39A5838ADBF8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13B6752B-AF2F-4ABF-B84E-71DADA6E84D1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66993C5-064A-438E-B9B8-2B0CEB3E34DA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xmlns="" id="{DA7D39DF-A7CF-4E7E-B889-5864B875C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09C4DFB0-49B6-46A3-903D-0EDEDBB5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452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31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1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54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377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605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0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690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189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03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85AA9EF-AC4D-45C0-8E62-B4C8AD65D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Безпечне користування інтернетом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179494" y="3236001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pic>
        <p:nvPicPr>
          <p:cNvPr id="10" name="Picture 2" descr="Design, responsive, computer, desktop, mobile, smartphone icon - Download on Iconfinder">
            <a:extLst>
              <a:ext uri="{FF2B5EF4-FFF2-40B4-BE49-F238E27FC236}">
                <a16:creationId xmlns:a16="http://schemas.microsoft.com/office/drawing/2014/main" xmlns="" id="{776BDA6E-AF12-46E8-9469-DD41C48E9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83" y="3952035"/>
            <a:ext cx="2336812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ntivirus, lock, protection, safe, secure, security, shield icon - Download on Iconfinder">
            <a:extLst>
              <a:ext uri="{FF2B5EF4-FFF2-40B4-BE49-F238E27FC236}">
                <a16:creationId xmlns:a16="http://schemas.microsoft.com/office/drawing/2014/main" xmlns="" id="{2BE87663-A2B4-49D2-B906-3D67E10D7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698" y="3945169"/>
            <a:ext cx="2350544" cy="23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DCEB578F-FC13-40EC-8A30-63C6FA6925D6}"/>
              </a:ext>
            </a:extLst>
          </p:cNvPr>
          <p:cNvSpPr/>
          <p:nvPr/>
        </p:nvSpPr>
        <p:spPr>
          <a:xfrm>
            <a:off x="3373921" y="3084279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2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E5B6BE4-2EE6-47A2-A811-D68E115E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Безпека в інтернеті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82C23F-D619-465A-9249-601681DDE10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Одночасно зі створенням власних копій віруси можуть завдавати шкоди: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1A89BF3-4464-4526-A6E0-6AD81DB1200E}"/>
              </a:ext>
            </a:extLst>
          </p:cNvPr>
          <p:cNvSpPr/>
          <p:nvPr/>
        </p:nvSpPr>
        <p:spPr>
          <a:xfrm>
            <a:off x="72007" y="2234080"/>
            <a:ext cx="3973050" cy="9365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Знищувати дані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DF99D20-1E29-4F77-B8EC-B87604ACE3EE}"/>
              </a:ext>
            </a:extLst>
          </p:cNvPr>
          <p:cNvSpPr/>
          <p:nvPr/>
        </p:nvSpPr>
        <p:spPr>
          <a:xfrm>
            <a:off x="4110552" y="2234080"/>
            <a:ext cx="3973050" cy="9365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Пошкоджувати дані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7E2B2D9C-8A71-40DF-B14E-54D4E5C9C9CD}"/>
              </a:ext>
            </a:extLst>
          </p:cNvPr>
          <p:cNvSpPr/>
          <p:nvPr/>
        </p:nvSpPr>
        <p:spPr>
          <a:xfrm>
            <a:off x="8149100" y="2234080"/>
            <a:ext cx="3973050" cy="9365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Викрадати дані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2FBEF3C9-6E7E-43A0-A3C8-CDA2B722D363}"/>
              </a:ext>
            </a:extLst>
          </p:cNvPr>
          <p:cNvSpPr/>
          <p:nvPr/>
        </p:nvSpPr>
        <p:spPr>
          <a:xfrm>
            <a:off x="72007" y="3287454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Знижувати працездатність комп'ютера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9B6315FC-7A63-4C81-A12B-D09ED2E359A7}"/>
              </a:ext>
            </a:extLst>
          </p:cNvPr>
          <p:cNvSpPr/>
          <p:nvPr/>
        </p:nvSpPr>
        <p:spPr>
          <a:xfrm>
            <a:off x="6149819" y="3287454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Зовсім унеможливлювати подальшу роботу</a:t>
            </a:r>
          </a:p>
        </p:txBody>
      </p:sp>
      <p:pic>
        <p:nvPicPr>
          <p:cNvPr id="14" name="Picture 4" descr="computer, download icon">
            <a:extLst>
              <a:ext uri="{FF2B5EF4-FFF2-40B4-BE49-F238E27FC236}">
                <a16:creationId xmlns:a16="http://schemas.microsoft.com/office/drawing/2014/main" xmlns="" id="{9E4642B2-A64A-45B3-937A-EEBAF386F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709" y="5023141"/>
            <a:ext cx="1802136" cy="18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29B272C2-4233-49DF-BA0F-55837B080AED}"/>
              </a:ext>
            </a:extLst>
          </p:cNvPr>
          <p:cNvSpPr/>
          <p:nvPr/>
        </p:nvSpPr>
        <p:spPr>
          <a:xfrm>
            <a:off x="0" y="5055864"/>
            <a:ext cx="8718031" cy="1802136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Тому завантажуй файли та програми з офіційних сайтів і тих, яким ти довіряєш.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2B1D7F5C-158A-4041-BD38-269B31D5B1DF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365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DF8F3B-8823-4C32-8826-D80B47074966}"/>
              </a:ext>
            </a:extLst>
          </p:cNvPr>
          <p:cNvSpPr txBox="1"/>
          <p:nvPr/>
        </p:nvSpPr>
        <p:spPr>
          <a:xfrm>
            <a:off x="66469" y="4611231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За потреби запитай про сайт у вчителя чи батьків. Перевіряй завантаження на наявність вірусів за допомогою спеціальної антивірусної програми, яку встановлено на твоєму комп’ютері. Заздалегідь дізнайся про неї в батьків чи вчителя.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E5B6BE4-2EE6-47A2-A811-D68E115E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Безпека в інтернеті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F919B41D-E83B-4B4D-91BC-EB5B54FAEBB6}"/>
              </a:ext>
            </a:extLst>
          </p:cNvPr>
          <p:cNvSpPr/>
          <p:nvPr/>
        </p:nvSpPr>
        <p:spPr>
          <a:xfrm>
            <a:off x="0" y="1158954"/>
            <a:ext cx="2887061" cy="9962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kern="0" dirty="0">
                <a:solidFill>
                  <a:srgbClr val="FFFFFF"/>
                </a:solidFill>
              </a:rPr>
              <a:t>Avast Free Antivirus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95A0010-7299-4566-AA8F-67E149051D8F}"/>
              </a:ext>
            </a:extLst>
          </p:cNvPr>
          <p:cNvSpPr/>
          <p:nvPr/>
        </p:nvSpPr>
        <p:spPr>
          <a:xfrm>
            <a:off x="3052206" y="1154455"/>
            <a:ext cx="2887061" cy="9962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360 </a:t>
            </a:r>
            <a:r>
              <a:rPr lang="en-US" sz="2600" b="1" i="1" kern="0" dirty="0">
                <a:solidFill>
                  <a:srgbClr val="FFFFFF"/>
                </a:solidFill>
              </a:rPr>
              <a:t>Total Security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69597088-E662-4D4A-85C6-FF47A9F928EA}"/>
              </a:ext>
            </a:extLst>
          </p:cNvPr>
          <p:cNvSpPr/>
          <p:nvPr/>
        </p:nvSpPr>
        <p:spPr>
          <a:xfrm>
            <a:off x="6091540" y="1154455"/>
            <a:ext cx="2887061" cy="9962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FF"/>
                </a:solidFill>
              </a:rPr>
              <a:t>Avira Free Antivirus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90E5E7B-2A82-4641-AF2A-62765E1E17A8}"/>
              </a:ext>
            </a:extLst>
          </p:cNvPr>
          <p:cNvSpPr/>
          <p:nvPr/>
        </p:nvSpPr>
        <p:spPr>
          <a:xfrm>
            <a:off x="9130874" y="1154455"/>
            <a:ext cx="2887061" cy="9962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FF"/>
                </a:solidFill>
              </a:rPr>
              <a:t>Panda Free Antivirus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2" descr="Пов’язане зображення">
            <a:extLst>
              <a:ext uri="{FF2B5EF4-FFF2-40B4-BE49-F238E27FC236}">
                <a16:creationId xmlns:a16="http://schemas.microsoft.com/office/drawing/2014/main" xmlns="" id="{F9A910A4-3383-4F40-8B32-3AC92BAA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8" y="2426871"/>
            <a:ext cx="1851766" cy="185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Результат пошуку зображень за запитом &quot;360 Total Security ico&quot;">
            <a:extLst>
              <a:ext uri="{FF2B5EF4-FFF2-40B4-BE49-F238E27FC236}">
                <a16:creationId xmlns:a16="http://schemas.microsoft.com/office/drawing/2014/main" xmlns="" id="{0DA15846-9097-4B5C-9827-69FB11348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52" y="2426871"/>
            <a:ext cx="1831766" cy="18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Пов’язане зображення">
            <a:extLst>
              <a:ext uri="{FF2B5EF4-FFF2-40B4-BE49-F238E27FC236}">
                <a16:creationId xmlns:a16="http://schemas.microsoft.com/office/drawing/2014/main" xmlns="" id="{660C1B83-9B00-4270-8D1D-257E62F9D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34" y="2150673"/>
            <a:ext cx="2371872" cy="22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Пов’язане зображення">
            <a:extLst>
              <a:ext uri="{FF2B5EF4-FFF2-40B4-BE49-F238E27FC236}">
                <a16:creationId xmlns:a16="http://schemas.microsoft.com/office/drawing/2014/main" xmlns="" id="{0D73590E-5FE4-493F-99F7-3F832E37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995" y="2409345"/>
            <a:ext cx="1886818" cy="18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2E592764-1FFA-4855-94A0-845244D377B5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29510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omputer icon">
            <a:extLst>
              <a:ext uri="{FF2B5EF4-FFF2-40B4-BE49-F238E27FC236}">
                <a16:creationId xmlns:a16="http://schemas.microsoft.com/office/drawing/2014/main" xmlns="" id="{5E6A5AA1-E48A-46B7-B958-98E672187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 b="24696"/>
          <a:stretch/>
        </p:blipFill>
        <p:spPr bwMode="auto">
          <a:xfrm>
            <a:off x="4648645" y="1816349"/>
            <a:ext cx="3461567" cy="20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Безпека в інтернеті</a:t>
            </a:r>
          </a:p>
        </p:txBody>
      </p:sp>
      <p:grpSp>
        <p:nvGrpSpPr>
          <p:cNvPr id="37" name="Групувати 36"/>
          <p:cNvGrpSpPr/>
          <p:nvPr/>
        </p:nvGrpSpPr>
        <p:grpSpPr>
          <a:xfrm>
            <a:off x="8321161" y="1076641"/>
            <a:ext cx="2621936" cy="1800200"/>
            <a:chOff x="5940152" y="1484784"/>
            <a:chExt cx="2621936" cy="180020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1484784"/>
              <a:ext cx="1800200" cy="1800200"/>
            </a:xfrm>
            <a:prstGeom prst="rect">
              <a:avLst/>
            </a:prstGeom>
          </p:spPr>
        </p:pic>
        <p:pic>
          <p:nvPicPr>
            <p:cNvPr id="39" name="Picture 2" descr="lock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2101">
              <a:off x="6449144" y="1790364"/>
              <a:ext cx="782216" cy="782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account, boss, caucasian, chief, director, directory, head, human, lord, main, male, man, manager, profile, user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752" y="1853647"/>
              <a:ext cx="1431336" cy="143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Box 40"/>
          <p:cNvSpPr txBox="1"/>
          <p:nvPr/>
        </p:nvSpPr>
        <p:spPr>
          <a:xfrm>
            <a:off x="8162576" y="2852936"/>
            <a:ext cx="3782679" cy="44627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Запитуй у дорослих</a:t>
            </a:r>
          </a:p>
        </p:txBody>
      </p:sp>
      <p:grpSp>
        <p:nvGrpSpPr>
          <p:cNvPr id="42" name="Групувати 41"/>
          <p:cNvGrpSpPr/>
          <p:nvPr/>
        </p:nvGrpSpPr>
        <p:grpSpPr>
          <a:xfrm>
            <a:off x="8755821" y="3627013"/>
            <a:ext cx="2638907" cy="2114039"/>
            <a:chOff x="6262389" y="4293096"/>
            <a:chExt cx="2054027" cy="1645489"/>
          </a:xfrm>
        </p:grpSpPr>
        <p:pic>
          <p:nvPicPr>
            <p:cNvPr id="43" name="Picture 8" descr="info, information, man, person, user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876" y="4293096"/>
              <a:ext cx="1365540" cy="1365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exit, restricted, stop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2389" y="471938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7899787" y="6088001"/>
            <a:ext cx="4086295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Будь обережний з незнайомцями</a:t>
            </a:r>
          </a:p>
        </p:txBody>
      </p:sp>
      <p:grpSp>
        <p:nvGrpSpPr>
          <p:cNvPr id="46" name="Групувати 45"/>
          <p:cNvGrpSpPr/>
          <p:nvPr/>
        </p:nvGrpSpPr>
        <p:grpSpPr>
          <a:xfrm>
            <a:off x="5202863" y="4138385"/>
            <a:ext cx="1800200" cy="1800200"/>
            <a:chOff x="3606290" y="4138385"/>
            <a:chExt cx="1800200" cy="1800200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290" y="4138385"/>
              <a:ext cx="1800200" cy="1800200"/>
            </a:xfrm>
            <a:prstGeom prst="rect">
              <a:avLst/>
            </a:prstGeom>
          </p:spPr>
        </p:pic>
        <p:pic>
          <p:nvPicPr>
            <p:cNvPr id="48" name="Picture 12" descr="bubble, chat, comment, message, mobile, sms, speech, talk, telephone, text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190" y="4262183"/>
              <a:ext cx="914400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TextBox 48"/>
          <p:cNvSpPr txBox="1"/>
          <p:nvPr/>
        </p:nvSpPr>
        <p:spPr>
          <a:xfrm>
            <a:off x="4731313" y="6024856"/>
            <a:ext cx="2880794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 поспішай надсилати </a:t>
            </a: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SMS</a:t>
            </a:r>
            <a:endParaRPr kumimoji="0" lang="uk-UA" sz="2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0" name="Групувати 49"/>
          <p:cNvGrpSpPr/>
          <p:nvPr/>
        </p:nvGrpSpPr>
        <p:grpSpPr>
          <a:xfrm>
            <a:off x="1534804" y="3883250"/>
            <a:ext cx="1800200" cy="2158455"/>
            <a:chOff x="581572" y="3804336"/>
            <a:chExt cx="1800200" cy="2158455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72" y="4162591"/>
              <a:ext cx="1800200" cy="1800200"/>
            </a:xfrm>
            <a:prstGeom prst="rect">
              <a:avLst/>
            </a:prstGeom>
          </p:spPr>
        </p:pic>
        <p:pic>
          <p:nvPicPr>
            <p:cNvPr id="52" name="Picture 14" descr="bubble, bubbles, chat, comment, communication, message, speech, talk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16" y="3804336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extBox 52"/>
          <p:cNvSpPr txBox="1"/>
          <p:nvPr/>
        </p:nvSpPr>
        <p:spPr>
          <a:xfrm>
            <a:off x="0" y="6363410"/>
            <a:ext cx="4442681" cy="43088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 розповідай про себе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71984" y="2865228"/>
            <a:ext cx="4325840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 відкривай невідомі файли</a:t>
            </a:r>
          </a:p>
        </p:txBody>
      </p:sp>
      <p:grpSp>
        <p:nvGrpSpPr>
          <p:cNvPr id="55" name="Групувати 54"/>
          <p:cNvGrpSpPr/>
          <p:nvPr/>
        </p:nvGrpSpPr>
        <p:grpSpPr>
          <a:xfrm>
            <a:off x="1443676" y="1124744"/>
            <a:ext cx="1800200" cy="1800200"/>
            <a:chOff x="964881" y="1124744"/>
            <a:chExt cx="1800200" cy="1800200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1" y="1124744"/>
              <a:ext cx="1800200" cy="1800200"/>
            </a:xfrm>
            <a:prstGeom prst="rect">
              <a:avLst/>
            </a:prstGeom>
          </p:spPr>
        </p:pic>
        <p:pic>
          <p:nvPicPr>
            <p:cNvPr id="57" name="Picture 16" descr="folder ic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1300">
              <a:off x="1432218" y="1268131"/>
              <a:ext cx="1057219" cy="105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8" descr="http://izhevsk.ru/forums/icons/forum_pictures/004301/4301233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479" y="1748125"/>
              <a:ext cx="442273" cy="44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9" name="Пряма сполучна лінія 58"/>
          <p:cNvCxnSpPr/>
          <p:nvPr/>
        </p:nvCxnSpPr>
        <p:spPr>
          <a:xfrm flipV="1">
            <a:off x="7997286" y="2413901"/>
            <a:ext cx="512317" cy="238868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0" name="Пряма сполучна лінія 59"/>
          <p:cNvCxnSpPr/>
          <p:nvPr/>
        </p:nvCxnSpPr>
        <p:spPr>
          <a:xfrm>
            <a:off x="7780128" y="3897307"/>
            <a:ext cx="841876" cy="654057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1" name="Пряма сполучна лінія 60"/>
          <p:cNvCxnSpPr/>
          <p:nvPr/>
        </p:nvCxnSpPr>
        <p:spPr>
          <a:xfrm>
            <a:off x="6251220" y="3897306"/>
            <a:ext cx="0" cy="327029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2" name="Пряма сполучна лінія 61"/>
          <p:cNvCxnSpPr/>
          <p:nvPr/>
        </p:nvCxnSpPr>
        <p:spPr>
          <a:xfrm flipH="1">
            <a:off x="3750204" y="3909934"/>
            <a:ext cx="1295625" cy="1128551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63" name="Пряма сполучна лінія 62"/>
          <p:cNvCxnSpPr/>
          <p:nvPr/>
        </p:nvCxnSpPr>
        <p:spPr>
          <a:xfrm>
            <a:off x="3917324" y="2448057"/>
            <a:ext cx="813989" cy="227673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xmlns="" id="{B1833FD4-EBDC-4608-8309-E3634A2AEBF0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13702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75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9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 ребус</a:t>
            </a:r>
          </a:p>
        </p:txBody>
      </p:sp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583644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Хакер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AF7465-4153-4067-ADB8-73E3BEF66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/>
          <a:stretch/>
        </p:blipFill>
        <p:spPr>
          <a:xfrm>
            <a:off x="1864521" y="1413999"/>
            <a:ext cx="8462958" cy="3846257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523FF8CD-ED0B-4174-94E4-5E1D6E18AF18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19282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3919" y="1240077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66184"/>
            <a:ext cx="4663795" cy="1191816"/>
          </a:xfrm>
          <a:prstGeom prst="wedgeRoundRectCallout">
            <a:avLst>
              <a:gd name="adj1" fmla="val 101471"/>
              <a:gd name="adj2" fmla="val -284262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 smtClean="0">
                <a:solidFill>
                  <a:srgbClr val="FFFFFF"/>
                </a:solidFill>
                <a:latin typeface="Verdana"/>
              </a:rPr>
              <a:t>9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dirty="0" smtClean="0">
                <a:solidFill>
                  <a:srgbClr val="FFFFFF"/>
                </a:solidFill>
                <a:latin typeface="Verdana"/>
              </a:rPr>
              <a:t>11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D77A2878-666F-4E14-BE55-4DE17605036A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8550" y="1510184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58196" y="1217954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10-11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0" y="1217954"/>
            <a:ext cx="4839154" cy="5640046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96DDB07-CD96-4211-B151-59060BC24FC2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65794B9-4EBE-4E25-B4E6-84FC578E5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pic>
        <p:nvPicPr>
          <p:cNvPr id="9" name="Picture 2" descr="Design, responsive, computer, desktop, mobile, smartphone icon - Download on Iconfinder">
            <a:extLst>
              <a:ext uri="{FF2B5EF4-FFF2-40B4-BE49-F238E27FC236}">
                <a16:creationId xmlns:a16="http://schemas.microsoft.com/office/drawing/2014/main" xmlns="" id="{AE7257F1-777B-48BD-8A54-890C872A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83" y="3952035"/>
            <a:ext cx="2336812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ntivirus, lock, protection, safe, secure, security, shield icon - Download on Iconfinder">
            <a:extLst>
              <a:ext uri="{FF2B5EF4-FFF2-40B4-BE49-F238E27FC236}">
                <a16:creationId xmlns:a16="http://schemas.microsoft.com/office/drawing/2014/main" xmlns="" id="{0B4E7C5D-C894-4B0C-A7ED-6D6C6D2B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698" y="3945169"/>
            <a:ext cx="2350544" cy="23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98F64F09-4953-4C89-8678-21441478BCE2}"/>
              </a:ext>
            </a:extLst>
          </p:cNvPr>
          <p:cNvSpPr/>
          <p:nvPr/>
        </p:nvSpPr>
        <p:spPr>
          <a:xfrm>
            <a:off x="3376127" y="3066782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2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E5B6BE4-2EE6-47A2-A811-D68E115E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Безпека в інтернеті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251F0B-D481-4650-BDA3-4DBBD39A459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Ти знаєш, що, шукаючи потрібні дані в інтернеті, можна потрапити в небезпечну ситуацію: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10C7185-1A88-49E4-95A0-14DF6183CEBE}"/>
              </a:ext>
            </a:extLst>
          </p:cNvPr>
          <p:cNvSpPr/>
          <p:nvPr/>
        </p:nvSpPr>
        <p:spPr>
          <a:xfrm>
            <a:off x="72008" y="2253504"/>
            <a:ext cx="3973050" cy="13639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Повірити неправдивій рекламі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2BB42EA-10E5-4B64-9A2A-58B257BD1AD5}"/>
              </a:ext>
            </a:extLst>
          </p:cNvPr>
          <p:cNvSpPr/>
          <p:nvPr/>
        </p:nvSpPr>
        <p:spPr>
          <a:xfrm>
            <a:off x="4110553" y="2253504"/>
            <a:ext cx="3973050" cy="13639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Знайти некоректне зображення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CCBDAB4-E69C-4364-9E98-2D80C79E9A1A}"/>
              </a:ext>
            </a:extLst>
          </p:cNvPr>
          <p:cNvSpPr/>
          <p:nvPr/>
        </p:nvSpPr>
        <p:spPr>
          <a:xfrm>
            <a:off x="8149101" y="2253504"/>
            <a:ext cx="3973050" cy="13639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Скористатися неперевіреними даними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613E15-D996-4F8A-89C9-5B7D41EE8D8A}"/>
              </a:ext>
            </a:extLst>
          </p:cNvPr>
          <p:cNvSpPr txBox="1"/>
          <p:nvPr/>
        </p:nvSpPr>
        <p:spPr>
          <a:xfrm>
            <a:off x="72008" y="547300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Щоб уникнути цього, потрібно навчитися критично оцінювати знайдені в інтернеті дані й дотримуватися правил безпечної поведінки.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2" name="Picture 2" descr="Результат пошуку зображень за запитом &quot;advertising icon&quot;">
            <a:extLst>
              <a:ext uri="{FF2B5EF4-FFF2-40B4-BE49-F238E27FC236}">
                <a16:creationId xmlns:a16="http://schemas.microsoft.com/office/drawing/2014/main" xmlns="" id="{F4CDB78D-D14C-47E5-82DF-547184AD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02" y="3654223"/>
            <a:ext cx="1382062" cy="138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Результат пошуку зображень за запитом &quot;Incorrect image&quot;">
            <a:extLst>
              <a:ext uri="{FF2B5EF4-FFF2-40B4-BE49-F238E27FC236}">
                <a16:creationId xmlns:a16="http://schemas.microsoft.com/office/drawing/2014/main" xmlns="" id="{A861338B-B582-46AD-A839-73369DB2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t="10095" r="7824" b="18581"/>
          <a:stretch/>
        </p:blipFill>
        <p:spPr bwMode="auto">
          <a:xfrm>
            <a:off x="5222434" y="3668601"/>
            <a:ext cx="1749287" cy="13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Результат пошуку зображень за запитом &quot;Unverified data icon&quot;">
            <a:extLst>
              <a:ext uri="{FF2B5EF4-FFF2-40B4-BE49-F238E27FC236}">
                <a16:creationId xmlns:a16="http://schemas.microsoft.com/office/drawing/2014/main" xmlns="" id="{858AA3A8-768A-4AED-972E-F06450D1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65" y="3566652"/>
            <a:ext cx="1595321" cy="15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C6037947-0C89-4E5A-94AD-9E80CEFC4D22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3969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E5B6BE4-2EE6-47A2-A811-D68E115E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Безпека в інтернеті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F6DA5A-8E8D-4003-9A06-C1729818A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Зловмисники в мережі можуть полювати на особисті дані користувачів з метою: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7AA33DD9-8289-4AEF-B003-9F9CB9BC3564}"/>
              </a:ext>
            </a:extLst>
          </p:cNvPr>
          <p:cNvSpPr/>
          <p:nvPr/>
        </p:nvSpPr>
        <p:spPr>
          <a:xfrm>
            <a:off x="72008" y="225266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Шантажу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FDDDF31D-2597-4231-80D2-483956041B3E}"/>
              </a:ext>
            </a:extLst>
          </p:cNvPr>
          <p:cNvSpPr/>
          <p:nvPr/>
        </p:nvSpPr>
        <p:spPr>
          <a:xfrm>
            <a:off x="4110553" y="225266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Фінансових махінацій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1A7734F8-CA39-4660-845E-20ADC83992D3}"/>
              </a:ext>
            </a:extLst>
          </p:cNvPr>
          <p:cNvSpPr/>
          <p:nvPr/>
        </p:nvSpPr>
        <p:spPr>
          <a:xfrm>
            <a:off x="8149101" y="225266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Психологічного тиску</a:t>
            </a:r>
          </a:p>
        </p:txBody>
      </p:sp>
      <p:pic>
        <p:nvPicPr>
          <p:cNvPr id="19" name="Picture 4" descr="Результат пошуку зображень за запитом &quot;Safe internet&quot;">
            <a:extLst>
              <a:ext uri="{FF2B5EF4-FFF2-40B4-BE49-F238E27FC236}">
                <a16:creationId xmlns:a16="http://schemas.microsoft.com/office/drawing/2014/main" xmlns="" id="{842C42E8-D34C-4DAC-92E1-1114165A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674772"/>
            <a:ext cx="4020542" cy="214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cking Concept Vector. Hacker Using Personal Computer Stealing Credit Card  Information, Personal Data, Money. Network Fishing. Hacking PIN Code.  Breaking, Attacking. Flat Cartoon Illustration By Pikepicture |  TheHungryJPEG.com">
            <a:extLst>
              <a:ext uri="{FF2B5EF4-FFF2-40B4-BE49-F238E27FC236}">
                <a16:creationId xmlns:a16="http://schemas.microsoft.com/office/drawing/2014/main" xmlns="" id="{B8E9BCE8-B2D2-4710-9C7D-00F8C6729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3" b="8386"/>
          <a:stretch/>
        </p:blipFill>
        <p:spPr bwMode="auto">
          <a:xfrm>
            <a:off x="4092550" y="4604510"/>
            <a:ext cx="3973050" cy="22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sychology 101 and the Hillsdale College Core - Hillsdale College">
            <a:extLst>
              <a:ext uri="{FF2B5EF4-FFF2-40B4-BE49-F238E27FC236}">
                <a16:creationId xmlns:a16="http://schemas.microsoft.com/office/drawing/2014/main" xmlns="" id="{4A9E1797-7334-4C13-BE4B-73BAFAA9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54" y="4592694"/>
            <a:ext cx="3952496" cy="22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3E5B3C0D-DB97-4A7A-B913-58EB76C2258B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38075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E5B6BE4-2EE6-47A2-A811-D68E115E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Безпека в інтернеті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FBB552-BC23-4043-AAFC-A1D67DB0779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не повідомляй в інтернеті: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A01605AA-80E9-40C5-9311-8EB21BEDB066}"/>
              </a:ext>
            </a:extLst>
          </p:cNvPr>
          <p:cNvSpPr/>
          <p:nvPr/>
        </p:nvSpPr>
        <p:spPr>
          <a:xfrm>
            <a:off x="72008" y="1817571"/>
            <a:ext cx="2887061" cy="13809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свою адресу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12248842-A2F5-45F9-B6D5-656D206673DD}"/>
              </a:ext>
            </a:extLst>
          </p:cNvPr>
          <p:cNvSpPr/>
          <p:nvPr/>
        </p:nvSpPr>
        <p:spPr>
          <a:xfrm>
            <a:off x="3125138" y="1817571"/>
            <a:ext cx="2887061" cy="13809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номер телефону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70648BFE-2A89-47B2-AAFC-4E6B6CAB2EE0}"/>
              </a:ext>
            </a:extLst>
          </p:cNvPr>
          <p:cNvSpPr/>
          <p:nvPr/>
        </p:nvSpPr>
        <p:spPr>
          <a:xfrm>
            <a:off x="6178267" y="1817571"/>
            <a:ext cx="2887061" cy="13809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дані про те, у яку школу ти ходиш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6DD9ABB2-F424-4961-A7BA-24441503EBED}"/>
              </a:ext>
            </a:extLst>
          </p:cNvPr>
          <p:cNvSpPr/>
          <p:nvPr/>
        </p:nvSpPr>
        <p:spPr>
          <a:xfrm>
            <a:off x="9229550" y="1819489"/>
            <a:ext cx="2887061" cy="13809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 проводиш вільний час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D4D952-A560-487B-8AFE-A1D261668765}"/>
              </a:ext>
            </a:extLst>
          </p:cNvPr>
          <p:cNvSpPr txBox="1"/>
          <p:nvPr/>
        </p:nvSpPr>
        <p:spPr>
          <a:xfrm>
            <a:off x="66469" y="547300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Завжди розповідай батькам або комусь із старших про сайти, які ти відвідуєш, чи пропозиції, які отримуєш з інтернету.</a:t>
            </a:r>
          </a:p>
        </p:txBody>
      </p:sp>
      <p:pic>
        <p:nvPicPr>
          <p:cNvPr id="13" name="Picture 2" descr="Результат пошуку зображень за запитом &quot;address icon&quot;">
            <a:extLst>
              <a:ext uri="{FF2B5EF4-FFF2-40B4-BE49-F238E27FC236}">
                <a16:creationId xmlns:a16="http://schemas.microsoft.com/office/drawing/2014/main" xmlns="" id="{7857932E-8E77-4AC5-8DC3-9FCBB78EC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3" y="3243143"/>
            <a:ext cx="1874669" cy="18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nternet, phone, social media icon">
            <a:extLst>
              <a:ext uri="{FF2B5EF4-FFF2-40B4-BE49-F238E27FC236}">
                <a16:creationId xmlns:a16="http://schemas.microsoft.com/office/drawing/2014/main" xmlns="" id="{7BFCC3D8-2F7D-4934-B378-46412E6C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16" y="3304125"/>
            <a:ext cx="1752704" cy="17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Результат пошуку зображень за запитом &quot;school icon&quot;">
            <a:extLst>
              <a:ext uri="{FF2B5EF4-FFF2-40B4-BE49-F238E27FC236}">
                <a16:creationId xmlns:a16="http://schemas.microsoft.com/office/drawing/2014/main" xmlns="" id="{DDD91323-AF5C-4BF6-B023-C9289512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97" y="325183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Результат пошуку зображень за запитом &quot;vacation icon&quot;">
            <a:extLst>
              <a:ext uri="{FF2B5EF4-FFF2-40B4-BE49-F238E27FC236}">
                <a16:creationId xmlns:a16="http://schemas.microsoft.com/office/drawing/2014/main" xmlns="" id="{7369323E-A9C7-481D-85DF-B792E4FE0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 bwMode="auto">
          <a:xfrm>
            <a:off x="9608682" y="3229465"/>
            <a:ext cx="2128796" cy="19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21B4B42A-8780-49AF-879A-239906B8A72A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8285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E5B6BE4-2EE6-47A2-A811-D68E115E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Безпека в інтернеті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4DD9E2-6983-4F4D-8279-AAE174498E02}"/>
              </a:ext>
            </a:extLst>
          </p:cNvPr>
          <p:cNvSpPr txBox="1"/>
          <p:nvPr/>
        </p:nvSpPr>
        <p:spPr>
          <a:xfrm>
            <a:off x="72008" y="121281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Пам’ятай, що в мережі люди можуть не показувати свого справжнього обличчя та не демонструвати своїх істинних намірів.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Picture 2" descr="http://www.prointernet.in.ua/images/mod_3/img_m1.png">
            <a:extLst>
              <a:ext uri="{FF2B5EF4-FFF2-40B4-BE49-F238E27FC236}">
                <a16:creationId xmlns:a16="http://schemas.microsoft.com/office/drawing/2014/main" xmlns="" id="{080B26D8-300D-45F9-B220-E7C7ABB8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70" y="3800816"/>
            <a:ext cx="6114367" cy="305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A65B18-C7D8-42A9-A72D-399377BA0051}"/>
              </a:ext>
            </a:extLst>
          </p:cNvPr>
          <p:cNvSpPr txBox="1"/>
          <p:nvPr/>
        </p:nvSpPr>
        <p:spPr>
          <a:xfrm>
            <a:off x="72008" y="3318570"/>
            <a:ext cx="576226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 err="1">
                <a:solidFill>
                  <a:schemeClr val="bg1"/>
                </a:solidFill>
              </a:rPr>
              <a:t>Аватарка</a:t>
            </a:r>
            <a:r>
              <a:rPr lang="uk-UA" sz="2800" b="1" i="1" dirty="0">
                <a:solidFill>
                  <a:schemeClr val="bg1"/>
                </a:solidFill>
              </a:rPr>
              <a:t> може бути неправдивою. Прояви агресії, ворожого ставлення, ненависті під час спілкування з іншими мають спонукати тебе не відповідати на подібні публікації або коментарі.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63CC93FF-3935-4FE7-9EC7-0CD3782C03C5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8558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E5B6BE4-2EE6-47A2-A811-D68E115E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Безпека в інтернеті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5EB1FC-D533-4398-9D1D-FF83864AAE02}"/>
              </a:ext>
            </a:extLst>
          </p:cNvPr>
          <p:cNvSpPr txBox="1"/>
          <p:nvPr/>
        </p:nvSpPr>
        <p:spPr>
          <a:xfrm>
            <a:off x="72008" y="1196763"/>
            <a:ext cx="540445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Слід також припинити спілкування, якщо тебе примушують до дій, через які ти відчуваєш дискомфорт, нервуєш.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2" descr="http://www.prointernet.in.ua/images/mod_3/img_m2.png">
            <a:extLst>
              <a:ext uri="{FF2B5EF4-FFF2-40B4-BE49-F238E27FC236}">
                <a16:creationId xmlns:a16="http://schemas.microsoft.com/office/drawing/2014/main" xmlns="" id="{19A212C2-6DFE-4919-A4AF-3455C5B8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10" y="1471440"/>
            <a:ext cx="6573640" cy="19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1ACEDDE7-FCA6-43BF-BE83-2282C0BE823B}"/>
              </a:ext>
            </a:extLst>
          </p:cNvPr>
          <p:cNvGrpSpPr/>
          <p:nvPr/>
        </p:nvGrpSpPr>
        <p:grpSpPr>
          <a:xfrm>
            <a:off x="9503604" y="3170583"/>
            <a:ext cx="2342045" cy="3578088"/>
            <a:chOff x="9503604" y="3170583"/>
            <a:chExt cx="2342045" cy="3578088"/>
          </a:xfrm>
        </p:grpSpPr>
        <p:pic>
          <p:nvPicPr>
            <p:cNvPr id="12" name="Picture 4" descr="avatar, business, group, human, meeting, people, profile, team, user icon">
              <a:extLst>
                <a:ext uri="{FF2B5EF4-FFF2-40B4-BE49-F238E27FC236}">
                  <a16:creationId xmlns:a16="http://schemas.microsoft.com/office/drawing/2014/main" xmlns="" id="{E1A37A79-6B2E-4B5B-9838-40A8EF2C3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0105" y="3170583"/>
              <a:ext cx="1789044" cy="3578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Символ &quot;Заборонено&quot; 12">
              <a:extLst>
                <a:ext uri="{FF2B5EF4-FFF2-40B4-BE49-F238E27FC236}">
                  <a16:creationId xmlns:a16="http://schemas.microsoft.com/office/drawing/2014/main" xmlns="" id="{F3E6E003-DB37-4E45-82D2-DE0CD77F5E81}"/>
                </a:ext>
              </a:extLst>
            </p:cNvPr>
            <p:cNvSpPr/>
            <p:nvPr/>
          </p:nvSpPr>
          <p:spPr>
            <a:xfrm>
              <a:off x="9503604" y="3572215"/>
              <a:ext cx="2342045" cy="2342045"/>
            </a:xfrm>
            <a:prstGeom prst="noSmoking">
              <a:avLst>
                <a:gd name="adj" fmla="val 55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B08F7960-4E77-4B92-BB0C-F9598EA9DF88}"/>
              </a:ext>
            </a:extLst>
          </p:cNvPr>
          <p:cNvSpPr/>
          <p:nvPr/>
        </p:nvSpPr>
        <p:spPr>
          <a:xfrm>
            <a:off x="72008" y="4219640"/>
            <a:ext cx="9151504" cy="2577376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uk-UA" sz="3000" b="1" i="1" dirty="0">
                <a:solidFill>
                  <a:schemeClr val="bg1"/>
                </a:solidFill>
              </a:rPr>
              <a:t>Не погоджуйся без участі батьків на зустріч з онлайн-приятелями, якщо вони запропонують зустрітися в реальному житті.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662CFEB7-77FF-4B3A-8078-551913BF1ECB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776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E5B6BE4-2EE6-47A2-A811-D68E115E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Безпека в інтернеті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5DFC43C0-0AB5-4C01-BA83-9BA26AD2AE95}"/>
              </a:ext>
            </a:extLst>
          </p:cNvPr>
          <p:cNvSpPr/>
          <p:nvPr/>
        </p:nvSpPr>
        <p:spPr>
          <a:xfrm>
            <a:off x="0" y="1145556"/>
            <a:ext cx="3973050" cy="9004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Помста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133D6A2-D0DB-4336-8BF3-1FD0D379D682}"/>
              </a:ext>
            </a:extLst>
          </p:cNvPr>
          <p:cNvSpPr/>
          <p:nvPr/>
        </p:nvSpPr>
        <p:spPr>
          <a:xfrm>
            <a:off x="4110552" y="1174423"/>
            <a:ext cx="3914335" cy="9004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Самовираження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624DFEB-5D09-4DEA-A976-F15300194772}"/>
              </a:ext>
            </a:extLst>
          </p:cNvPr>
          <p:cNvSpPr/>
          <p:nvPr/>
        </p:nvSpPr>
        <p:spPr>
          <a:xfrm>
            <a:off x="8149099" y="1178074"/>
            <a:ext cx="3973050" cy="9004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Винагорода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75FDC4FE-7552-4267-915B-04C886B16F33}"/>
              </a:ext>
            </a:extLst>
          </p:cNvPr>
          <p:cNvSpPr/>
          <p:nvPr/>
        </p:nvSpPr>
        <p:spPr>
          <a:xfrm>
            <a:off x="4176049" y="2368524"/>
            <a:ext cx="3973050" cy="20832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дехто робить це задля розваги, інші — щоб показати свою кваліфікацію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13" name="Picture 2" descr="bird, revenge, zoro icon">
            <a:extLst>
              <a:ext uri="{FF2B5EF4-FFF2-40B4-BE49-F238E27FC236}">
                <a16:creationId xmlns:a16="http://schemas.microsoft.com/office/drawing/2014/main" xmlns="" id="{D4F90281-3F2E-46E1-A8A0-B6E914CC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0" y="2128738"/>
            <a:ext cx="2562777" cy="256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ash, coins, money icon">
            <a:extLst>
              <a:ext uri="{FF2B5EF4-FFF2-40B4-BE49-F238E27FC236}">
                <a16:creationId xmlns:a16="http://schemas.microsoft.com/office/drawing/2014/main" xmlns="" id="{8D02986E-4397-4A57-8374-900B22E6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352" y="2377149"/>
            <a:ext cx="2074579" cy="20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D15E91-25DA-4E03-A5E2-C7016CF21ABC}"/>
              </a:ext>
            </a:extLst>
          </p:cNvPr>
          <p:cNvSpPr txBox="1"/>
          <p:nvPr/>
        </p:nvSpPr>
        <p:spPr>
          <a:xfrm>
            <a:off x="42648" y="4976967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Певна категорія людей, яких називають  </a:t>
            </a:r>
            <a:r>
              <a:rPr lang="uk-UA" sz="2800" b="1" i="1" dirty="0">
                <a:solidFill>
                  <a:srgbClr val="FFFF00"/>
                </a:solidFill>
              </a:rPr>
              <a:t>хакерами</a:t>
            </a:r>
            <a:r>
              <a:rPr lang="uk-UA" sz="2800" b="1" i="1" dirty="0">
                <a:solidFill>
                  <a:schemeClr val="bg1"/>
                </a:solidFill>
              </a:rPr>
              <a:t>, без дозволу власника комп’ютера може на відстані використовувати або знищувати дані чи програми. Мотиви їхніх дій можуть бути різними: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A7B992C3-9883-4190-84FA-A3D7B2CA1CEB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20388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E5B6BE4-2EE6-47A2-A811-D68E115E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Безпека в інтернеті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60846B-E4CB-4B5C-BEDE-9E2BA2C07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298" y="1682556"/>
            <a:ext cx="7154702" cy="5175444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78EC236-C69A-40BA-B585-6E0D4807EAF3}"/>
              </a:ext>
            </a:extLst>
          </p:cNvPr>
          <p:cNvSpPr/>
          <p:nvPr/>
        </p:nvSpPr>
        <p:spPr>
          <a:xfrm>
            <a:off x="116841" y="1682556"/>
            <a:ext cx="4786503" cy="5175444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i="1" dirty="0">
                <a:solidFill>
                  <a:schemeClr val="bg1"/>
                </a:solidFill>
              </a:rPr>
              <a:t>Тому не натискай кнопку </a:t>
            </a:r>
            <a:r>
              <a:rPr lang="uk-UA" sz="3000" b="1" i="1" dirty="0">
                <a:solidFill>
                  <a:srgbClr val="FFFF00"/>
                </a:solidFill>
              </a:rPr>
              <a:t>Завантажити</a:t>
            </a:r>
            <a:r>
              <a:rPr lang="uk-UA" sz="3000" b="1" i="1" dirty="0">
                <a:solidFill>
                  <a:schemeClr val="bg1"/>
                </a:solidFill>
              </a:rPr>
              <a:t> на неперевірених сайтах — ти можеш завантажити програму, яку використають хакери, щоб тобі зашкодити.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D909D6DC-95FA-4E21-961E-BA31D19486B1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190172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DF8F3B-8823-4C32-8826-D80B47074966}"/>
              </a:ext>
            </a:extLst>
          </p:cNvPr>
          <p:cNvSpPr txBox="1"/>
          <p:nvPr/>
        </p:nvSpPr>
        <p:spPr>
          <a:xfrm>
            <a:off x="0" y="1678026"/>
            <a:ext cx="770530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Під час завантаження документів і програм з інтернету до комп’ютера можуть потрапити комп’ютерні віруси.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E5B6BE4-2EE6-47A2-A811-D68E115E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Безпека в інтернеті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DF58F3-8D61-419D-876B-0C55B293BE5F}"/>
              </a:ext>
            </a:extLst>
          </p:cNvPr>
          <p:cNvSpPr txBox="1"/>
          <p:nvPr/>
        </p:nvSpPr>
        <p:spPr>
          <a:xfrm>
            <a:off x="72008" y="5028247"/>
            <a:ext cx="6373668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Комп’ютерний вірус </a:t>
            </a:r>
            <a:r>
              <a:rPr lang="uk-UA" sz="2800" b="1" i="1" kern="0" dirty="0">
                <a:solidFill>
                  <a:srgbClr val="FFFFFF"/>
                </a:solidFill>
              </a:rPr>
              <a:t>— це комп’ютерна програма, яка має здатність до прихованого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самопоширення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94561AA-E025-4AB2-8209-298C764F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4519" y="5318704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ettoriale - Virus Informatico. Il Computer è Infetto, Ci Sono Molti  Messaggi Di Avviso.. Image 93215822.">
            <a:extLst>
              <a:ext uri="{FF2B5EF4-FFF2-40B4-BE49-F238E27FC236}">
                <a16:creationId xmlns:a16="http://schemas.microsoft.com/office/drawing/2014/main" xmlns="" id="{7518565C-F94C-454D-9D98-10D70DDE9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t="11171" r="14588" b="23216"/>
          <a:stretch/>
        </p:blipFill>
        <p:spPr bwMode="auto">
          <a:xfrm>
            <a:off x="7944465" y="1196762"/>
            <a:ext cx="4175526" cy="383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DE9CB8D9-3F6A-45E0-BE7A-3BB83147A2DD}"/>
              </a:ext>
            </a:extLst>
          </p:cNvPr>
          <p:cNvSpPr/>
          <p:nvPr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</a:t>
            </a:r>
          </a:p>
        </p:txBody>
      </p:sp>
    </p:spTree>
    <p:extLst>
      <p:ext uri="{BB962C8B-B14F-4D97-AF65-F5344CB8AC3E}">
        <p14:creationId xmlns:p14="http://schemas.microsoft.com/office/powerpoint/2010/main" val="21757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Другая 3">
      <a:dk1>
        <a:srgbClr val="FFFF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FFFE99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8449</TotalTime>
  <Words>516</Words>
  <Application>Microsoft Office PowerPoint</Application>
  <PresentationFormat>Широкоэкранный</PresentationFormat>
  <Paragraphs>98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Times New Roman</vt:lpstr>
      <vt:lpstr>Verdana</vt:lpstr>
      <vt:lpstr>Wingdings</vt:lpstr>
      <vt:lpstr>Office Theme</vt:lpstr>
      <vt:lpstr>Безпечне користування інтернетом</vt:lpstr>
      <vt:lpstr>Безпека в інтернеті</vt:lpstr>
      <vt:lpstr>Безпека в інтернеті</vt:lpstr>
      <vt:lpstr>Безпека в інтернеті</vt:lpstr>
      <vt:lpstr>Безпека в інтернеті</vt:lpstr>
      <vt:lpstr>Безпека в інтернеті</vt:lpstr>
      <vt:lpstr>Безпека в інтернеті</vt:lpstr>
      <vt:lpstr>Безпека в інтернеті</vt:lpstr>
      <vt:lpstr>Безпека в інтернеті</vt:lpstr>
      <vt:lpstr>Безпека в інтернеті</vt:lpstr>
      <vt:lpstr>Безпека в інтернеті</vt:lpstr>
      <vt:lpstr>Безпека в інтернеті</vt:lpstr>
      <vt:lpstr>Розгадай ребус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268</cp:revision>
  <dcterms:created xsi:type="dcterms:W3CDTF">2016-06-06T19:48:43Z</dcterms:created>
  <dcterms:modified xsi:type="dcterms:W3CDTF">2023-03-15T07:31:11Z</dcterms:modified>
</cp:coreProperties>
</file>