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89" r:id="rId3"/>
    <p:sldId id="291" r:id="rId4"/>
    <p:sldId id="269" r:id="rId5"/>
    <p:sldId id="262" r:id="rId6"/>
    <p:sldId id="266" r:id="rId7"/>
    <p:sldId id="287" r:id="rId8"/>
    <p:sldId id="286" r:id="rId9"/>
    <p:sldId id="292" r:id="rId10"/>
    <p:sldId id="264" r:id="rId11"/>
    <p:sldId id="290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2" csCatId="colorful" phldr="1"/>
      <dgm:spPr/>
      <dgm:t>
        <a:bodyPr rtlCol="0"/>
        <a:lstStyle/>
        <a:p>
          <a:pPr rtl="0"/>
          <a:endParaRPr lang="en-US"/>
        </a:p>
      </dgm:t>
    </dgm:pt>
    <dgm:pt modelId="{E1F87E0E-FF3E-47D3-BFF3-1936BDC1B9A7}">
      <dgm:prSet phldrT="[Text]" custT="1"/>
      <dgm:spPr/>
      <dgm:t>
        <a:bodyPr rtlCol="0"/>
        <a:lstStyle/>
        <a:p>
          <a:pPr rtl="0"/>
          <a:r>
            <a:rPr lang="uk-UA" sz="2000" b="1" u="none" noProof="0" dirty="0">
              <a:solidFill>
                <a:srgbClr val="00B0F0"/>
              </a:solidFill>
            </a:rPr>
            <a:t>ПЕРВОЦВІТИ</a:t>
          </a:r>
          <a:endParaRPr lang="ru-RU" sz="2000" b="1" u="none" noProof="0" dirty="0">
            <a:solidFill>
              <a:srgbClr val="00B0F0"/>
            </a:solidFill>
          </a:endParaRPr>
        </a:p>
      </dgm:t>
    </dgm:pt>
    <dgm:pt modelId="{169E7CD4-95A5-4EA3-A305-1668AA4A744D}" type="par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9C10DDF3-A40F-4978-A049-EE2D16408C99}" type="sib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2356E178-4180-471B-A95D-2442FCF758CB}">
      <dgm:prSet phldrT="[Text]" custT="1"/>
      <dgm:spPr/>
      <dgm:t>
        <a:bodyPr rtlCol="0"/>
        <a:lstStyle/>
        <a:p>
          <a:pPr rtl="0"/>
          <a:r>
            <a:rPr lang="uk-UA" sz="1600" b="1" noProof="0" dirty="0">
              <a:solidFill>
                <a:schemeClr val="accent4">
                  <a:lumMod val="75000"/>
                </a:schemeClr>
              </a:solidFill>
            </a:rPr>
            <a:t>Не</a:t>
          </a:r>
        </a:p>
        <a:p>
          <a:pPr rtl="0"/>
          <a:r>
            <a:rPr lang="uk-UA" sz="1600" b="1" noProof="0" dirty="0">
              <a:solidFill>
                <a:schemeClr val="accent4">
                  <a:lumMod val="75000"/>
                </a:schemeClr>
              </a:solidFill>
            </a:rPr>
            <a:t> зривайте</a:t>
          </a:r>
          <a:endParaRPr lang="ru-RU" sz="1600" b="1" noProof="0" dirty="0">
            <a:solidFill>
              <a:schemeClr val="accent4">
                <a:lumMod val="75000"/>
              </a:schemeClr>
            </a:solidFill>
          </a:endParaRPr>
        </a:p>
      </dgm:t>
    </dgm:pt>
    <dgm:pt modelId="{28637787-CABB-4AAD-B4EC-042A0B395341}" type="par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419F9E5C-97BF-4A9A-8E09-71B55289B3AE}" type="sib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D6369594-53CA-4743-BFF7-C2D904DA742C}">
      <dgm:prSet phldrT="[Text]" custT="1"/>
      <dgm:spPr/>
      <dgm:t>
        <a:bodyPr rtlCol="0"/>
        <a:lstStyle/>
        <a:p>
          <a:pPr rtl="0"/>
          <a:r>
            <a:rPr lang="ru-RU" sz="1800" b="1" noProof="0" dirty="0">
              <a:solidFill>
                <a:schemeClr val="accent4">
                  <a:lumMod val="50000"/>
                </a:schemeClr>
              </a:solidFill>
            </a:rPr>
            <a:t>Не даруйте</a:t>
          </a:r>
        </a:p>
      </dgm:t>
    </dgm:pt>
    <dgm:pt modelId="{5433BCDE-D01B-4C43-9770-3BCF6A203491}" type="par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5B98D9CA-9FDF-44BD-98EC-0F6E2E37923A}" type="sib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B626C495-F3A7-4ADE-A0FE-4E7983E98359}">
      <dgm:prSet phldrT="[Text]" custT="1"/>
      <dgm:spPr/>
      <dgm:t>
        <a:bodyPr rtlCol="0"/>
        <a:lstStyle/>
        <a:p>
          <a:pPr rtl="0"/>
          <a:r>
            <a:rPr lang="ru-RU" sz="1600" b="1" noProof="0" dirty="0"/>
            <a:t>Не </a:t>
          </a:r>
          <a:r>
            <a:rPr lang="ru-RU" sz="1600" b="1" noProof="0" dirty="0" err="1"/>
            <a:t>знищуйте</a:t>
          </a:r>
          <a:endParaRPr lang="ru-RU" sz="1600" b="1" noProof="0" dirty="0"/>
        </a:p>
      </dgm:t>
    </dgm:pt>
    <dgm:pt modelId="{6F2AC2C2-8163-4C6A-99C5-72A6C2B2A33F}" type="par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91A8EA40-4823-4FE8-82D6-C24B81F0FC1F}" type="sibTrans" cxnId="{13AF98FC-2DB9-4B5F-85B0-E587DE19880D}">
      <dgm:prSet/>
      <dgm:spPr/>
      <dgm:t>
        <a:bodyPr rtlCol="0"/>
        <a:lstStyle/>
        <a:p>
          <a:pPr rtl="0"/>
          <a:endParaRPr lang="en-US"/>
        </a:p>
      </dgm:t>
    </dgm:pt>
    <dgm:pt modelId="{BC2DF43D-A878-4B6A-B15F-7FFBED6EC842}">
      <dgm:prSet phldrT="[Text]" custT="1"/>
      <dgm:spPr/>
      <dgm:t>
        <a:bodyPr rtlCol="0"/>
        <a:lstStyle/>
        <a:p>
          <a:pPr rtl="0"/>
          <a:r>
            <a:rPr lang="ru-RU" sz="1900" b="1" noProof="0" dirty="0">
              <a:solidFill>
                <a:schemeClr val="accent1">
                  <a:lumMod val="75000"/>
                </a:schemeClr>
              </a:solidFill>
            </a:rPr>
            <a:t>Не</a:t>
          </a:r>
        </a:p>
        <a:p>
          <a:pPr rtl="0"/>
          <a:r>
            <a:rPr lang="ru-RU" sz="1900" b="1" noProof="0" dirty="0" err="1">
              <a:solidFill>
                <a:schemeClr val="accent1">
                  <a:lumMod val="75000"/>
                </a:schemeClr>
              </a:solidFill>
            </a:rPr>
            <a:t>купуйте</a:t>
          </a:r>
          <a:r>
            <a:rPr lang="ru-RU" sz="1900" b="1" noProof="0" dirty="0">
              <a:solidFill>
                <a:schemeClr val="accent1">
                  <a:lumMod val="75000"/>
                </a:schemeClr>
              </a:solidFill>
            </a:rPr>
            <a:t> </a:t>
          </a:r>
        </a:p>
      </dgm:t>
    </dgm:pt>
    <dgm:pt modelId="{17DD7635-F2DC-43BE-A312-49946A09DBA4}" type="par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E6A990DC-0228-4E23-ABC6-C9EE879B9A00}" type="sib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 custScaleX="92362"/>
      <dgm:spPr/>
      <dgm:t>
        <a:bodyPr/>
        <a:lstStyle/>
        <a:p>
          <a:endParaRPr lang="ru-RU"/>
        </a:p>
      </dgm:t>
    </dgm:pt>
    <dgm:pt modelId="{E7BFA9EE-B858-4016-80BA-575963560F75}" type="pres">
      <dgm:prSet presAssocID="{2356E178-4180-471B-A95D-2442FCF758CB}" presName="node" presStyleLbl="vennNode1" presStyleIdx="1" presStyleCnt="5" custScaleX="136508" custScaleY="133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5F1BD-E04A-41BF-B64D-B06E6D0468D8}" type="pres">
      <dgm:prSet presAssocID="{D6369594-53CA-4743-BFF7-C2D904DA742C}" presName="node" presStyleLbl="vennNode1" presStyleIdx="2" presStyleCnt="5" custScaleX="112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6AE36-1AA5-4143-A95B-3979139E867E}" type="pres">
      <dgm:prSet presAssocID="{B626C495-F3A7-4ADE-A0FE-4E7983E98359}" presName="node" presStyleLbl="vennNode1" presStyleIdx="3" presStyleCnt="5" custScaleX="128989" custScaleY="126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EE663-04E6-49D6-A3C7-F8FB5F8BE33B}" type="pres">
      <dgm:prSet presAssocID="{BC2DF43D-A878-4B6A-B15F-7FFBED6EC842}" presName="node" presStyleLbl="vennNode1" presStyleIdx="4" presStyleCnt="5" custScaleX="108896" custScaleY="109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190379" y="1624761"/>
          <a:ext cx="2529715" cy="27389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none" kern="1200" noProof="0" dirty="0">
              <a:solidFill>
                <a:srgbClr val="00B0F0"/>
              </a:solidFill>
            </a:rPr>
            <a:t>ПЕРВОЦВІТИ</a:t>
          </a:r>
          <a:endParaRPr lang="ru-RU" sz="2000" b="1" u="none" kern="1200" noProof="0" dirty="0">
            <a:solidFill>
              <a:srgbClr val="00B0F0"/>
            </a:solidFill>
          </a:endParaRPr>
        </a:p>
      </dsp:txBody>
      <dsp:txXfrm>
        <a:off x="1190379" y="1624761"/>
        <a:ext cx="2529715" cy="2738913"/>
      </dsp:txXfrm>
    </dsp:sp>
    <dsp:sp modelId="{E7BFA9EE-B858-4016-80BA-575963560F75}">
      <dsp:nvSpPr>
        <dsp:cNvPr id="0" name=""/>
        <dsp:cNvSpPr/>
      </dsp:nvSpPr>
      <dsp:spPr>
        <a:xfrm>
          <a:off x="1520527" y="296984"/>
          <a:ext cx="1869418" cy="18271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chemeClr val="accent4">
                  <a:lumMod val="75000"/>
                </a:schemeClr>
              </a:solidFill>
            </a:rPr>
            <a:t>Не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chemeClr val="accent4">
                  <a:lumMod val="75000"/>
                </a:schemeClr>
              </a:solidFill>
            </a:rPr>
            <a:t> зривайте</a:t>
          </a:r>
          <a:endParaRPr lang="ru-RU" sz="1600" b="1" kern="1200" noProof="0" dirty="0">
            <a:solidFill>
              <a:schemeClr val="accent4">
                <a:lumMod val="75000"/>
              </a:schemeClr>
            </a:solidFill>
          </a:endParaRPr>
        </a:p>
      </dsp:txBody>
      <dsp:txXfrm>
        <a:off x="1520527" y="296984"/>
        <a:ext cx="1869418" cy="1827143"/>
      </dsp:txXfrm>
    </dsp:sp>
    <dsp:sp modelId="{3255F1BD-E04A-41BF-B64D-B06E6D0468D8}">
      <dsp:nvSpPr>
        <dsp:cNvPr id="0" name=""/>
        <dsp:cNvSpPr/>
      </dsp:nvSpPr>
      <dsp:spPr>
        <a:xfrm>
          <a:off x="3465971" y="2309489"/>
          <a:ext cx="1545856" cy="136945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rtlCol="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noProof="0" dirty="0">
              <a:solidFill>
                <a:schemeClr val="accent4">
                  <a:lumMod val="50000"/>
                </a:schemeClr>
              </a:solidFill>
            </a:rPr>
            <a:t>Не даруйте</a:t>
          </a:r>
        </a:p>
      </dsp:txBody>
      <dsp:txXfrm>
        <a:off x="3465971" y="2309489"/>
        <a:ext cx="1545856" cy="1369456"/>
      </dsp:txXfrm>
    </dsp:sp>
    <dsp:sp modelId="{BCC6AE36-1AA5-4143-A95B-3979139E867E}">
      <dsp:nvSpPr>
        <dsp:cNvPr id="0" name=""/>
        <dsp:cNvSpPr/>
      </dsp:nvSpPr>
      <dsp:spPr>
        <a:xfrm>
          <a:off x="1572012" y="3909782"/>
          <a:ext cx="1766448" cy="173619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/>
            <a:t>Не </a:t>
          </a:r>
          <a:r>
            <a:rPr lang="ru-RU" sz="1600" b="1" kern="1200" noProof="0" dirty="0" err="1"/>
            <a:t>знищуйте</a:t>
          </a:r>
          <a:endParaRPr lang="ru-RU" sz="1600" b="1" kern="1200" noProof="0" dirty="0"/>
        </a:p>
      </dsp:txBody>
      <dsp:txXfrm>
        <a:off x="1572012" y="3909782"/>
        <a:ext cx="1766448" cy="1736197"/>
      </dsp:txXfrm>
    </dsp:sp>
    <dsp:sp modelId="{E0DEE663-04E6-49D6-A3C7-F8FB5F8BE33B}">
      <dsp:nvSpPr>
        <dsp:cNvPr id="0" name=""/>
        <dsp:cNvSpPr/>
      </dsp:nvSpPr>
      <dsp:spPr>
        <a:xfrm>
          <a:off x="-74067" y="2244413"/>
          <a:ext cx="1491283" cy="149961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rtlCol="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noProof="0" dirty="0">
              <a:solidFill>
                <a:schemeClr val="accent1">
                  <a:lumMod val="75000"/>
                </a:schemeClr>
              </a:solidFill>
            </a:rPr>
            <a:t>Не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noProof="0" dirty="0" err="1">
              <a:solidFill>
                <a:schemeClr val="accent1">
                  <a:lumMod val="75000"/>
                </a:schemeClr>
              </a:solidFill>
            </a:rPr>
            <a:t>купуйте</a:t>
          </a:r>
          <a:r>
            <a:rPr lang="ru-RU" sz="1900" b="1" kern="1200" noProof="0" dirty="0">
              <a:solidFill>
                <a:schemeClr val="accent1">
                  <a:lumMod val="75000"/>
                </a:schemeClr>
              </a:solidFill>
            </a:rPr>
            <a:t> </a:t>
          </a:r>
        </a:p>
      </dsp:txBody>
      <dsp:txXfrm>
        <a:off x="-74067" y="2244413"/>
        <a:ext cx="1491283" cy="1499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23.12.2022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87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525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6082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8191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45295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38347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noProof="0" smtClean="0"/>
              <a:pPr rtl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922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23.12.2022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888" y="365760"/>
            <a:ext cx="11128248" cy="3968496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dirty="0"/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КВЕСТ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err="1" smtClean="0"/>
              <a:t>“</a:t>
            </a:r>
            <a:r>
              <a:rPr lang="uk-UA" b="1" dirty="0" err="1" smtClean="0"/>
              <a:t>Захист</a:t>
            </a:r>
            <a:r>
              <a:rPr lang="uk-UA" b="1" dirty="0" smtClean="0"/>
              <a:t> </a:t>
            </a:r>
            <a:r>
              <a:rPr lang="uk-UA" b="1" dirty="0" smtClean="0"/>
              <a:t>перших весняних квітів»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5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824" y="457518"/>
            <a:ext cx="10247376" cy="411162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Милуйтеся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красою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первоцвітів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тільки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на фото!!!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66436" y="942109"/>
            <a:ext cx="8229600" cy="4937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Із-під снігу я пробився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на сонце подивився,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Подивився й зажурився: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Всіх братів моїх зірвали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 стебельця потоптали,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Відвезли на продаж в місто,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Щоб в букеті ми два дні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Простояли на столі.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купуйте ви нас, люди,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губіть красу ви всюди!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313441x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7AE66"/>
              </a:clrFrom>
              <a:clrTo>
                <a:srgbClr val="97AE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7248" y="3723413"/>
            <a:ext cx="3159521" cy="2159006"/>
          </a:xfrm>
          <a:prstGeom prst="rect">
            <a:avLst/>
          </a:prstGeom>
        </p:spPr>
      </p:pic>
      <p:pic>
        <p:nvPicPr>
          <p:cNvPr id="13" name="Рисунок 12" descr="P1070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6790" y="1294521"/>
            <a:ext cx="2690818" cy="22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82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1A78E54-47BD-400A-92C3-FD57D5354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спливають хвилинки,</a:t>
            </a:r>
          </a:p>
          <a:p>
            <a:pPr marL="0" indent="0" algn="ctr">
              <a:buNone/>
            </a:pPr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і прощатись пора.</a:t>
            </a:r>
          </a:p>
          <a:p>
            <a:pPr marL="0" indent="0" algn="ctr">
              <a:buNone/>
            </a:pPr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 прощання вам зичу</a:t>
            </a:r>
          </a:p>
          <a:p>
            <a:pPr marL="0" indent="0" algn="ctr">
              <a:buNone/>
            </a:pPr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Щастя, здоров’я, добра.</a:t>
            </a:r>
          </a:p>
        </p:txBody>
      </p:sp>
      <p:pic>
        <p:nvPicPr>
          <p:cNvPr id="10" name="Графіка 9" descr="Квітка без стебла">
            <a:extLst>
              <a:ext uri="{FF2B5EF4-FFF2-40B4-BE49-F238E27FC236}">
                <a16:creationId xmlns:a16="http://schemas.microsoft.com/office/drawing/2014/main" xmlns="" id="{32065511-BA37-40EB-AC27-58287B777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76200" y="1187381"/>
            <a:ext cx="914400" cy="914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31F9B5-0734-4399-80A0-4AD481225E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3386" y="283060"/>
            <a:ext cx="914479" cy="914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838D328-3A88-4BCF-9073-F4CFBCC83C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4630" y="305804"/>
            <a:ext cx="914479" cy="9144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7075899-BE18-4D41-B3DF-024851D7F7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8351" y="283060"/>
            <a:ext cx="914479" cy="91447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EFDE3F-51DB-4EAD-8D15-B54CB646D9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20090" y="3501662"/>
            <a:ext cx="914479" cy="9144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B48B9F-9C38-4032-A890-F11CFF0A53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7057" y="5642294"/>
            <a:ext cx="914479" cy="9144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4A0DC8-170A-4648-A819-509FA5F844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0505" y="5719724"/>
            <a:ext cx="914479" cy="9144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11B00DB-019B-4279-8EBF-C98BD41644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431" y="3544054"/>
            <a:ext cx="914479" cy="9144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6A3AB78-9672-4B87-9A97-33D51DEF98A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703" y="5719723"/>
            <a:ext cx="914479" cy="9144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EFBB748-160A-44F8-B785-D4BE483E08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02618" y="5811850"/>
            <a:ext cx="914479" cy="9144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4B49394-CEFE-4DFF-A899-4F2184383A0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8291" y="98857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2687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Асоціативний </a:t>
            </a:r>
            <a:r>
              <a:rPr lang="uk-UA" b="1" dirty="0" smtClean="0"/>
              <a:t>кущ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Блок-схема: знак завершения 2"/>
          <p:cNvSpPr>
            <a:spLocks noChangeArrowheads="1"/>
          </p:cNvSpPr>
          <p:nvPr/>
        </p:nvSpPr>
        <p:spPr bwMode="auto">
          <a:xfrm>
            <a:off x="4247283" y="3739717"/>
            <a:ext cx="3979499" cy="1709737"/>
          </a:xfrm>
          <a:prstGeom prst="flowChartTerminator">
            <a:avLst/>
          </a:prstGeom>
          <a:solidFill>
            <a:srgbClr val="FFFF00"/>
          </a:solidFill>
          <a:ln w="25400">
            <a:solidFill>
              <a:srgbClr val="FABF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Весна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Блок-схема: знак завершения 3"/>
          <p:cNvSpPr>
            <a:spLocks noChangeArrowheads="1"/>
          </p:cNvSpPr>
          <p:nvPr/>
        </p:nvSpPr>
        <p:spPr bwMode="auto">
          <a:xfrm>
            <a:off x="8075468" y="759114"/>
            <a:ext cx="3669620" cy="2102977"/>
          </a:xfrm>
          <a:prstGeom prst="flowChartTerminator">
            <a:avLst/>
          </a:prstGeom>
          <a:solidFill>
            <a:srgbClr val="FFFF00"/>
          </a:solidFill>
          <a:ln w="25400">
            <a:solidFill>
              <a:srgbClr val="FAC0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чарівна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Блок-схема: знак завершения 4"/>
          <p:cNvSpPr>
            <a:spLocks noChangeArrowheads="1"/>
          </p:cNvSpPr>
          <p:nvPr/>
        </p:nvSpPr>
        <p:spPr bwMode="auto">
          <a:xfrm>
            <a:off x="279112" y="1333356"/>
            <a:ext cx="3849024" cy="1932003"/>
          </a:xfrm>
          <a:prstGeom prst="flowChartTerminator">
            <a:avLst/>
          </a:prstGeom>
          <a:solidFill>
            <a:srgbClr val="FFFF00"/>
          </a:solidFill>
          <a:ln w="25400">
            <a:solidFill>
              <a:srgbClr val="FAC0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квітуча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Блок-схема: знак завершения 5"/>
          <p:cNvSpPr>
            <a:spLocks noChangeArrowheads="1"/>
          </p:cNvSpPr>
          <p:nvPr/>
        </p:nvSpPr>
        <p:spPr bwMode="auto">
          <a:xfrm>
            <a:off x="8431933" y="4524807"/>
            <a:ext cx="3196647" cy="1709737"/>
          </a:xfrm>
          <a:prstGeom prst="flowChartTerminator">
            <a:avLst/>
          </a:prstGeom>
          <a:solidFill>
            <a:srgbClr val="00B0F0"/>
          </a:solidFill>
          <a:ln w="25400">
            <a:solidFill>
              <a:srgbClr val="FAC0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тепла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Блок-схема: знак завершения 6"/>
          <p:cNvSpPr>
            <a:spLocks noChangeArrowheads="1"/>
          </p:cNvSpPr>
          <p:nvPr/>
        </p:nvSpPr>
        <p:spPr bwMode="auto">
          <a:xfrm>
            <a:off x="226291" y="4515571"/>
            <a:ext cx="3392360" cy="1709737"/>
          </a:xfrm>
          <a:prstGeom prst="flowChartTerminator">
            <a:avLst/>
          </a:prstGeom>
          <a:solidFill>
            <a:srgbClr val="00B0F0"/>
          </a:solidFill>
          <a:ln w="25400">
            <a:solidFill>
              <a:srgbClr val="FAC0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ясна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Блок-схема: знак завершения 7"/>
          <p:cNvSpPr>
            <a:spLocks noChangeArrowheads="1"/>
          </p:cNvSpPr>
          <p:nvPr/>
        </p:nvSpPr>
        <p:spPr bwMode="auto">
          <a:xfrm>
            <a:off x="4367357" y="1135351"/>
            <a:ext cx="3441288" cy="2051684"/>
          </a:xfrm>
          <a:prstGeom prst="flowChartTerminator">
            <a:avLst/>
          </a:prstGeom>
          <a:solidFill>
            <a:srgbClr val="00B0F0"/>
          </a:solidFill>
          <a:ln w="25400">
            <a:solidFill>
              <a:srgbClr val="FAC0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ніжна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Гра «</a:t>
            </a:r>
            <a:r>
              <a:rPr lang="uk-UA" b="1" i="1" dirty="0" err="1" smtClean="0"/>
              <a:t>Дешифрувальники</a:t>
            </a:r>
            <a:r>
              <a:rPr lang="uk-UA" b="1" i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81110" y="1672775"/>
            <a:ext cx="400244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ПРВЦВТ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35666" y="3470641"/>
            <a:ext cx="8792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Тут зашифроване слово, яким називають перші весняні квіти.</a:t>
            </a: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68" y="419015"/>
            <a:ext cx="3410712" cy="605113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знаєте</a:t>
            </a:r>
            <a:r>
              <a:rPr lang="ru-RU" b="1" dirty="0"/>
              <a:t> Ви 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9768" y="1024128"/>
            <a:ext cx="3858768" cy="537635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b="1" dirty="0" err="1"/>
              <a:t>Щорічно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знищують</a:t>
            </a:r>
            <a:r>
              <a:rPr lang="ru-RU" b="1" dirty="0"/>
              <a:t> </a:t>
            </a:r>
            <a:r>
              <a:rPr lang="ru-RU" b="1" dirty="0" err="1"/>
              <a:t>близько</a:t>
            </a:r>
            <a:r>
              <a:rPr lang="ru-RU" b="1" dirty="0"/>
              <a:t> 20 </a:t>
            </a:r>
            <a:r>
              <a:rPr lang="ru-RU" b="1" dirty="0" err="1"/>
              <a:t>мільйонів</a:t>
            </a:r>
            <a:r>
              <a:rPr lang="ru-RU" b="1" dirty="0"/>
              <a:t> </a:t>
            </a:r>
            <a:r>
              <a:rPr lang="ru-RU" b="1" dirty="0" err="1"/>
              <a:t>первоцвітів</a:t>
            </a:r>
            <a:r>
              <a:rPr lang="ru-RU" b="1" dirty="0"/>
              <a:t> – </a:t>
            </a:r>
          </a:p>
          <a:p>
            <a:pPr marL="0" indent="0">
              <a:buNone/>
            </a:pPr>
            <a:r>
              <a:rPr lang="ru-RU" b="1" dirty="0" err="1"/>
              <a:t>підсніжників</a:t>
            </a:r>
            <a:r>
              <a:rPr lang="ru-RU" b="1" dirty="0"/>
              <a:t>, </a:t>
            </a:r>
          </a:p>
          <a:p>
            <a:pPr marL="0" indent="0">
              <a:buNone/>
            </a:pPr>
            <a:r>
              <a:rPr lang="ru-RU" b="1" dirty="0" err="1"/>
              <a:t>пролісків</a:t>
            </a:r>
            <a:r>
              <a:rPr lang="ru-RU" b="1" dirty="0"/>
              <a:t>,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err="1"/>
              <a:t>крокусів</a:t>
            </a:r>
            <a:r>
              <a:rPr lang="ru-RU" b="1" dirty="0"/>
              <a:t> ,</a:t>
            </a:r>
          </a:p>
          <a:p>
            <a:pPr marL="0" indent="0">
              <a:buNone/>
            </a:pPr>
            <a:r>
              <a:rPr lang="ru-RU" b="1" dirty="0"/>
              <a:t>сон-трава …</a:t>
            </a:r>
          </a:p>
          <a:p>
            <a:pPr marL="0" indent="0">
              <a:buNone/>
            </a:pPr>
            <a:r>
              <a:rPr lang="ru-RU" b="1" dirty="0" err="1"/>
              <a:t>Саме</a:t>
            </a:r>
            <a:r>
              <a:rPr lang="ru-RU" b="1" dirty="0"/>
              <a:t> тому </a:t>
            </a:r>
            <a:r>
              <a:rPr lang="ru-RU" b="1" dirty="0" err="1"/>
              <a:t>більшість</a:t>
            </a:r>
            <a:r>
              <a:rPr lang="ru-RU" b="1" dirty="0"/>
              <a:t> </a:t>
            </a:r>
            <a:r>
              <a:rPr lang="ru-RU" b="1" dirty="0" err="1"/>
              <a:t>первоцвітів</a:t>
            </a:r>
            <a:r>
              <a:rPr lang="ru-RU" b="1" dirty="0"/>
              <a:t> </a:t>
            </a:r>
            <a:r>
              <a:rPr lang="ru-RU" b="1" dirty="0" err="1"/>
              <a:t>знаходяться</a:t>
            </a:r>
            <a:r>
              <a:rPr lang="ru-RU" b="1" dirty="0"/>
              <a:t> на </a:t>
            </a:r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зникнення</a:t>
            </a:r>
            <a:r>
              <a:rPr lang="ru-RU" b="1" dirty="0"/>
              <a:t> і </a:t>
            </a:r>
            <a:r>
              <a:rPr lang="ru-RU" b="1" dirty="0" err="1"/>
              <a:t>занесені</a:t>
            </a:r>
            <a:r>
              <a:rPr lang="ru-RU" b="1" dirty="0"/>
              <a:t> до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Червоної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книги.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 descr="Радиальная диаграмма Венна с четырьмя группами вокруг одного заголовка группы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94795999"/>
              </p:ext>
            </p:extLst>
          </p:nvPr>
        </p:nvGraphicFramePr>
        <p:xfrm>
          <a:off x="4142232" y="457519"/>
          <a:ext cx="4937760" cy="594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2082B0-211F-42BD-A264-59F9286E66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8008" y="419015"/>
            <a:ext cx="2757081" cy="598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187" y="4263941"/>
            <a:ext cx="8458200" cy="769794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/>
              <a:t>Первоцвіти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краю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208" y="4946905"/>
            <a:ext cx="11384280" cy="1569646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Первоцвіти ( ефемероїди)  –це перші весняні квіти  або «ранньоквітучі рослини».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первоцвітів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занесено до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зривати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купувати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Ви можете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помилуватись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красою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гарне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 на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їхньому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бути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ближчими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E6F0B4-37EA-4B1F-8997-B664C8350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713" y="298631"/>
            <a:ext cx="3006145" cy="40081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251107-6494-44D9-B88D-ADFAFFDDF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7167" y="320678"/>
            <a:ext cx="3246120" cy="43281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F39CE3E-C302-4AF6-B2B3-506679B2E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522" y="662690"/>
            <a:ext cx="4387141" cy="32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7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40"/>
            <a:ext cx="10975848" cy="685800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err="1"/>
              <a:t>Чому</a:t>
            </a:r>
            <a:r>
              <a:rPr lang="ru-RU" b="1" dirty="0"/>
              <a:t> не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збирати</a:t>
            </a:r>
            <a:r>
              <a:rPr lang="ru-RU" b="1" dirty="0"/>
              <a:t> </a:t>
            </a:r>
            <a:r>
              <a:rPr lang="ru-RU" b="1" dirty="0" err="1"/>
              <a:t>первоцвіти</a:t>
            </a:r>
            <a:r>
              <a:rPr lang="ru-RU" b="1" dirty="0"/>
              <a:t> </a:t>
            </a:r>
            <a:r>
              <a:rPr lang="ru-RU" dirty="0"/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5072" y="3875268"/>
            <a:ext cx="7501128" cy="2598684"/>
          </a:xfrm>
        </p:spPr>
        <p:txBody>
          <a:bodyPr rtlCol="0">
            <a:normAutofit fontScale="25000" lnSpcReduction="20000"/>
          </a:bodyPr>
          <a:lstStyle/>
          <a:p>
            <a:endParaRPr lang="ru-RU" dirty="0"/>
          </a:p>
          <a:p>
            <a:pPr>
              <a:lnSpc>
                <a:spcPct val="120000"/>
              </a:lnSpc>
            </a:pP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Первоцвіти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стоять у вазах,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в’януть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>
              <a:lnSpc>
                <a:spcPct val="120000"/>
              </a:lnSpc>
            </a:pP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вологих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весняних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лісів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витримують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сухе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домівок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Весняні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чіпати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вони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привабливіші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природному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endParaRPr lang="ru-RU" sz="7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вазі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полонянка, яка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приречена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7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7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4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84576C-E9E6-42F3-9297-346709A14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072" y="1351525"/>
            <a:ext cx="5221224" cy="24066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230F2EA-11C1-40F4-BB01-A27C14869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184" y="1351525"/>
            <a:ext cx="3456777" cy="46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93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40"/>
            <a:ext cx="10975848" cy="685800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err="1">
                <a:solidFill>
                  <a:srgbClr val="FF0000"/>
                </a:solidFill>
              </a:rPr>
              <a:t>Чому</a:t>
            </a:r>
            <a:r>
              <a:rPr lang="ru-RU" b="1" dirty="0">
                <a:solidFill>
                  <a:srgbClr val="FF0000"/>
                </a:solidFill>
              </a:rPr>
              <a:t> не </a:t>
            </a:r>
            <a:r>
              <a:rPr lang="ru-RU" b="1" dirty="0" err="1">
                <a:solidFill>
                  <a:srgbClr val="FF0000"/>
                </a:solidFill>
              </a:rPr>
              <a:t>можна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збирати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первоцвіти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7448" y="1490472"/>
            <a:ext cx="6922008" cy="5103765"/>
          </a:xfrm>
        </p:spPr>
        <p:txBody>
          <a:bodyPr rtlCol="0">
            <a:norm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Збирання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первоцвітів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дуже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шкідливе</a:t>
            </a:r>
            <a:r>
              <a:rPr lang="ru-RU" sz="2400" b="1" dirty="0">
                <a:solidFill>
                  <a:srgbClr val="002060"/>
                </a:solidFill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</a:rPr>
              <a:t>природи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тим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дає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можливості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рослинам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утворити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насіння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Ушкоджуються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сусідні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квітки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ламаються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стебла</a:t>
            </a:r>
            <a:r>
              <a:rPr lang="ru-RU" sz="2400" b="1" dirty="0">
                <a:solidFill>
                  <a:srgbClr val="002060"/>
                </a:solidFill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</a:rPr>
              <a:t>бруньки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повністю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нівечаться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рослини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Зірвали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стеблину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трьома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первоцвітами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, а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означає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загинуло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45 – 60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насінин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І як </a:t>
            </a:r>
            <a:r>
              <a:rPr lang="ru-RU" sz="2400" b="1" dirty="0" err="1">
                <a:solidFill>
                  <a:srgbClr val="002060"/>
                </a:solidFill>
              </a:rPr>
              <a:t>наслідок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відсутність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рослин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Сам </a:t>
            </a:r>
            <a:r>
              <a:rPr lang="ru-RU" sz="2400" b="1" dirty="0" err="1">
                <a:solidFill>
                  <a:srgbClr val="002060"/>
                </a:solidFill>
              </a:rPr>
              <a:t>процес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проростання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насіння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тривалий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складний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441477-7AFD-4EC6-B242-B54E075B1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29" r="10823" b="999"/>
          <a:stretch/>
        </p:blipFill>
        <p:spPr>
          <a:xfrm>
            <a:off x="356616" y="1234440"/>
            <a:ext cx="3983666" cy="531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11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272" y="192024"/>
            <a:ext cx="8186928" cy="1042416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 err="1">
                <a:solidFill>
                  <a:srgbClr val="C00000"/>
                </a:solidFill>
              </a:rPr>
              <a:t>Чому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варто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захищати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первоцвіти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2502" y="1344168"/>
            <a:ext cx="3903698" cy="5157216"/>
          </a:xfrm>
        </p:spPr>
        <p:txBody>
          <a:bodyPr rtlCol="0"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Тому, </a:t>
            </a:r>
            <a:r>
              <a:rPr lang="ru-RU" sz="2400" b="1" dirty="0" err="1">
                <a:solidFill>
                  <a:schemeClr val="tx2"/>
                </a:solidFill>
              </a:rPr>
              <a:t>що</a:t>
            </a:r>
            <a:r>
              <a:rPr lang="ru-RU" sz="2400" b="1" dirty="0">
                <a:solidFill>
                  <a:schemeClr val="tx2"/>
                </a:solidFill>
              </a:rPr>
              <a:t> вони легко </a:t>
            </a:r>
            <a:r>
              <a:rPr lang="ru-RU" sz="2400" b="1" dirty="0" err="1">
                <a:solidFill>
                  <a:schemeClr val="tx2"/>
                </a:solidFill>
              </a:rPr>
              <a:t>можуть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зникнути</a:t>
            </a:r>
            <a:r>
              <a:rPr lang="ru-RU" sz="2400" b="1" dirty="0">
                <a:solidFill>
                  <a:schemeClr val="tx2"/>
                </a:solidFill>
              </a:rPr>
              <a:t> в </a:t>
            </a:r>
            <a:r>
              <a:rPr lang="ru-RU" sz="2400" b="1" dirty="0" err="1">
                <a:solidFill>
                  <a:schemeClr val="tx2"/>
                </a:solidFill>
              </a:rPr>
              <a:t>природі</a:t>
            </a:r>
            <a:r>
              <a:rPr lang="ru-RU" sz="2400" b="1">
                <a:solidFill>
                  <a:schemeClr val="tx2"/>
                </a:solidFill>
              </a:rPr>
              <a:t> .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 err="1">
                <a:solidFill>
                  <a:schemeClr val="tx2"/>
                </a:solidFill>
              </a:rPr>
              <a:t>Первоцвітам</a:t>
            </a:r>
            <a:r>
              <a:rPr lang="ru-RU" sz="2400" b="1" dirty="0">
                <a:solidFill>
                  <a:schemeClr val="tx2"/>
                </a:solidFill>
              </a:rPr>
              <a:t> не </a:t>
            </a:r>
            <a:r>
              <a:rPr lang="ru-RU" sz="2400" b="1" dirty="0" err="1">
                <a:solidFill>
                  <a:schemeClr val="tx2"/>
                </a:solidFill>
              </a:rPr>
              <a:t>страшні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ані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сніг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ані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морози</a:t>
            </a:r>
            <a:r>
              <a:rPr lang="ru-RU" sz="2400" b="1" dirty="0">
                <a:solidFill>
                  <a:schemeClr val="tx2"/>
                </a:solidFill>
              </a:rPr>
              <a:t> – до </a:t>
            </a:r>
            <a:r>
              <a:rPr lang="ru-RU" sz="2400" b="1" dirty="0" err="1">
                <a:solidFill>
                  <a:schemeClr val="tx2"/>
                </a:solidFill>
              </a:rPr>
              <a:t>всіляких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примх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природи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ці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ранні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квіти</a:t>
            </a:r>
            <a:r>
              <a:rPr lang="ru-RU" sz="2400" b="1" dirty="0">
                <a:solidFill>
                  <a:schemeClr val="tx2"/>
                </a:solidFill>
              </a:rPr>
              <a:t> добре </a:t>
            </a:r>
            <a:r>
              <a:rPr lang="ru-RU" sz="2400" b="1" dirty="0" err="1">
                <a:solidFill>
                  <a:schemeClr val="tx2"/>
                </a:solidFill>
              </a:rPr>
              <a:t>пристосувались</a:t>
            </a:r>
            <a:r>
              <a:rPr lang="ru-RU" sz="2400" b="1" dirty="0">
                <a:solidFill>
                  <a:schemeClr val="tx2"/>
                </a:solidFill>
              </a:rPr>
              <a:t>. Але є у них </a:t>
            </a:r>
            <a:r>
              <a:rPr lang="ru-RU" sz="2400" b="1" dirty="0" err="1">
                <a:solidFill>
                  <a:schemeClr val="tx2"/>
                </a:solidFill>
              </a:rPr>
              <a:t>інший</a:t>
            </a:r>
            <a:r>
              <a:rPr lang="ru-RU" sz="2400" b="1" dirty="0">
                <a:solidFill>
                  <a:schemeClr val="tx2"/>
                </a:solidFill>
              </a:rPr>
              <a:t>, </a:t>
            </a:r>
            <a:r>
              <a:rPr lang="ru-RU" sz="2400" b="1" dirty="0" err="1">
                <a:solidFill>
                  <a:schemeClr val="tx2"/>
                </a:solidFill>
              </a:rPr>
              <a:t>набагато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страшніший</a:t>
            </a:r>
            <a:r>
              <a:rPr lang="ru-RU" sz="2400" b="1" dirty="0">
                <a:solidFill>
                  <a:schemeClr val="tx2"/>
                </a:solidFill>
              </a:rPr>
              <a:t> ворог, </a:t>
            </a:r>
            <a:r>
              <a:rPr lang="ru-RU" sz="2400" b="1" dirty="0" err="1">
                <a:solidFill>
                  <a:schemeClr val="tx2"/>
                </a:solidFill>
              </a:rPr>
              <a:t>від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якого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важко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врятуватись</a:t>
            </a:r>
            <a:r>
              <a:rPr lang="ru-RU" sz="2400" b="1" dirty="0">
                <a:solidFill>
                  <a:schemeClr val="tx2"/>
                </a:solidFill>
              </a:rPr>
              <a:t> – </a:t>
            </a:r>
            <a:r>
              <a:rPr lang="ru-RU" sz="2400" b="1" dirty="0" err="1">
                <a:solidFill>
                  <a:schemeClr val="tx2"/>
                </a:solidFill>
              </a:rPr>
              <a:t>це</a:t>
            </a:r>
            <a:r>
              <a:rPr lang="ru-RU" sz="2400" b="1" dirty="0">
                <a:solidFill>
                  <a:schemeClr val="tx2"/>
                </a:solidFill>
              </a:rPr>
              <a:t> ми з вами.</a:t>
            </a:r>
          </a:p>
          <a:p>
            <a:r>
              <a:rPr lang="ru-RU" sz="2400" b="1" dirty="0" err="1">
                <a:solidFill>
                  <a:schemeClr val="tx2"/>
                </a:solidFill>
              </a:rPr>
              <a:t>Всі</a:t>
            </a:r>
            <a:r>
              <a:rPr lang="ru-RU" sz="2400" b="1" dirty="0">
                <a:solidFill>
                  <a:schemeClr val="tx2"/>
                </a:solidFill>
              </a:rPr>
              <a:t> вони </a:t>
            </a:r>
            <a:r>
              <a:rPr lang="ru-RU" sz="2400" b="1" dirty="0" err="1">
                <a:solidFill>
                  <a:schemeClr val="tx2"/>
                </a:solidFill>
              </a:rPr>
              <a:t>потребують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нашого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захисту</a:t>
            </a:r>
            <a:r>
              <a:rPr lang="ru-RU" sz="2400" b="1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9DEBAD-784F-4D44-B70B-2326802D1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165"/>
          <a:stretch/>
        </p:blipFill>
        <p:spPr>
          <a:xfrm>
            <a:off x="1020279" y="192024"/>
            <a:ext cx="2298993" cy="3493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F9275EE-567C-4C07-B302-3C73C437C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82" b="8000"/>
          <a:stretch/>
        </p:blipFill>
        <p:spPr>
          <a:xfrm>
            <a:off x="3858045" y="1234440"/>
            <a:ext cx="3520440" cy="34988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C365E14-60CC-4E1A-BD94-0D56B33F15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245" y="4294251"/>
            <a:ext cx="3162300" cy="23717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C053656-E7D1-4AB5-824D-0A77036A35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" t="17242" r="-1105" b="-1642"/>
          <a:stretch/>
        </p:blipFill>
        <p:spPr>
          <a:xfrm>
            <a:off x="364936" y="3433572"/>
            <a:ext cx="2117168" cy="32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67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C00000"/>
                </a:solidFill>
                <a:latin typeface="Comic Sans MS" pitchFamily="66" charset="0"/>
              </a:rPr>
              <a:t>              Заклик </a:t>
            </a:r>
            <a:r>
              <a:rPr lang="uk-UA" sz="3200" b="1" dirty="0" smtClean="0">
                <a:solidFill>
                  <a:srgbClr val="C00000"/>
                </a:solidFill>
                <a:latin typeface="Comic Sans MS" pitchFamily="66" charset="0"/>
              </a:rPr>
              <a:t>квітів: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Ми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просимо: не чіпайте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нас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, не забирайте з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лісу</a:t>
            </a: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—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нашого дому, не рвіть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нас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на букети – ми не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виживаємо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у воді, увазі.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Ми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лісові рослини.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Приходьте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в гості,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відпочивайте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серед нас,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милуйтеся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нами, не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позбавляйте </a:t>
            </a: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весну її улюбленої </a:t>
            </a:r>
            <a:endParaRPr lang="uk-UA" sz="32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3200" b="1" i="1" dirty="0" smtClean="0">
                <a:solidFill>
                  <a:srgbClr val="C00000"/>
                </a:solidFill>
                <a:latin typeface="Comic Sans MS" pitchFamily="66" charset="0"/>
              </a:rPr>
              <a:t>квітки</a:t>
            </a:r>
            <a:endParaRPr lang="ru-RU" sz="32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4F5236-2C9A-4D3E-A9DC-EEF105D8D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182" y="772621"/>
            <a:ext cx="4073652" cy="5431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339</TotalTime>
  <Words>453</Words>
  <Application>Microsoft Office PowerPoint</Application>
  <PresentationFormat>Произвольный</PresentationFormat>
  <Paragraphs>80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Цветущая вишня (16x9)</vt:lpstr>
      <vt:lpstr>   КВЕСТ “Захист перших весняних квітів» </vt:lpstr>
      <vt:lpstr>Асоціативний кущ </vt:lpstr>
      <vt:lpstr>Гра «Дешифрувальники» </vt:lpstr>
      <vt:lpstr>Чи знаєте Ви ?</vt:lpstr>
      <vt:lpstr>Первоцвіти нашого краю</vt:lpstr>
      <vt:lpstr>Чому не можна збирати первоцвіти ?</vt:lpstr>
      <vt:lpstr>Чому не можна збирати первоцвіти ?</vt:lpstr>
      <vt:lpstr>Чому варто захищати первоцвіти ?</vt:lpstr>
      <vt:lpstr>Слайд 9</vt:lpstr>
      <vt:lpstr> Милуйтеся красою первоцвітів тільки на фото!!!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«Збережемо первоцвіти»</dc:title>
  <dc:creator>сергей</dc:creator>
  <cp:lastModifiedBy>Lena</cp:lastModifiedBy>
  <cp:revision>45</cp:revision>
  <dcterms:created xsi:type="dcterms:W3CDTF">2021-05-08T12:28:40Z</dcterms:created>
  <dcterms:modified xsi:type="dcterms:W3CDTF">2022-12-23T12:49:12Z</dcterms:modified>
</cp:coreProperties>
</file>