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B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"/>
            <a:ext cx="12192000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40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69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8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7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03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9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80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78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61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92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9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76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6726-2FB8-4EC1-AB17-501AA6BCA867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1CA7-7281-4DB5-BFC5-B6C208FAC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34"/>
          <a:stretch/>
        </p:blipFill>
        <p:spPr>
          <a:xfrm>
            <a:off x="0" y="0"/>
            <a:ext cx="962820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2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hBkXGp_3U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0108" y="2194824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Алгоритми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програми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Python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Величини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Числові типи даних.</a:t>
            </a:r>
            <a:endParaRPr lang="en-US" b="1" dirty="0">
              <a:solidFill>
                <a:srgbClr val="F8BB0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1799" y="235131"/>
            <a:ext cx="2292967" cy="433077"/>
          </a:xfrm>
        </p:spPr>
        <p:txBody>
          <a:bodyPr/>
          <a:lstStyle/>
          <a:p>
            <a:r>
              <a:rPr lang="uk-UA" dirty="0" smtClean="0"/>
              <a:t>8 клас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33509" y="5935282"/>
            <a:ext cx="4045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Юрченко Сергій Миколайович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вчитель  фізики та інформатики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Опорний заклад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Гребінківська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ЗОШ І-ІІІ ст. 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351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9AAF875E-F6AB-722D-DCE2-4B719DB8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45" y="522272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увати 8">
            <a:extLst>
              <a:ext uri="{FF2B5EF4-FFF2-40B4-BE49-F238E27FC236}">
                <a16:creationId xmlns="" xmlns:a16="http://schemas.microsoft.com/office/drawing/2014/main" id="{625EA35C-7BC7-9E32-823A-926B5C8E4D59}"/>
              </a:ext>
            </a:extLst>
          </p:cNvPr>
          <p:cNvGrpSpPr/>
          <p:nvPr/>
        </p:nvGrpSpPr>
        <p:grpSpPr>
          <a:xfrm>
            <a:off x="967666" y="1722270"/>
            <a:ext cx="10394289" cy="3160449"/>
            <a:chOff x="967665" y="1722268"/>
            <a:chExt cx="10394289" cy="3160449"/>
          </a:xfrm>
        </p:grpSpPr>
        <p:grpSp>
          <p:nvGrpSpPr>
            <p:cNvPr id="9" name="Групувати 7">
              <a:extLst>
                <a:ext uri="{FF2B5EF4-FFF2-40B4-BE49-F238E27FC236}">
                  <a16:creationId xmlns="" xmlns:a16="http://schemas.microsoft.com/office/drawing/2014/main" id="{05BBDAFB-D32F-4341-6F39-C28011E0FAA8}"/>
                </a:ext>
              </a:extLst>
            </p:cNvPr>
            <p:cNvGrpSpPr/>
            <p:nvPr/>
          </p:nvGrpSpPr>
          <p:grpSpPr>
            <a:xfrm>
              <a:off x="967665" y="1722268"/>
              <a:ext cx="10394289" cy="3160449"/>
              <a:chOff x="967665" y="1722268"/>
              <a:chExt cx="10394289" cy="3160449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C1BBEB29-F88D-666A-2D4D-D21C49C12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780" t="63055" r="28422" b="13270"/>
              <a:stretch/>
            </p:blipFill>
            <p:spPr>
              <a:xfrm>
                <a:off x="967665" y="1722268"/>
                <a:ext cx="10394289" cy="3160449"/>
              </a:xfrm>
              <a:prstGeom prst="rect">
                <a:avLst/>
              </a:prstGeom>
            </p:spPr>
          </p:pic>
          <p:sp>
            <p:nvSpPr>
              <p:cNvPr id="7" name="Прямокутник 6">
                <a:extLst>
                  <a:ext uri="{FF2B5EF4-FFF2-40B4-BE49-F238E27FC236}">
                    <a16:creationId xmlns="" xmlns:a16="http://schemas.microsoft.com/office/drawing/2014/main" id="{D50986AC-F427-1504-5F5C-BA1C34ED9CFF}"/>
                  </a:ext>
                </a:extLst>
              </p:cNvPr>
              <p:cNvSpPr/>
              <p:nvPr/>
            </p:nvSpPr>
            <p:spPr>
              <a:xfrm>
                <a:off x="2272683" y="4314547"/>
                <a:ext cx="852257" cy="3284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CCAFD012-B81B-5042-331C-23456B43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86" t="71490" r="59134" b="25451"/>
            <a:stretch/>
          </p:blipFill>
          <p:spPr>
            <a:xfrm>
              <a:off x="2357020" y="4163623"/>
              <a:ext cx="683582" cy="408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257447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84BFFF-73A7-AC7B-23A5-CE8C9ACC2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8" t="47120" r="28786" b="12103"/>
          <a:stretch/>
        </p:blipFill>
        <p:spPr>
          <a:xfrm>
            <a:off x="891462" y="759041"/>
            <a:ext cx="10250015" cy="5426478"/>
          </a:xfrm>
          <a:prstGeom prst="rect">
            <a:avLst/>
          </a:prstGeom>
        </p:spPr>
      </p:pic>
      <p:pic>
        <p:nvPicPr>
          <p:cNvPr id="7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A62D64AA-F6CF-BAA9-E4F8-62597EDE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048" y="269844"/>
            <a:ext cx="789195" cy="789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2772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B20217E-3A0C-0D64-DF15-6F549A3F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45" y="1136705"/>
            <a:ext cx="10131787" cy="4584593"/>
          </a:xfrm>
          <a:prstGeom prst="rect">
            <a:avLst/>
          </a:prstGeom>
        </p:spPr>
      </p:pic>
      <p:pic>
        <p:nvPicPr>
          <p:cNvPr id="5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9AAF875E-F6AB-722D-DCE2-4B719DB8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125" y="271904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38859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9">
            <a:extLst>
              <a:ext uri="{FF2B5EF4-FFF2-40B4-BE49-F238E27FC236}">
                <a16:creationId xmlns="" xmlns:a16="http://schemas.microsoft.com/office/drawing/2014/main" id="{85CE58DA-2EF1-BC0D-CFA2-23F08869B9E0}"/>
              </a:ext>
            </a:extLst>
          </p:cNvPr>
          <p:cNvGrpSpPr/>
          <p:nvPr/>
        </p:nvGrpSpPr>
        <p:grpSpPr>
          <a:xfrm>
            <a:off x="1017270" y="653144"/>
            <a:ext cx="10791552" cy="5212079"/>
            <a:chOff x="3471169" y="2325089"/>
            <a:chExt cx="5228948" cy="1919917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97909820-FADE-A9AB-7260-B2E7BD4D9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71" t="33902" r="28641" b="45891"/>
            <a:stretch/>
          </p:blipFill>
          <p:spPr>
            <a:xfrm>
              <a:off x="3471169" y="2325089"/>
              <a:ext cx="5228948" cy="138577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C7BC63F4-3888-F3A8-B550-9ADD988B9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71" t="72728" r="28641" b="17153"/>
            <a:stretch/>
          </p:blipFill>
          <p:spPr>
            <a:xfrm>
              <a:off x="3471169" y="3551068"/>
              <a:ext cx="5228948" cy="69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166293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FB24182D-D114-EF57-12CE-E419F6BC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37" y="511213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44EF731-A0B9-E798-5A53-9B509DC92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3" t="21135" r="29149" b="48936"/>
          <a:stretch/>
        </p:blipFill>
        <p:spPr>
          <a:xfrm>
            <a:off x="617633" y="591526"/>
            <a:ext cx="10961983" cy="4372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492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DEAEF20A-8B66-CD96-F586-578465B2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31" y="522272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D7F5EC-469E-CC41-1AC3-4FA259A4E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4" t="52428" r="28932" b="8479"/>
          <a:stretch/>
        </p:blipFill>
        <p:spPr>
          <a:xfrm>
            <a:off x="977984" y="956570"/>
            <a:ext cx="9562249" cy="4944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2563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DEAEF20A-8B66-CD96-F586-578465B2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31" y="522272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48DA85-B92E-273C-4FF0-845BA32AA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83" t="14110" r="34102" b="42783"/>
          <a:stretch/>
        </p:blipFill>
        <p:spPr>
          <a:xfrm>
            <a:off x="2286162" y="698246"/>
            <a:ext cx="7825505" cy="5497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633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24AC67-4309-4BF2-2FE0-45892BCA1AFC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0938273" cy="6665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rgbClr val="00B050"/>
                </a:solidFill>
              </a:rPr>
              <a:t>Домашня робота</a:t>
            </a:r>
            <a:endParaRPr lang="uk-UA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8E6188-4590-522B-7677-06253F3A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22654" r="31262" b="75657"/>
          <a:stretch/>
        </p:blipFill>
        <p:spPr>
          <a:xfrm flipV="1">
            <a:off x="3200126" y="998643"/>
            <a:ext cx="5595895" cy="1183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D424D33-71D8-4CDC-CB7E-2BB6DB259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81" t="16287" r="35193" b="14562"/>
          <a:stretch/>
        </p:blipFill>
        <p:spPr>
          <a:xfrm>
            <a:off x="2857477" y="714356"/>
            <a:ext cx="5524539" cy="5998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7424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824AC67-4309-4BF2-2FE0-45892BCA1AFC}"/>
              </a:ext>
            </a:extLst>
          </p:cNvPr>
          <p:cNvSpPr txBox="1">
            <a:spLocks/>
          </p:cNvSpPr>
          <p:nvPr/>
        </p:nvSpPr>
        <p:spPr>
          <a:xfrm>
            <a:off x="543382" y="485022"/>
            <a:ext cx="10938273" cy="6665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solidFill>
                  <a:srgbClr val="00B050"/>
                </a:solidFill>
              </a:rPr>
              <a:t>Домашня робота</a:t>
            </a:r>
            <a:endParaRPr lang="uk-UA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8E6188-4590-522B-7677-06253F3A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1" t="22654" r="31262" b="75657"/>
          <a:stretch/>
        </p:blipFill>
        <p:spPr>
          <a:xfrm flipV="1">
            <a:off x="3200126" y="998643"/>
            <a:ext cx="5595895" cy="118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4AA784-AF2D-37B5-49E3-AAD9A0DFF043}"/>
              </a:ext>
            </a:extLst>
          </p:cNvPr>
          <p:cNvSpPr txBox="1"/>
          <p:nvPr/>
        </p:nvSpPr>
        <p:spPr>
          <a:xfrm>
            <a:off x="2857477" y="1164135"/>
            <a:ext cx="77203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800" dirty="0"/>
              <a:t>Зберегти програму з назвою </a:t>
            </a:r>
            <a:r>
              <a:rPr lang="en-US" sz="2800" dirty="0" smtClean="0"/>
              <a:t>V</a:t>
            </a:r>
            <a:r>
              <a:rPr lang="uk-UA" sz="2800" dirty="0" smtClean="0"/>
              <a:t>31</a:t>
            </a:r>
            <a:r>
              <a:rPr lang="uk-UA" sz="2800" dirty="0"/>
              <a:t>, прикріпити в </a:t>
            </a:r>
            <a:r>
              <a:rPr lang="uk-UA" sz="2800" dirty="0" err="1" smtClean="0"/>
              <a:t>Гугл-класі</a:t>
            </a:r>
            <a:endParaRPr lang="uk-UA" sz="2800" b="1" dirty="0">
              <a:solidFill>
                <a:srgbClr val="0070C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uk-UA" sz="2800" dirty="0"/>
              <a:t>Подивитися відео «Дані різних типів».</a:t>
            </a:r>
          </a:p>
          <a:p>
            <a:pPr marL="514350" indent="-514350">
              <a:buFontTx/>
              <a:buAutoNum type="arabicPeriod"/>
            </a:pPr>
            <a:r>
              <a:rPr lang="uk-UA" sz="2800" dirty="0"/>
              <a:t>Опрацювати параграф 31.</a:t>
            </a:r>
          </a:p>
          <a:p>
            <a:pPr marL="514350" indent="-514350">
              <a:buAutoNum type="arabicPeriod"/>
            </a:pPr>
            <a:r>
              <a:rPr lang="uk-UA" sz="2800" dirty="0"/>
              <a:t>Підготуватись до тестової перевірки знань на наступному уроці</a:t>
            </a:r>
            <a:r>
              <a:rPr lang="uk-UA" sz="2800" dirty="0" smtClean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uk-UA" sz="2800" dirty="0" smtClean="0"/>
              <a:t>Звірити виконання вправи 31 </a:t>
            </a:r>
            <a:r>
              <a:rPr lang="en-US" sz="2800" dirty="0" smtClean="0">
                <a:hlinkClick r:id="rId3"/>
              </a:rPr>
              <a:t>https://youtu.be/ZhBkXGp_3UU</a:t>
            </a:r>
            <a:r>
              <a:rPr lang="ru-RU" sz="2800" dirty="0" smtClean="0"/>
              <a:t>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729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116F56A-6ED3-5728-BDD0-D7738B07B8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875835" y="4669982"/>
            <a:ext cx="2124263" cy="1522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DAE298-FB7F-E978-957E-988E812A7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5138925" y="2013326"/>
            <a:ext cx="2124263" cy="15029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9F6555-ECFF-9A42-37A7-DC0D1090C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3007379" y="2067638"/>
            <a:ext cx="2124263" cy="1477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EADFBD5-7BED-9A01-F698-902C4A5B2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875835" y="2013326"/>
            <a:ext cx="2124263" cy="15220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AEAFECB-71A2-F695-36AE-040FE6F682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5138925" y="4669982"/>
            <a:ext cx="2124263" cy="1513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4033017-3D5C-4FEC-F530-CEE59747DF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3007379" y="4679552"/>
            <a:ext cx="2124263" cy="1522885"/>
          </a:xfrm>
          <a:prstGeom prst="rect">
            <a:avLst/>
          </a:prstGeom>
        </p:spPr>
      </p:pic>
      <p:grpSp>
        <p:nvGrpSpPr>
          <p:cNvPr id="3" name="Групувати 11">
            <a:extLst>
              <a:ext uri="{FF2B5EF4-FFF2-40B4-BE49-F238E27FC236}">
                <a16:creationId xmlns="" xmlns:a16="http://schemas.microsoft.com/office/drawing/2014/main" id="{6E00EBCA-46D1-8636-93D7-9703D0884FC6}"/>
              </a:ext>
            </a:extLst>
          </p:cNvPr>
          <p:cNvGrpSpPr/>
          <p:nvPr/>
        </p:nvGrpSpPr>
        <p:grpSpPr>
          <a:xfrm>
            <a:off x="879477" y="947187"/>
            <a:ext cx="2124263" cy="2588211"/>
            <a:chOff x="943132" y="1443642"/>
            <a:chExt cx="2124262" cy="2588211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DE5F5DDC-EFB7-FC1E-C782-DCC34E96C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A1F8053-4046-1FDD-FBC8-4AD21F67442F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4" name="Групувати 14">
            <a:extLst>
              <a:ext uri="{FF2B5EF4-FFF2-40B4-BE49-F238E27FC236}">
                <a16:creationId xmlns="" xmlns:a16="http://schemas.microsoft.com/office/drawing/2014/main" id="{70B5442A-246B-CD6A-1F4C-DC56977388A5}"/>
              </a:ext>
            </a:extLst>
          </p:cNvPr>
          <p:cNvGrpSpPr/>
          <p:nvPr/>
        </p:nvGrpSpPr>
        <p:grpSpPr>
          <a:xfrm>
            <a:off x="3007379" y="956757"/>
            <a:ext cx="2124263" cy="2588211"/>
            <a:chOff x="4656229" y="1453212"/>
            <a:chExt cx="2124262" cy="2588211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198468E-5C7C-012A-D8D8-C50A0D62C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F6C2636-9072-498B-1C92-529B3A86FF06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 уроці</a:t>
              </a:r>
            </a:p>
            <a:p>
              <a:r>
                <a:rPr lang="uk-UA" dirty="0"/>
                <a:t>я</a:t>
              </a:r>
              <a:r>
                <a:rPr lang="en-US" dirty="0"/>
                <a:t> </a:t>
              </a:r>
              <a:r>
                <a:rPr lang="uk-UA" dirty="0"/>
                <a:t>запам’ятав/</a:t>
              </a:r>
            </a:p>
            <a:p>
              <a:r>
                <a:rPr lang="uk-UA" dirty="0"/>
                <a:t>запам’ятала…</a:t>
              </a:r>
              <a:endParaRPr lang="ru-RU" dirty="0"/>
            </a:p>
          </p:txBody>
        </p:sp>
      </p:grpSp>
      <p:grpSp>
        <p:nvGrpSpPr>
          <p:cNvPr id="5" name="Групувати 17">
            <a:extLst>
              <a:ext uri="{FF2B5EF4-FFF2-40B4-BE49-F238E27FC236}">
                <a16:creationId xmlns="" xmlns:a16="http://schemas.microsoft.com/office/drawing/2014/main" id="{CA4D6AE2-9CEF-C14B-4555-47287200111D}"/>
              </a:ext>
            </a:extLst>
          </p:cNvPr>
          <p:cNvGrpSpPr/>
          <p:nvPr/>
        </p:nvGrpSpPr>
        <p:grpSpPr>
          <a:xfrm>
            <a:off x="5142566" y="928045"/>
            <a:ext cx="2124263" cy="2588211"/>
            <a:chOff x="8728843" y="1443642"/>
            <a:chExt cx="2124262" cy="2588211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6324FCFC-F5FC-7C2F-4266-023D1B3CE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EFA5905-6C54-F4F0-6FB1-CB5024EFD93E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Найкраще </a:t>
              </a:r>
            </a:p>
            <a:p>
              <a:r>
                <a:rPr lang="uk-UA" dirty="0"/>
                <a:t>мені вдалося…</a:t>
              </a:r>
              <a:endParaRPr lang="ru-RU" dirty="0"/>
            </a:p>
          </p:txBody>
        </p:sp>
      </p:grpSp>
      <p:grpSp>
        <p:nvGrpSpPr>
          <p:cNvPr id="6" name="Групувати 20">
            <a:extLst>
              <a:ext uri="{FF2B5EF4-FFF2-40B4-BE49-F238E27FC236}">
                <a16:creationId xmlns="" xmlns:a16="http://schemas.microsoft.com/office/drawing/2014/main" id="{25BB6AD1-F969-F28E-8C84-E00429EFC16E}"/>
              </a:ext>
            </a:extLst>
          </p:cNvPr>
          <p:cNvGrpSpPr/>
          <p:nvPr/>
        </p:nvGrpSpPr>
        <p:grpSpPr>
          <a:xfrm>
            <a:off x="875835" y="3604655"/>
            <a:ext cx="2124263" cy="2588211"/>
            <a:chOff x="1062120" y="412025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BDB9AD26-57C0-EC49-D910-1BC4049B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CD47021-5864-A0AF-5984-48EC308AD223}"/>
                </a:ext>
              </a:extLst>
            </p:cNvPr>
            <p:cNvSpPr txBox="1"/>
            <p:nvPr/>
          </p:nvSpPr>
          <p:spPr>
            <a:xfrm>
              <a:off x="1338895" y="4310292"/>
              <a:ext cx="1500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Найбільше</a:t>
              </a:r>
            </a:p>
            <a:p>
              <a:r>
                <a:rPr lang="uk-UA" dirty="0"/>
                <a:t> мені сподобалося…</a:t>
              </a:r>
              <a:endParaRPr lang="ru-RU" dirty="0"/>
            </a:p>
          </p:txBody>
        </p:sp>
      </p:grpSp>
      <p:grpSp>
        <p:nvGrpSpPr>
          <p:cNvPr id="12" name="Групувати 23">
            <a:extLst>
              <a:ext uri="{FF2B5EF4-FFF2-40B4-BE49-F238E27FC236}">
                <a16:creationId xmlns="" xmlns:a16="http://schemas.microsoft.com/office/drawing/2014/main" id="{320CA4E0-EA6C-6CFC-2F84-1446FAB62189}"/>
              </a:ext>
            </a:extLst>
          </p:cNvPr>
          <p:cNvGrpSpPr/>
          <p:nvPr/>
        </p:nvGrpSpPr>
        <p:grpSpPr>
          <a:xfrm>
            <a:off x="3007381" y="3608847"/>
            <a:ext cx="2124263" cy="2588212"/>
            <a:chOff x="4619984" y="4110680"/>
            <a:chExt cx="2124263" cy="2588212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422A9C4A-44A0-D9B5-9730-CE210E77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797E6F0-99F3-9075-F299-07C86164446E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15" name="Групувати 26">
            <a:extLst>
              <a:ext uri="{FF2B5EF4-FFF2-40B4-BE49-F238E27FC236}">
                <a16:creationId xmlns="" xmlns:a16="http://schemas.microsoft.com/office/drawing/2014/main" id="{EC62ECCB-7358-D616-3F22-4158E902BFEF}"/>
              </a:ext>
            </a:extLst>
          </p:cNvPr>
          <p:cNvGrpSpPr/>
          <p:nvPr/>
        </p:nvGrpSpPr>
        <p:grpSpPr>
          <a:xfrm>
            <a:off x="5138925" y="3586209"/>
            <a:ext cx="2124263" cy="2597084"/>
            <a:chOff x="8728843" y="4110680"/>
            <a:chExt cx="2124263" cy="2588212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1D122248-08A9-0921-88BE-441D31CB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B0BFF7D-39A2-98BC-47EC-61E67426DE78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131CA7D-77F2-EC8D-62E3-70EEEF7DCF1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386223" y="1441595"/>
            <a:ext cx="4057096" cy="3985043"/>
          </a:xfrm>
          <a:prstGeom prst="rect">
            <a:avLst/>
          </a:prstGeom>
        </p:spPr>
      </p:pic>
      <p:sp>
        <p:nvSpPr>
          <p:cNvPr id="31" name="Бульбашка прямої мови: прямокутна з округленими кутами 30">
            <a:extLst>
              <a:ext uri="{FF2B5EF4-FFF2-40B4-BE49-F238E27FC236}">
                <a16:creationId xmlns="" xmlns:a16="http://schemas.microsoft.com/office/drawing/2014/main" id="{5BFA4582-0296-B784-7C2D-8CEAC5A4D2E0}"/>
              </a:ext>
            </a:extLst>
          </p:cNvPr>
          <p:cNvSpPr/>
          <p:nvPr/>
        </p:nvSpPr>
        <p:spPr>
          <a:xfrm>
            <a:off x="7449627" y="733298"/>
            <a:ext cx="3638587" cy="771507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(щоби відкрити лист, натисніть на нього)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141463E-2002-5C32-843D-406E85AD49F9}"/>
              </a:ext>
            </a:extLst>
          </p:cNvPr>
          <p:cNvSpPr txBox="1"/>
          <p:nvPr/>
        </p:nvSpPr>
        <p:spPr>
          <a:xfrm>
            <a:off x="811239" y="367293"/>
            <a:ext cx="6134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B050"/>
                </a:solidFill>
              </a:rPr>
              <a:t>Рефлексія «Загадкові листи»</a:t>
            </a:r>
          </a:p>
        </p:txBody>
      </p:sp>
    </p:spTree>
    <p:extLst>
      <p:ext uri="{BB962C8B-B14F-4D97-AF65-F5344CB8AC3E}">
        <p14:creationId xmlns="" xmlns:p14="http://schemas.microsoft.com/office/powerpoint/2010/main" val="41269030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135B9B-A725-D2F7-7BE9-E7278123210F}"/>
              </a:ext>
            </a:extLst>
          </p:cNvPr>
          <p:cNvSpPr txBox="1"/>
          <p:nvPr/>
        </p:nvSpPr>
        <p:spPr>
          <a:xfrm>
            <a:off x="603683" y="577154"/>
            <a:ext cx="1070720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	Для написання програми певною мовою програмування необхідно знати алфавіт мови, правила запису команд та правила їх використання в програмі.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FCFC002-CFF3-7DBF-D4C1-907DF411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17" y="2000589"/>
            <a:ext cx="5958902" cy="407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увати 8">
            <a:extLst>
              <a:ext uri="{FF2B5EF4-FFF2-40B4-BE49-F238E27FC236}">
                <a16:creationId xmlns="" xmlns:a16="http://schemas.microsoft.com/office/drawing/2014/main" id="{073B06B5-1494-4C2F-7F0D-85F27669D8F2}"/>
              </a:ext>
            </a:extLst>
          </p:cNvPr>
          <p:cNvGrpSpPr/>
          <p:nvPr/>
        </p:nvGrpSpPr>
        <p:grpSpPr>
          <a:xfrm>
            <a:off x="1704510" y="2521311"/>
            <a:ext cx="2253059" cy="783787"/>
            <a:chOff x="1113405" y="2296763"/>
            <a:chExt cx="2011535" cy="5213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Прямокутник: округлені кути 2">
              <a:extLst>
                <a:ext uri="{FF2B5EF4-FFF2-40B4-BE49-F238E27FC236}">
                  <a16:creationId xmlns="" xmlns:a16="http://schemas.microsoft.com/office/drawing/2014/main" id="{F02A6C79-112F-CB38-5CC0-CEC6B02C3E45}"/>
                </a:ext>
              </a:extLst>
            </p:cNvPr>
            <p:cNvSpPr/>
            <p:nvPr/>
          </p:nvSpPr>
          <p:spPr>
            <a:xfrm>
              <a:off x="1113405" y="2296763"/>
              <a:ext cx="2011535" cy="521305"/>
            </a:xfrm>
            <a:prstGeom prst="round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C16B18E-93A0-9C26-A513-6F298E99ECFE}"/>
                </a:ext>
              </a:extLst>
            </p:cNvPr>
            <p:cNvSpPr txBox="1"/>
            <p:nvPr/>
          </p:nvSpPr>
          <p:spPr>
            <a:xfrm>
              <a:off x="1324009" y="2364661"/>
              <a:ext cx="1709463" cy="38894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rgbClr val="00B050"/>
                  </a:solidFill>
                </a:rPr>
                <a:t>Алфавіт</a:t>
              </a:r>
            </a:p>
          </p:txBody>
        </p:sp>
      </p:grpSp>
      <p:grpSp>
        <p:nvGrpSpPr>
          <p:cNvPr id="4" name="Групувати 18">
            <a:extLst>
              <a:ext uri="{FF2B5EF4-FFF2-40B4-BE49-F238E27FC236}">
                <a16:creationId xmlns="" xmlns:a16="http://schemas.microsoft.com/office/drawing/2014/main" id="{B421191D-B35C-F8F8-F0C8-584D84C1F9C0}"/>
              </a:ext>
            </a:extLst>
          </p:cNvPr>
          <p:cNvGrpSpPr/>
          <p:nvPr/>
        </p:nvGrpSpPr>
        <p:grpSpPr>
          <a:xfrm>
            <a:off x="1249561" y="5712660"/>
            <a:ext cx="2253059" cy="783787"/>
            <a:chOff x="1113405" y="2296763"/>
            <a:chExt cx="2011535" cy="5213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Прямокутник: округлені кути 19">
              <a:extLst>
                <a:ext uri="{FF2B5EF4-FFF2-40B4-BE49-F238E27FC236}">
                  <a16:creationId xmlns="" xmlns:a16="http://schemas.microsoft.com/office/drawing/2014/main" id="{7C69FFCE-D684-7A3F-471E-BC565420E005}"/>
                </a:ext>
              </a:extLst>
            </p:cNvPr>
            <p:cNvSpPr/>
            <p:nvPr/>
          </p:nvSpPr>
          <p:spPr>
            <a:xfrm>
              <a:off x="1113405" y="2296763"/>
              <a:ext cx="2011535" cy="521305"/>
            </a:xfrm>
            <a:prstGeom prst="round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72E2622-FE17-0338-2175-0C6DD33B3406}"/>
                </a:ext>
              </a:extLst>
            </p:cNvPr>
            <p:cNvSpPr txBox="1"/>
            <p:nvPr/>
          </p:nvSpPr>
          <p:spPr>
            <a:xfrm>
              <a:off x="1358996" y="2338596"/>
              <a:ext cx="1709463" cy="38894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rgbClr val="00B050"/>
                  </a:solidFill>
                </a:rPr>
                <a:t>Словник</a:t>
              </a:r>
            </a:p>
          </p:txBody>
        </p:sp>
      </p:grpSp>
      <p:grpSp>
        <p:nvGrpSpPr>
          <p:cNvPr id="8" name="Групувати 21">
            <a:extLst>
              <a:ext uri="{FF2B5EF4-FFF2-40B4-BE49-F238E27FC236}">
                <a16:creationId xmlns="" xmlns:a16="http://schemas.microsoft.com/office/drawing/2014/main" id="{754A322F-1C48-02CD-D71B-8D4CB2C5E192}"/>
              </a:ext>
            </a:extLst>
          </p:cNvPr>
          <p:cNvGrpSpPr/>
          <p:nvPr/>
        </p:nvGrpSpPr>
        <p:grpSpPr>
          <a:xfrm>
            <a:off x="8790379" y="2222839"/>
            <a:ext cx="2815765" cy="783787"/>
            <a:chOff x="1113405" y="2296763"/>
            <a:chExt cx="2513920" cy="5213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Прямокутник: округлені кути 22">
              <a:extLst>
                <a:ext uri="{FF2B5EF4-FFF2-40B4-BE49-F238E27FC236}">
                  <a16:creationId xmlns="" xmlns:a16="http://schemas.microsoft.com/office/drawing/2014/main" id="{465BDCB2-C87C-57B4-3673-5EC8669C9EE1}"/>
                </a:ext>
              </a:extLst>
            </p:cNvPr>
            <p:cNvSpPr/>
            <p:nvPr/>
          </p:nvSpPr>
          <p:spPr>
            <a:xfrm>
              <a:off x="1113405" y="2296763"/>
              <a:ext cx="2513920" cy="521305"/>
            </a:xfrm>
            <a:prstGeom prst="round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37666A4-D5CF-5ACB-E82E-5A84AA185FD6}"/>
                </a:ext>
              </a:extLst>
            </p:cNvPr>
            <p:cNvSpPr txBox="1"/>
            <p:nvPr/>
          </p:nvSpPr>
          <p:spPr>
            <a:xfrm>
              <a:off x="1358996" y="2338596"/>
              <a:ext cx="2080804" cy="38894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rgbClr val="00B050"/>
                  </a:solidFill>
                </a:rPr>
                <a:t>Синтаксис</a:t>
              </a:r>
            </a:p>
          </p:txBody>
        </p:sp>
      </p:grpSp>
      <p:grpSp>
        <p:nvGrpSpPr>
          <p:cNvPr id="9" name="Групувати 24">
            <a:extLst>
              <a:ext uri="{FF2B5EF4-FFF2-40B4-BE49-F238E27FC236}">
                <a16:creationId xmlns="" xmlns:a16="http://schemas.microsoft.com/office/drawing/2014/main" id="{FF870477-E0AD-2987-AFDE-4D4A399370F6}"/>
              </a:ext>
            </a:extLst>
          </p:cNvPr>
          <p:cNvGrpSpPr/>
          <p:nvPr/>
        </p:nvGrpSpPr>
        <p:grpSpPr>
          <a:xfrm>
            <a:off x="8996045" y="5820783"/>
            <a:ext cx="2815765" cy="783787"/>
            <a:chOff x="1113405" y="2296763"/>
            <a:chExt cx="2513920" cy="52130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="" xmlns:a16="http://schemas.microsoft.com/office/drawing/2014/main" id="{AEA76CA8-0757-D754-95DB-5B5127238D3E}"/>
                </a:ext>
              </a:extLst>
            </p:cNvPr>
            <p:cNvSpPr/>
            <p:nvPr/>
          </p:nvSpPr>
          <p:spPr>
            <a:xfrm>
              <a:off x="1113405" y="2296763"/>
              <a:ext cx="2513920" cy="521305"/>
            </a:xfrm>
            <a:prstGeom prst="roundRect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24BE6D7-C5BF-324C-F2B7-48D595D30C99}"/>
                </a:ext>
              </a:extLst>
            </p:cNvPr>
            <p:cNvSpPr txBox="1"/>
            <p:nvPr/>
          </p:nvSpPr>
          <p:spPr>
            <a:xfrm>
              <a:off x="1358996" y="2338596"/>
              <a:ext cx="2080804" cy="388940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rgbClr val="00B050"/>
                  </a:solidFill>
                </a:rPr>
                <a:t>Семантика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478153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009752-C5DE-A15A-4B6B-9C3CFCFCCE75}"/>
              </a:ext>
            </a:extLst>
          </p:cNvPr>
          <p:cNvSpPr txBox="1"/>
          <p:nvPr/>
        </p:nvSpPr>
        <p:spPr>
          <a:xfrm>
            <a:off x="1535837" y="730338"/>
            <a:ext cx="10068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Алфавіт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vi-VN" sz="2800" dirty="0">
                <a:solidFill>
                  <a:srgbClr val="FFFF00"/>
                </a:solidFill>
              </a:rPr>
              <a:t> </a:t>
            </a:r>
            <a:r>
              <a:rPr lang="vi-VN" sz="2800" dirty="0"/>
              <a:t>— </a:t>
            </a:r>
            <a:r>
              <a:rPr lang="uk-UA" sz="2800" dirty="0"/>
              <a:t>набір символів, що може використовуватись у програмному коді.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FB24182D-D114-EF57-12CE-E419F6BC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3" y="773943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6A1E6E-302C-1A17-E24B-426BAB0B7145}"/>
              </a:ext>
            </a:extLst>
          </p:cNvPr>
          <p:cNvSpPr txBox="1"/>
          <p:nvPr/>
        </p:nvSpPr>
        <p:spPr>
          <a:xfrm>
            <a:off x="587771" y="5010862"/>
            <a:ext cx="11016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Синтаксис</a:t>
            </a:r>
            <a:r>
              <a:rPr lang="en-US" sz="2700" dirty="0">
                <a:solidFill>
                  <a:srgbClr val="FFFF00"/>
                </a:solidFill>
              </a:rPr>
              <a:t> </a:t>
            </a:r>
            <a:r>
              <a:rPr lang="vi-VN" sz="2700" dirty="0">
                <a:solidFill>
                  <a:srgbClr val="FFFF00"/>
                </a:solidFill>
              </a:rPr>
              <a:t> </a:t>
            </a:r>
            <a:r>
              <a:rPr lang="vi-VN" sz="2700" dirty="0"/>
              <a:t>— </a:t>
            </a:r>
            <a:r>
              <a:rPr lang="uk-UA" sz="2700" dirty="0"/>
              <a:t>сукупність правил побудови команд мовою програмування.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B67797-AC07-CCF4-68CD-A14AFD08CA42}"/>
              </a:ext>
            </a:extLst>
          </p:cNvPr>
          <p:cNvSpPr txBox="1"/>
          <p:nvPr/>
        </p:nvSpPr>
        <p:spPr>
          <a:xfrm>
            <a:off x="587771" y="5721014"/>
            <a:ext cx="11016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Семантика</a:t>
            </a:r>
            <a:r>
              <a:rPr lang="en-US" sz="2700" dirty="0">
                <a:solidFill>
                  <a:srgbClr val="FFFF00"/>
                </a:solidFill>
              </a:rPr>
              <a:t> </a:t>
            </a:r>
            <a:r>
              <a:rPr lang="vi-VN" sz="2700" dirty="0">
                <a:solidFill>
                  <a:srgbClr val="FFFF00"/>
                </a:solidFill>
              </a:rPr>
              <a:t> </a:t>
            </a:r>
            <a:r>
              <a:rPr lang="vi-VN" sz="2700" dirty="0"/>
              <a:t>— </a:t>
            </a:r>
            <a:r>
              <a:rPr lang="uk-UA" sz="2700" dirty="0"/>
              <a:t> сукупність правил виконання комп’ютером команд, записаних мовою програмування.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A3CC95-2021-4829-AA83-86FB0CC0F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8" t="41812" r="29515" b="29450"/>
          <a:stretch/>
        </p:blipFill>
        <p:spPr>
          <a:xfrm>
            <a:off x="1848848" y="1747129"/>
            <a:ext cx="8394555" cy="3263733"/>
          </a:xfrm>
          <a:prstGeom prst="rect">
            <a:avLst/>
          </a:prstGeom>
        </p:spPr>
      </p:pic>
      <p:pic>
        <p:nvPicPr>
          <p:cNvPr id="10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FB24182D-D114-EF57-12CE-E419F6BC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045" y="2975065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93464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41F0F7-F898-4E82-2033-0DD1DB11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5" t="27184" r="28568" b="55729"/>
          <a:stretch/>
        </p:blipFill>
        <p:spPr>
          <a:xfrm>
            <a:off x="728418" y="631336"/>
            <a:ext cx="10548759" cy="2352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29FFE9-F974-8212-CBB5-F076E6B56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5" t="64466" r="28568" b="18447"/>
          <a:stretch/>
        </p:blipFill>
        <p:spPr>
          <a:xfrm>
            <a:off x="825681" y="3034804"/>
            <a:ext cx="6330091" cy="1411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602DB7-2C70-D440-C0EB-78E271A3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72" y="3787853"/>
            <a:ext cx="4343400" cy="2371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572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8A6B47B-07CF-6C40-034E-E667690A7CB1}"/>
              </a:ext>
            </a:extLst>
          </p:cNvPr>
          <p:cNvSpPr txBox="1">
            <a:spLocks/>
          </p:cNvSpPr>
          <p:nvPr/>
        </p:nvSpPr>
        <p:spPr>
          <a:xfrm>
            <a:off x="3668474" y="545322"/>
            <a:ext cx="4339359" cy="6665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>
                <a:solidFill>
                  <a:srgbClr val="00B050"/>
                </a:solidFill>
              </a:rPr>
              <a:t>Величини в мові </a:t>
            </a:r>
            <a:r>
              <a:rPr lang="en-US" sz="2800" b="1" dirty="0">
                <a:solidFill>
                  <a:srgbClr val="00B050"/>
                </a:solidFill>
              </a:rPr>
              <a:t>Python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711718-ABE0-9790-CD7F-E1E21280D937}"/>
              </a:ext>
            </a:extLst>
          </p:cNvPr>
          <p:cNvSpPr txBox="1"/>
          <p:nvPr/>
        </p:nvSpPr>
        <p:spPr>
          <a:xfrm>
            <a:off x="812487" y="3523819"/>
            <a:ext cx="10682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Константи</a:t>
            </a:r>
            <a:r>
              <a:rPr lang="en-US" sz="2700" dirty="0">
                <a:solidFill>
                  <a:srgbClr val="FFFF00"/>
                </a:solidFill>
              </a:rPr>
              <a:t> </a:t>
            </a:r>
            <a:r>
              <a:rPr lang="vi-VN" sz="2700" dirty="0">
                <a:solidFill>
                  <a:srgbClr val="FFFF00"/>
                </a:solidFill>
              </a:rPr>
              <a:t> </a:t>
            </a:r>
            <a:r>
              <a:rPr lang="vi-VN" sz="2700" dirty="0"/>
              <a:t>— </a:t>
            </a:r>
            <a:r>
              <a:rPr lang="uk-UA" sz="2700" dirty="0"/>
              <a:t>це величини, значення яких не можуть змінюватися в ході виконання програми.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292271-33E6-4DAE-E5F0-22A2A067E7D0}"/>
              </a:ext>
            </a:extLst>
          </p:cNvPr>
          <p:cNvSpPr txBox="1"/>
          <p:nvPr/>
        </p:nvSpPr>
        <p:spPr>
          <a:xfrm>
            <a:off x="1485532" y="1271211"/>
            <a:ext cx="10053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dirty="0"/>
              <a:t>Окремий інформаційний об’єкт (число, символ, рядок тощо) називають </a:t>
            </a:r>
            <a:r>
              <a:rPr lang="uk-UA" sz="2700" b="1" dirty="0">
                <a:solidFill>
                  <a:srgbClr val="00B050"/>
                </a:solidFill>
              </a:rPr>
              <a:t>величиною</a:t>
            </a:r>
            <a:r>
              <a:rPr lang="uk-UA" sz="2700" dirty="0"/>
              <a:t>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6C3F97-A883-1D84-6063-F907BC103A67}"/>
              </a:ext>
            </a:extLst>
          </p:cNvPr>
          <p:cNvSpPr txBox="1"/>
          <p:nvPr/>
        </p:nvSpPr>
        <p:spPr>
          <a:xfrm>
            <a:off x="1305749" y="2423622"/>
            <a:ext cx="10886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Вид величини</a:t>
            </a:r>
            <a:r>
              <a:rPr lang="en-US" sz="2700" dirty="0">
                <a:solidFill>
                  <a:srgbClr val="FFFF00"/>
                </a:solidFill>
              </a:rPr>
              <a:t> </a:t>
            </a:r>
            <a:r>
              <a:rPr lang="uk-UA" sz="2700" dirty="0"/>
              <a:t>визначає спосіб використання величини в програмі.</a:t>
            </a:r>
          </a:p>
          <a:p>
            <a:r>
              <a:rPr lang="uk-UA" sz="2700" dirty="0"/>
              <a:t>Величина може бути </a:t>
            </a:r>
            <a:r>
              <a:rPr lang="uk-UA" sz="2700" b="1" dirty="0">
                <a:solidFill>
                  <a:srgbClr val="00B050"/>
                </a:solidFill>
              </a:rPr>
              <a:t>константою</a:t>
            </a:r>
            <a:r>
              <a:rPr lang="uk-UA" sz="2700" dirty="0"/>
              <a:t> (тобто </a:t>
            </a:r>
            <a:r>
              <a:rPr lang="uk-UA" sz="2700" b="1" dirty="0">
                <a:solidFill>
                  <a:srgbClr val="00B050"/>
                </a:solidFill>
              </a:rPr>
              <a:t>постійною</a:t>
            </a:r>
            <a:r>
              <a:rPr lang="uk-UA" sz="2700" dirty="0"/>
              <a:t>) або </a:t>
            </a:r>
            <a:r>
              <a:rPr lang="uk-UA" sz="2700" b="1" dirty="0">
                <a:solidFill>
                  <a:srgbClr val="00B050"/>
                </a:solidFill>
              </a:rPr>
              <a:t>змінною</a:t>
            </a:r>
            <a:r>
              <a:rPr lang="uk-UA" sz="2700" dirty="0"/>
              <a:t>.</a:t>
            </a: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E6E00B-92D3-130E-BBD3-41B0AE02AAE1}"/>
              </a:ext>
            </a:extLst>
          </p:cNvPr>
          <p:cNvSpPr txBox="1"/>
          <p:nvPr/>
        </p:nvSpPr>
        <p:spPr>
          <a:xfrm>
            <a:off x="1312441" y="4603904"/>
            <a:ext cx="10612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dirty="0"/>
              <a:t>Прикладом константи може бути число (3.14, 5) або рядок: «Це рядок!»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5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A2BA63EE-09F3-13B2-589F-692EA55D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45" y="522272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FB24182D-D114-EF57-12CE-E419F6BC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3" y="1211905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8890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7694AB-D633-767A-18BF-41ED28DEA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4" t="48026" r="28568" b="14822"/>
          <a:stretch/>
        </p:blipFill>
        <p:spPr>
          <a:xfrm>
            <a:off x="1554746" y="1783579"/>
            <a:ext cx="8903149" cy="4390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D46F8C-AB7B-C89A-51B1-DE68087D0F22}"/>
              </a:ext>
            </a:extLst>
          </p:cNvPr>
          <p:cNvSpPr txBox="1"/>
          <p:nvPr/>
        </p:nvSpPr>
        <p:spPr>
          <a:xfrm>
            <a:off x="1395637" y="881115"/>
            <a:ext cx="11016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Змінні</a:t>
            </a:r>
            <a:r>
              <a:rPr lang="en-US" sz="2700" dirty="0">
                <a:solidFill>
                  <a:srgbClr val="FFFF00"/>
                </a:solidFill>
              </a:rPr>
              <a:t> </a:t>
            </a:r>
            <a:r>
              <a:rPr lang="vi-VN" sz="2700" dirty="0">
                <a:solidFill>
                  <a:srgbClr val="FFFF00"/>
                </a:solidFill>
              </a:rPr>
              <a:t> </a:t>
            </a:r>
            <a:r>
              <a:rPr lang="vi-VN" sz="2700" dirty="0"/>
              <a:t>— </a:t>
            </a:r>
            <a:r>
              <a:rPr lang="uk-UA" sz="2700" dirty="0"/>
              <a:t> це величини, значення яких можуть змінюватися в ході виконання програми.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BB6885CE-94D6-EA9A-E693-16014492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45" y="5222727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34328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8D777FE-2122-4BAA-0470-BD59F240877A}"/>
              </a:ext>
            </a:extLst>
          </p:cNvPr>
          <p:cNvSpPr txBox="1">
            <a:spLocks/>
          </p:cNvSpPr>
          <p:nvPr/>
        </p:nvSpPr>
        <p:spPr>
          <a:xfrm>
            <a:off x="3623317" y="309503"/>
            <a:ext cx="4945159" cy="501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b="1" dirty="0">
                <a:solidFill>
                  <a:srgbClr val="00B050"/>
                </a:solidFill>
              </a:rPr>
              <a:t>Типи величин у мові </a:t>
            </a:r>
            <a:r>
              <a:rPr lang="en-US" sz="2800" b="1" dirty="0">
                <a:solidFill>
                  <a:srgbClr val="00B050"/>
                </a:solidFill>
              </a:rPr>
              <a:t>Python</a:t>
            </a:r>
            <a:r>
              <a:rPr lang="uk-UA" sz="2800" b="1" dirty="0">
                <a:solidFill>
                  <a:srgbClr val="00B050"/>
                </a:solidFill>
              </a:rPr>
              <a:t>:</a:t>
            </a:r>
            <a:endParaRPr lang="uk-UA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43A8CA-1A58-FCCB-B513-F38666B5CA86}"/>
              </a:ext>
            </a:extLst>
          </p:cNvPr>
          <p:cNvSpPr txBox="1"/>
          <p:nvPr/>
        </p:nvSpPr>
        <p:spPr>
          <a:xfrm>
            <a:off x="1459617" y="961540"/>
            <a:ext cx="10053595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700" dirty="0"/>
              <a:t>Тип величини визначається </a:t>
            </a:r>
            <a:r>
              <a:rPr lang="uk-UA" sz="2700" b="1" dirty="0">
                <a:solidFill>
                  <a:srgbClr val="00B050"/>
                </a:solidFill>
              </a:rPr>
              <a:t>обсягом пам’яті</a:t>
            </a:r>
            <a:r>
              <a:rPr lang="uk-UA" sz="2700" dirty="0"/>
              <a:t>, необхідним для її збереження, </a:t>
            </a:r>
            <a:r>
              <a:rPr lang="uk-UA" sz="2700" b="1" dirty="0">
                <a:solidFill>
                  <a:srgbClr val="00B050"/>
                </a:solidFill>
              </a:rPr>
              <a:t>множиною припустимих значень </a:t>
            </a:r>
            <a:r>
              <a:rPr lang="uk-UA" sz="2700" dirty="0"/>
              <a:t>величини та </a:t>
            </a:r>
            <a:r>
              <a:rPr lang="uk-UA" sz="2700" b="1" dirty="0">
                <a:solidFill>
                  <a:srgbClr val="00B050"/>
                </a:solidFill>
              </a:rPr>
              <a:t>операціями</a:t>
            </a:r>
            <a:r>
              <a:rPr lang="uk-UA" sz="2700" dirty="0"/>
              <a:t>, які можна над нею виконувати.</a:t>
            </a:r>
          </a:p>
          <a:p>
            <a:r>
              <a:rPr lang="uk-UA" sz="2700" dirty="0"/>
              <a:t>Основними типами величин є </a:t>
            </a:r>
            <a:r>
              <a:rPr lang="uk-UA" sz="2700" b="1" dirty="0">
                <a:solidFill>
                  <a:srgbClr val="00B050"/>
                </a:solidFill>
              </a:rPr>
              <a:t>числа </a:t>
            </a:r>
            <a:r>
              <a:rPr lang="uk-UA" sz="2700" dirty="0"/>
              <a:t>й  </a:t>
            </a:r>
            <a:r>
              <a:rPr lang="uk-UA" sz="2700" b="1" dirty="0">
                <a:solidFill>
                  <a:srgbClr val="00B050"/>
                </a:solidFill>
              </a:rPr>
              <a:t>рядки</a:t>
            </a:r>
            <a:r>
              <a:rPr lang="uk-UA" sz="2700" dirty="0"/>
              <a:t>. </a:t>
            </a:r>
            <a:endParaRPr lang="ru-RU" sz="27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C2B0BB-235B-3DBE-D432-F32B814C8AA6}"/>
              </a:ext>
            </a:extLst>
          </p:cNvPr>
          <p:cNvSpPr txBox="1"/>
          <p:nvPr/>
        </p:nvSpPr>
        <p:spPr>
          <a:xfrm>
            <a:off x="900071" y="2785151"/>
            <a:ext cx="1049636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Цілими числами</a:t>
            </a:r>
            <a:r>
              <a:rPr lang="uk-UA" sz="2700" dirty="0"/>
              <a:t> називають натуральні числа (1, 2, 3…), їм протилежні числа (-1, -2, -3…) і число 0.</a:t>
            </a:r>
            <a:r>
              <a:rPr lang="en-US" sz="2700" dirty="0"/>
              <a:t> </a:t>
            </a:r>
            <a:r>
              <a:rPr lang="uk-UA" sz="2700" dirty="0"/>
              <a:t>Цілі числа належать до типу </a:t>
            </a:r>
            <a:r>
              <a:rPr lang="en-US" sz="2700" b="1" dirty="0">
                <a:solidFill>
                  <a:srgbClr val="00B050"/>
                </a:solidFill>
              </a:rPr>
              <a:t>int</a:t>
            </a:r>
            <a:r>
              <a:rPr lang="en-US" sz="2700" dirty="0"/>
              <a:t>.</a:t>
            </a:r>
            <a:endParaRPr lang="ru-RU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82BCBB-6F2F-D9B0-0786-EB842B1E45E1}"/>
              </a:ext>
            </a:extLst>
          </p:cNvPr>
          <p:cNvSpPr txBox="1"/>
          <p:nvPr/>
        </p:nvSpPr>
        <p:spPr>
          <a:xfrm>
            <a:off x="939259" y="5207181"/>
            <a:ext cx="10626204" cy="1338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Рядок</a:t>
            </a:r>
            <a:r>
              <a:rPr lang="uk-UA" sz="2700" dirty="0"/>
              <a:t> – це взята в одинарні або подвійні лапки послідовність будь-яких символів: цифр, літер, розділових знаків та ін. Рядки належать до типу </a:t>
            </a:r>
            <a:r>
              <a:rPr lang="en-US" sz="2700" b="1" dirty="0">
                <a:solidFill>
                  <a:srgbClr val="00B050"/>
                </a:solidFill>
              </a:rPr>
              <a:t>str</a:t>
            </a:r>
            <a:r>
              <a:rPr lang="en-US" sz="2700" dirty="0"/>
              <a:t>.</a:t>
            </a:r>
            <a:r>
              <a:rPr lang="uk-UA" sz="2700" dirty="0"/>
              <a:t> У змінних рядкового типу зберігаються фрагменти тексту.</a:t>
            </a:r>
            <a:endParaRPr lang="ru-RU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C34DA4-9EA7-1786-C40D-348A1700A040}"/>
              </a:ext>
            </a:extLst>
          </p:cNvPr>
          <p:cNvSpPr txBox="1"/>
          <p:nvPr/>
        </p:nvSpPr>
        <p:spPr>
          <a:xfrm>
            <a:off x="900070" y="3861164"/>
            <a:ext cx="10496367" cy="13388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Дійсні числа</a:t>
            </a:r>
            <a:r>
              <a:rPr lang="uk-UA" sz="2700" dirty="0"/>
              <a:t> – це десяткові дроби. Як роздільник між цілою та дробовою частиною дійсного числа використовується крапка. Дійсні числа належать до типу </a:t>
            </a:r>
            <a:r>
              <a:rPr lang="en-US" sz="2700" b="1" dirty="0">
                <a:solidFill>
                  <a:srgbClr val="00B050"/>
                </a:solidFill>
              </a:rPr>
              <a:t>float</a:t>
            </a:r>
            <a:r>
              <a:rPr lang="en-US" sz="2700" dirty="0"/>
              <a:t>.</a:t>
            </a:r>
            <a:endParaRPr lang="ru-RU" sz="2700" dirty="0"/>
          </a:p>
        </p:txBody>
      </p:sp>
      <p:pic>
        <p:nvPicPr>
          <p:cNvPr id="12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349F7E92-95E4-2AB7-D025-61187345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575" y="4200215"/>
            <a:ext cx="869088" cy="86908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6634482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049A93-0B3B-F9C4-5DD0-F7520BCAE32F}"/>
              </a:ext>
            </a:extLst>
          </p:cNvPr>
          <p:cNvSpPr txBox="1"/>
          <p:nvPr/>
        </p:nvSpPr>
        <p:spPr>
          <a:xfrm>
            <a:off x="1603309" y="679483"/>
            <a:ext cx="682223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dirty="0"/>
              <a:t>Щоб дізнатися, до якого типу належить змінна або константа, можна скористатися командою </a:t>
            </a:r>
            <a:r>
              <a:rPr lang="en-US" sz="2700" b="1" dirty="0">
                <a:solidFill>
                  <a:srgbClr val="00B050"/>
                </a:solidFill>
              </a:rPr>
              <a:t>type</a:t>
            </a:r>
            <a:r>
              <a:rPr lang="uk-UA" sz="2700" dirty="0"/>
              <a:t>. </a:t>
            </a:r>
            <a:endParaRPr lang="ru-RU" sz="27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7E7BE6-DD6B-FB05-F2C7-7A809304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86" y="3420270"/>
            <a:ext cx="8580290" cy="30327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1D4BA6C-0720-2686-61A1-1D742E92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440" y="301843"/>
            <a:ext cx="3405671" cy="298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40703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47F819-77EF-8FF7-65F6-112355DAB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t="26536" r="28422" b="38491"/>
          <a:stretch/>
        </p:blipFill>
        <p:spPr>
          <a:xfrm>
            <a:off x="1205117" y="1908706"/>
            <a:ext cx="9566456" cy="429679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CA94062-2520-72BE-CE71-A1E88E9773F6}"/>
              </a:ext>
            </a:extLst>
          </p:cNvPr>
          <p:cNvSpPr txBox="1">
            <a:spLocks/>
          </p:cNvSpPr>
          <p:nvPr/>
        </p:nvSpPr>
        <p:spPr>
          <a:xfrm>
            <a:off x="4607217" y="577153"/>
            <a:ext cx="3684529" cy="5018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b="1" dirty="0">
                <a:solidFill>
                  <a:srgbClr val="00B050"/>
                </a:solidFill>
              </a:rPr>
              <a:t>Указівка присвоєння</a:t>
            </a:r>
            <a:endParaRPr lang="uk-UA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3EA713-2230-BB39-CDE5-C7D181ADAEEC}"/>
              </a:ext>
            </a:extLst>
          </p:cNvPr>
          <p:cNvSpPr txBox="1"/>
          <p:nvPr/>
        </p:nvSpPr>
        <p:spPr>
          <a:xfrm>
            <a:off x="1420428" y="935414"/>
            <a:ext cx="10053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700" b="1" dirty="0">
                <a:solidFill>
                  <a:srgbClr val="00B050"/>
                </a:solidFill>
              </a:rPr>
              <a:t>Значення </a:t>
            </a:r>
            <a:r>
              <a:rPr lang="uk-UA" sz="2700" dirty="0"/>
              <a:t>– характеристика величини, яка може багаторазово змінюватися в процесі опрацювання інформації.</a:t>
            </a:r>
            <a:endParaRPr lang="ru-RU" sz="2700" dirty="0"/>
          </a:p>
        </p:txBody>
      </p:sp>
      <p:pic>
        <p:nvPicPr>
          <p:cNvPr id="11" name="Picture 2" descr="Результат пошуку зображень за запитом &quot;Python&quot;">
            <a:extLst>
              <a:ext uri="{FF2B5EF4-FFF2-40B4-BE49-F238E27FC236}">
                <a16:creationId xmlns="" xmlns:a16="http://schemas.microsoft.com/office/drawing/2014/main" id="{23DF47F1-6C12-286E-E084-9D82360B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77" y="2375024"/>
            <a:ext cx="973184" cy="97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3731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330</Words>
  <Application>Microsoft Office PowerPoint</Application>
  <PresentationFormat>Произвольный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Алгоритми та програми  Python.   Величини.  Числові типи даних.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waruk</cp:lastModifiedBy>
  <cp:revision>8</cp:revision>
  <dcterms:created xsi:type="dcterms:W3CDTF">2020-05-19T07:23:02Z</dcterms:created>
  <dcterms:modified xsi:type="dcterms:W3CDTF">2023-03-30T15:35:20Z</dcterms:modified>
</cp:coreProperties>
</file>