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6" r:id="rId1"/>
  </p:sldMasterIdLst>
  <p:notesMasterIdLst>
    <p:notesMasterId r:id="rId25"/>
  </p:notesMasterIdLst>
  <p:sldIdLst>
    <p:sldId id="256" r:id="rId2"/>
    <p:sldId id="283" r:id="rId3"/>
    <p:sldId id="284" r:id="rId4"/>
    <p:sldId id="260" r:id="rId5"/>
    <p:sldId id="261" r:id="rId6"/>
    <p:sldId id="286" r:id="rId7"/>
    <p:sldId id="287" r:id="rId8"/>
    <p:sldId id="262" r:id="rId9"/>
    <p:sldId id="263" r:id="rId10"/>
    <p:sldId id="264" r:id="rId11"/>
    <p:sldId id="278" r:id="rId12"/>
    <p:sldId id="297" r:id="rId13"/>
    <p:sldId id="277" r:id="rId14"/>
    <p:sldId id="279" r:id="rId15"/>
    <p:sldId id="288" r:id="rId16"/>
    <p:sldId id="265" r:id="rId17"/>
    <p:sldId id="267" r:id="rId18"/>
    <p:sldId id="276" r:id="rId19"/>
    <p:sldId id="292" r:id="rId20"/>
    <p:sldId id="291" r:id="rId21"/>
    <p:sldId id="293" r:id="rId22"/>
    <p:sldId id="294" r:id="rId23"/>
    <p:sldId id="29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27A6"/>
    <a:srgbClr val="F48812"/>
    <a:srgbClr val="F8D7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370" y="-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4E89D-A1F7-4804-85C0-2C9B1C58395D}" type="datetimeFigureOut">
              <a:rPr lang="uk-UA" smtClean="0"/>
              <a:t>28.03.2023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F6513-FC8F-4BF8-BAB1-A09CD02B20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3396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F6513-FC8F-4BF8-BAB1-A09CD02B2012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4187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3392" y="548680"/>
            <a:ext cx="11089232" cy="2016224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uk-UA" sz="5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Тема уроку: </a:t>
            </a:r>
            <a:r>
              <a:rPr lang="ru-RU" sz="5600" b="1" dirty="0" err="1">
                <a:ln w="12700" cmpd="sng">
                  <a:solidFill>
                    <a:srgbClr val="F48812"/>
                  </a:solidFill>
                  <a:prstDash val="solid"/>
                </a:ln>
                <a:solidFill>
                  <a:srgbClr val="FFC000"/>
                </a:solidFill>
              </a:rPr>
              <a:t>Поняття</a:t>
            </a:r>
            <a:r>
              <a:rPr lang="ru-RU" sz="5600" b="1" dirty="0">
                <a:ln w="12700" cmpd="sng">
                  <a:solidFill>
                    <a:srgbClr val="F48812"/>
                  </a:solidFill>
                  <a:prstDash val="solid"/>
                </a:ln>
                <a:solidFill>
                  <a:srgbClr val="FFC000"/>
                </a:solidFill>
              </a:rPr>
              <a:t> про </a:t>
            </a:r>
            <a:r>
              <a:rPr lang="ru-RU" sz="5600" b="1" dirty="0" err="1">
                <a:ln w="12700" cmpd="sng">
                  <a:solidFill>
                    <a:srgbClr val="F48812"/>
                  </a:solidFill>
                  <a:prstDash val="solid"/>
                </a:ln>
                <a:solidFill>
                  <a:srgbClr val="FFC000"/>
                </a:solidFill>
              </a:rPr>
              <a:t>об’єкт</a:t>
            </a:r>
            <a:r>
              <a:rPr lang="ru-RU" sz="5600" b="1" dirty="0">
                <a:ln w="12700" cmpd="sng">
                  <a:solidFill>
                    <a:srgbClr val="F48812"/>
                  </a:solidFill>
                  <a:prstDash val="solid"/>
                </a:ln>
                <a:solidFill>
                  <a:srgbClr val="FFC000"/>
                </a:solidFill>
              </a:rPr>
              <a:t> у </a:t>
            </a:r>
            <a:r>
              <a:rPr lang="ru-RU" sz="5600" b="1" dirty="0" err="1">
                <a:ln w="12700" cmpd="sng">
                  <a:solidFill>
                    <a:srgbClr val="F48812"/>
                  </a:solidFill>
                  <a:prstDash val="solid"/>
                </a:ln>
                <a:solidFill>
                  <a:srgbClr val="FFC000"/>
                </a:solidFill>
              </a:rPr>
              <a:t>програмуванні</a:t>
            </a:r>
            <a:r>
              <a:rPr lang="ru-RU" sz="5600" b="1" dirty="0">
                <a:ln w="12700" cmpd="sng">
                  <a:solidFill>
                    <a:srgbClr val="F48812"/>
                  </a:solidFill>
                  <a:prstDash val="solid"/>
                </a:ln>
                <a:solidFill>
                  <a:srgbClr val="FFC000"/>
                </a:solidFill>
              </a:rPr>
              <a:t>. </a:t>
            </a:r>
            <a:r>
              <a:rPr lang="ru-RU" sz="5600" b="1" dirty="0" err="1">
                <a:ln w="12700" cmpd="sng">
                  <a:solidFill>
                    <a:srgbClr val="F48812"/>
                  </a:solidFill>
                  <a:prstDash val="solid"/>
                </a:ln>
                <a:solidFill>
                  <a:srgbClr val="FFC000"/>
                </a:solidFill>
              </a:rPr>
              <a:t>Властивості</a:t>
            </a:r>
            <a:r>
              <a:rPr lang="ru-RU" sz="5600" b="1" dirty="0">
                <a:ln w="12700" cmpd="sng">
                  <a:solidFill>
                    <a:srgbClr val="F48812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ru-RU" sz="5600" b="1" dirty="0" err="1">
                <a:ln w="12700" cmpd="sng">
                  <a:solidFill>
                    <a:srgbClr val="F48812"/>
                  </a:solidFill>
                  <a:prstDash val="solid"/>
                </a:ln>
                <a:solidFill>
                  <a:srgbClr val="FFC000"/>
                </a:solidFill>
              </a:rPr>
              <a:t>об’єкта</a:t>
            </a:r>
            <a:r>
              <a:rPr lang="ru-RU" sz="5600" b="1" dirty="0">
                <a:ln w="12700" cmpd="sng">
                  <a:solidFill>
                    <a:srgbClr val="F48812"/>
                  </a:solidFill>
                  <a:prstDash val="solid"/>
                </a:ln>
                <a:solidFill>
                  <a:srgbClr val="FFC000"/>
                </a:solidFill>
              </a:rPr>
              <a:t>. </a:t>
            </a:r>
            <a:endParaRPr lang="uk-UA" sz="5600" b="1" dirty="0">
              <a:ln w="12700" cmpd="sng">
                <a:solidFill>
                  <a:srgbClr val="F48812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3284984"/>
            <a:ext cx="2627784" cy="2907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49867" y="56110"/>
            <a:ext cx="9144000" cy="562669"/>
          </a:xfrm>
        </p:spPr>
        <p:txBody>
          <a:bodyPr>
            <a:noAutofit/>
          </a:bodyPr>
          <a:lstStyle/>
          <a:p>
            <a:r>
              <a:rPr lang="ru-RU" sz="3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Величини</a:t>
            </a:r>
            <a:r>
              <a:rPr lang="ru-RU" sz="3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3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використати</a:t>
            </a:r>
            <a:r>
              <a:rPr lang="ru-RU" sz="3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означенні</a:t>
            </a:r>
            <a:r>
              <a:rPr lang="ru-RU" sz="3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endParaRPr lang="uk-UA" sz="3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726" y="646798"/>
            <a:ext cx="8065715" cy="659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9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36712"/>
          </a:xfrm>
        </p:spPr>
        <p:txBody>
          <a:bodyPr>
            <a:normAutofit/>
          </a:bodyPr>
          <a:lstStyle/>
          <a:p>
            <a:pPr algn="ctr"/>
            <a:r>
              <a:rPr lang="uk-UA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Заповни словник</a:t>
            </a:r>
            <a:r>
              <a:rPr lang="uk-UA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798565" y="5574433"/>
            <a:ext cx="8640960" cy="79208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Переглянути 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 властивостей цього об’єкта можна в розділі 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__________.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39816" y="1532579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/>
              <a:t>Scratch</a:t>
            </a:r>
            <a:endParaRPr lang="uk-UA" sz="2400" dirty="0">
              <a:latin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48128" y="1532579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/>
              <a:t>Scratch</a:t>
            </a:r>
            <a:r>
              <a:rPr lang="ru-RU" sz="2400" dirty="0"/>
              <a:t>2</a:t>
            </a:r>
            <a:endParaRPr lang="uk-UA" sz="2400" dirty="0"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72264" y="2077579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об</a:t>
            </a:r>
            <a:r>
              <a:rPr lang="en-US" sz="2400" dirty="0"/>
              <a:t>’</a:t>
            </a:r>
            <a:r>
              <a:rPr lang="uk-UA" sz="2400" dirty="0" err="1"/>
              <a:t>єкти</a:t>
            </a:r>
            <a:endParaRPr lang="uk-UA" sz="2400" dirty="0">
              <a:latin typeface="Trebuchet MS" panose="020B0603020202020204" pitchFamily="34" charset="0"/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1732299" y="908720"/>
            <a:ext cx="86947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 для виконавців складаються у середовищі ___________або ___________.</a:t>
            </a:r>
          </a:p>
        </p:txBody>
      </p:sp>
      <p:sp>
        <p:nvSpPr>
          <p:cNvPr id="14" name="Прямокутник 13"/>
          <p:cNvSpPr/>
          <p:nvPr/>
        </p:nvSpPr>
        <p:spPr>
          <a:xfrm>
            <a:off x="1742830" y="1994243"/>
            <a:ext cx="86736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Виконавці, образи, сцена  – це ____________ середовища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Scratch2</a:t>
            </a:r>
            <a:r>
              <a:rPr lang="uk-UA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5" name="Прямокутник 14"/>
          <p:cNvSpPr/>
          <p:nvPr/>
        </p:nvSpPr>
        <p:spPr>
          <a:xfrm>
            <a:off x="1775520" y="2993645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Scratch2</a:t>
            </a:r>
            <a:r>
              <a:rPr lang="uk-UA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виконавців називають ___________. </a:t>
            </a:r>
            <a:endParaRPr lang="uk-UA" sz="3200" dirty="0"/>
          </a:p>
        </p:txBody>
      </p:sp>
      <p:sp>
        <p:nvSpPr>
          <p:cNvPr id="16" name="Прямокутник 15"/>
          <p:cNvSpPr/>
          <p:nvPr/>
        </p:nvSpPr>
        <p:spPr>
          <a:xfrm>
            <a:off x="1775520" y="3650427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 </a:t>
            </a:r>
            <a:r>
              <a:rPr lang="uk-UA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спрайти</a:t>
            </a:r>
            <a:r>
              <a:rPr lang="uk-UA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мають _________: </a:t>
            </a:r>
            <a:r>
              <a:rPr lang="uk-UA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я, положення на сцені, розміри, колір костюма та інше. </a:t>
            </a:r>
            <a:endParaRPr lang="uk-UA" sz="3200" dirty="0"/>
          </a:p>
        </p:txBody>
      </p:sp>
      <p:sp>
        <p:nvSpPr>
          <p:cNvPr id="17" name="Прямокутник 16"/>
          <p:cNvSpPr/>
          <p:nvPr/>
        </p:nvSpPr>
        <p:spPr>
          <a:xfrm>
            <a:off x="1784648" y="4793845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Кожна із цих властивостей має своє _________. </a:t>
            </a:r>
            <a:endParaRPr lang="uk-UA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655840" y="596379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образи</a:t>
            </a:r>
            <a:endParaRPr lang="uk-UA" sz="2400" dirty="0">
              <a:latin typeface="Trebuchet MS" panose="020B06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56240" y="3116755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/>
              <a:t>спрайт</a:t>
            </a:r>
            <a:endParaRPr lang="uk-UA" sz="2400" dirty="0"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95900" y="376686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властивості</a:t>
            </a:r>
            <a:endParaRPr lang="uk-UA" sz="2400" dirty="0">
              <a:latin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7342" y="488929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значення</a:t>
            </a:r>
            <a:endParaRPr lang="uk-UA" sz="2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82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13" grpId="0"/>
      <p:bldP spid="14" grpId="0"/>
      <p:bldP spid="15" grpId="0"/>
      <p:bldP spid="16" grpId="0"/>
      <p:bldP spid="17" grpId="0"/>
      <p:bldP spid="11" grpId="0"/>
      <p:bldP spid="7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7" name="Рисунок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230" y="2241997"/>
            <a:ext cx="746298" cy="80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Рисунок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888" y="3274318"/>
            <a:ext cx="735640" cy="80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Рисунок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965" y="4325144"/>
            <a:ext cx="782563" cy="7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Рисунок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229" y="5302701"/>
            <a:ext cx="782039" cy="69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2104546" y="2757138"/>
            <a:ext cx="83086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__________________________________________________________________________________________</a:t>
            </a:r>
            <a:endParaRPr kumimoji="0" lang="uk-UA" altLang="uk-UA" sz="11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2135560" y="3780329"/>
            <a:ext cx="83086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__________________________________________________________________________________________</a:t>
            </a:r>
            <a:endParaRPr kumimoji="0" lang="uk-UA" altLang="uk-UA" sz="11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2135560" y="4788441"/>
            <a:ext cx="83086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__________________________________________________________________________________________</a:t>
            </a:r>
            <a:endParaRPr kumimoji="0" lang="uk-UA" altLang="uk-UA" sz="11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2107094" y="5733256"/>
            <a:ext cx="83086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__________________________________________________________________________________________</a:t>
            </a:r>
            <a:endParaRPr kumimoji="0" lang="uk-UA" altLang="uk-UA" sz="11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1101229" y="512886"/>
            <a:ext cx="9109571" cy="836712"/>
          </a:xfrm>
        </p:spPr>
        <p:txBody>
          <a:bodyPr>
            <a:normAutofit/>
          </a:bodyPr>
          <a:lstStyle/>
          <a:p>
            <a:pPr algn="ctr"/>
            <a:r>
              <a:rPr lang="uk-UA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Запишіть способи вставлення об’єкта</a:t>
            </a:r>
            <a:r>
              <a:rPr lang="uk-UA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67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/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0" name="Прямокутник 9"/>
          <p:cNvSpPr/>
          <p:nvPr/>
        </p:nvSpPr>
        <p:spPr>
          <a:xfrm>
            <a:off x="6033510" y="116632"/>
            <a:ext cx="5967146" cy="10676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</a:pPr>
            <a:r>
              <a:rPr lang="uk-UA" sz="48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Робота з </a:t>
            </a:r>
            <a:r>
              <a:rPr lang="uk-UA" sz="48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підручником</a:t>
            </a:r>
            <a:endParaRPr lang="uk-UA" sz="4800" i="1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66" name="Місце для вмісту 3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66" t="30550" r="27440" b="57652"/>
          <a:stretch>
            <a:fillRect/>
          </a:stretch>
        </p:blipFill>
        <p:spPr bwMode="auto">
          <a:xfrm>
            <a:off x="2351584" y="4365104"/>
            <a:ext cx="4525404" cy="214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Групувати 10"/>
          <p:cNvGrpSpPr/>
          <p:nvPr/>
        </p:nvGrpSpPr>
        <p:grpSpPr>
          <a:xfrm>
            <a:off x="551384" y="-100574"/>
            <a:ext cx="5616624" cy="3385558"/>
            <a:chOff x="119336" y="-100574"/>
            <a:chExt cx="3787958" cy="2549680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73" r="7273"/>
            <a:stretch/>
          </p:blipFill>
          <p:spPr>
            <a:xfrm>
              <a:off x="119336" y="184666"/>
              <a:ext cx="3384376" cy="2264440"/>
            </a:xfrm>
            <a:prstGeom prst="rect">
              <a:avLst/>
            </a:prstGeom>
          </p:spPr>
        </p:pic>
        <p:sp>
          <p:nvSpPr>
            <p:cNvPr id="9" name="Прямокутник 8"/>
            <p:cNvSpPr/>
            <p:nvPr/>
          </p:nvSpPr>
          <p:spPr>
            <a:xfrm>
              <a:off x="3099059" y="-100574"/>
              <a:ext cx="8082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9600" b="1" i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2</a:t>
              </a:r>
              <a:endParaRPr lang="uk-UA" sz="9600" b="1" i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pic>
        <p:nvPicPr>
          <p:cNvPr id="2065" name="Місце для вмісту 3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66" t="17278" r="25368" b="72400"/>
          <a:stretch>
            <a:fillRect/>
          </a:stretch>
        </p:blipFill>
        <p:spPr bwMode="auto">
          <a:xfrm>
            <a:off x="5951984" y="2204864"/>
            <a:ext cx="5178943" cy="186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347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708920"/>
            <a:ext cx="5251042" cy="37973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" b="11151"/>
          <a:stretch/>
        </p:blipFill>
        <p:spPr>
          <a:xfrm>
            <a:off x="6023992" y="14603"/>
            <a:ext cx="5930709" cy="6726056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191344" y="434955"/>
            <a:ext cx="5539074" cy="1697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000"/>
              </a:spcAft>
            </a:pPr>
            <a:r>
              <a:rPr lang="uk-UA" sz="48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Робота</a:t>
            </a:r>
          </a:p>
          <a:p>
            <a:pPr lvl="0" algn="ctr">
              <a:spcAft>
                <a:spcPts val="1000"/>
              </a:spcAft>
            </a:pPr>
            <a:r>
              <a:rPr lang="uk-UA" sz="48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uk-UA" sz="4800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</a:t>
            </a:r>
            <a:r>
              <a:rPr lang="en-US" sz="48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uk-UA" sz="4800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ютером</a:t>
            </a:r>
            <a:endParaRPr lang="uk-UA" sz="3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28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2656"/>
            <a:ext cx="5994925" cy="6264696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-96688" y="0"/>
            <a:ext cx="6192688" cy="6853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000"/>
              </a:spcAft>
            </a:pPr>
            <a:r>
              <a:rPr lang="uk-UA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 </a:t>
            </a:r>
            <a:r>
              <a:rPr lang="uk-UA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вправ для профілактики захворювань опорно-рухового </a:t>
            </a:r>
            <a:r>
              <a:rPr lang="uk-UA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апарату:</a:t>
            </a:r>
          </a:p>
          <a:p>
            <a:pPr marL="342900" lvl="0" indent="-342900" algn="ctr">
              <a:spcAft>
                <a:spcPts val="10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uk-UA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Нахиліть голову</a:t>
            </a:r>
            <a:r>
              <a:rPr lang="uk-UA" sz="2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дістаючи підборіддям груди. Нахиливши голову вперед, повільно повертайте її вправо і вліво кілька разів.</a:t>
            </a:r>
          </a:p>
          <a:p>
            <a:pPr marL="342900" lvl="0" indent="-342900" algn="ctr">
              <a:spcAft>
                <a:spcPts val="10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uk-UA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Переміщайте </a:t>
            </a:r>
            <a:r>
              <a:rPr lang="uk-UA" sz="2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голову назад, притискаючи до грудей підборіддя</a:t>
            </a:r>
            <a:r>
              <a:rPr lang="uk-UA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spcAft>
                <a:spcPts val="10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uk-UA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Тримаючи </a:t>
            </a:r>
            <a:r>
              <a:rPr lang="uk-UA" sz="2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руки на стегнах, зводите і розводите лопатки.</a:t>
            </a:r>
          </a:p>
          <a:p>
            <a:pPr marL="342900" lvl="0" indent="-342900" algn="ctr">
              <a:spcAft>
                <a:spcPts val="10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uk-UA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Покладіть </a:t>
            </a:r>
            <a:r>
              <a:rPr lang="uk-UA" sz="2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ногу на ногу й ліктем протилежної руки зіпріться про зовнішню поверхню стегна. Ведіть плече вперед, до упору скручуючи хребет. Помінявши ногу, виконуйте той же рух в інший бік.</a:t>
            </a:r>
          </a:p>
        </p:txBody>
      </p:sp>
    </p:spTree>
    <p:extLst>
      <p:ext uri="{BB962C8B-B14F-4D97-AF65-F5344CB8AC3E}">
        <p14:creationId xmlns:p14="http://schemas.microsoft.com/office/powerpoint/2010/main" val="263454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Місце для вмісту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223" b="5499"/>
          <a:stretch/>
        </p:blipFill>
        <p:spPr>
          <a:xfrm>
            <a:off x="263352" y="692696"/>
            <a:ext cx="7356111" cy="381642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33600" y="53752"/>
            <a:ext cx="8229600" cy="4949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Вправа 1.</a:t>
            </a:r>
          </a:p>
        </p:txBody>
      </p:sp>
      <p:pic>
        <p:nvPicPr>
          <p:cNvPr id="7" name="Місце для вмісту 3"/>
          <p:cNvPicPr>
            <a:picLocks noChangeAspect="1"/>
          </p:cNvPicPr>
          <p:nvPr/>
        </p:nvPicPr>
        <p:blipFill rotWithShape="1">
          <a:blip r:embed="rId3"/>
          <a:srcRect t="2223" b="5499"/>
          <a:stretch/>
        </p:blipFill>
        <p:spPr>
          <a:xfrm>
            <a:off x="4054761" y="2492896"/>
            <a:ext cx="7873887" cy="408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90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71464" y="116632"/>
            <a:ext cx="9505056" cy="1512168"/>
          </a:xfrm>
        </p:spPr>
        <p:txBody>
          <a:bodyPr>
            <a:normAutofit/>
          </a:bodyPr>
          <a:lstStyle/>
          <a:p>
            <a:pPr algn="ctr"/>
            <a:r>
              <a:rPr lang="ru-RU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Створіть</a:t>
            </a:r>
            <a:r>
              <a:rPr lang="ru-RU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Мурчика</a:t>
            </a:r>
            <a:r>
              <a:rPr lang="ru-RU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Барбоса </a:t>
            </a:r>
            <a:r>
              <a:rPr lang="ru-RU" i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скрипти</a:t>
            </a:r>
            <a:r>
              <a:rPr lang="ru-RU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i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наведеними</a:t>
            </a:r>
            <a:r>
              <a:rPr lang="ru-RU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зразками</a:t>
            </a:r>
            <a:r>
              <a:rPr lang="uk-UA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Місце для вмісту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579" t="16542" r="24953" b="51638"/>
          <a:stretch/>
        </p:blipFill>
        <p:spPr>
          <a:xfrm>
            <a:off x="608989" y="2060848"/>
            <a:ext cx="5342995" cy="44524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56300" t="16384" r="23225" b="52802"/>
          <a:stretch/>
        </p:blipFill>
        <p:spPr>
          <a:xfrm>
            <a:off x="6230199" y="2060849"/>
            <a:ext cx="5262037" cy="445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0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810" y="-27681"/>
            <a:ext cx="9174601" cy="688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6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56" y="1196458"/>
            <a:ext cx="12050142" cy="1384995"/>
          </a:xfrm>
          <a:prstGeom prst="rect">
            <a:avLst/>
          </a:prstGeom>
          <a:solidFill>
            <a:srgbClr val="F4881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kern="0" dirty="0" err="1" smtClean="0">
                <a:solidFill>
                  <a:srgbClr val="FFFFFF"/>
                </a:solidFill>
              </a:rPr>
              <a:t>Вказати</a:t>
            </a:r>
            <a:r>
              <a:rPr lang="ru-RU" sz="2800" b="1" i="1" kern="0" dirty="0" smtClean="0">
                <a:solidFill>
                  <a:srgbClr val="FFFFFF"/>
                </a:solidFill>
              </a:rPr>
              <a:t>, </a:t>
            </a:r>
            <a:r>
              <a:rPr lang="ru-RU" sz="2800" b="1" i="1" kern="0" dirty="0" err="1" smtClean="0">
                <a:solidFill>
                  <a:srgbClr val="FFFFFF"/>
                </a:solidFill>
              </a:rPr>
              <a:t>які</a:t>
            </a:r>
            <a:r>
              <a:rPr lang="ru-RU" sz="2800" b="1" i="1" kern="0" dirty="0" smtClean="0">
                <a:solidFill>
                  <a:srgbClr val="FFFFFF"/>
                </a:solidFill>
              </a:rPr>
              <a:t> </a:t>
            </a:r>
            <a:r>
              <a:rPr lang="ru-RU" sz="2800" b="1" i="1" kern="0" dirty="0" err="1" smtClean="0">
                <a:solidFill>
                  <a:srgbClr val="FFFFFF"/>
                </a:solidFill>
              </a:rPr>
              <a:t>події</a:t>
            </a:r>
            <a:r>
              <a:rPr lang="ru-RU" sz="2800" b="1" i="1" kern="0" dirty="0" smtClean="0">
                <a:solidFill>
                  <a:srgbClr val="FFFFFF"/>
                </a:solidFill>
              </a:rPr>
              <a:t> </a:t>
            </a:r>
            <a:r>
              <a:rPr lang="ru-RU" sz="2800" b="1" i="1" kern="0" dirty="0" err="1" smtClean="0">
                <a:solidFill>
                  <a:srgbClr val="FFFFFF"/>
                </a:solidFill>
              </a:rPr>
              <a:t>можуть</a:t>
            </a:r>
            <a:r>
              <a:rPr lang="ru-RU" sz="2800" b="1" i="1" kern="0" dirty="0" smtClean="0">
                <a:solidFill>
                  <a:srgbClr val="FFFFFF"/>
                </a:solidFill>
              </a:rPr>
              <a:t> </a:t>
            </a:r>
            <a:r>
              <a:rPr lang="ru-RU" sz="2800" b="1" i="1" kern="0" dirty="0" err="1" smtClean="0">
                <a:solidFill>
                  <a:srgbClr val="FFFFFF"/>
                </a:solidFill>
              </a:rPr>
              <a:t>відбуватися</a:t>
            </a:r>
            <a:r>
              <a:rPr lang="ru-RU" sz="2800" b="1" i="1" kern="0" dirty="0" smtClean="0">
                <a:solidFill>
                  <a:srgbClr val="FFFFFF"/>
                </a:solidFill>
              </a:rPr>
              <a:t> з </a:t>
            </a:r>
            <a:r>
              <a:rPr lang="ru-RU" sz="2800" b="1" i="1" kern="0" dirty="0" err="1" smtClean="0">
                <a:solidFill>
                  <a:srgbClr val="FFFFFF"/>
                </a:solidFill>
              </a:rPr>
              <a:t>виконавцем</a:t>
            </a:r>
            <a:r>
              <a:rPr lang="ru-RU" sz="2800" b="1" i="1" kern="0" dirty="0" smtClean="0">
                <a:solidFill>
                  <a:srgbClr val="FFFFFF"/>
                </a:solidFill>
              </a:rPr>
              <a:t> на </a:t>
            </a:r>
            <a:r>
              <a:rPr lang="ru-RU" sz="2800" b="1" i="1" kern="0" dirty="0" err="1" smtClean="0">
                <a:solidFill>
                  <a:srgbClr val="FFFFFF"/>
                </a:solidFill>
              </a:rPr>
              <a:t>сцені</a:t>
            </a:r>
            <a:r>
              <a:rPr lang="ru-RU" sz="2800" b="1" i="1" kern="0" dirty="0" smtClean="0">
                <a:solidFill>
                  <a:srgbClr val="FFFFFF"/>
                </a:solidFill>
              </a:rPr>
              <a:t> </a:t>
            </a:r>
            <a:r>
              <a:rPr lang="ru-RU" sz="2800" b="1" i="1" kern="0" dirty="0" err="1" smtClean="0">
                <a:solidFill>
                  <a:srgbClr val="FFFFFF"/>
                </a:solidFill>
              </a:rPr>
              <a:t>програмного</a:t>
            </a:r>
            <a:r>
              <a:rPr lang="ru-RU" sz="2800" b="1" i="1" kern="0" dirty="0" smtClean="0">
                <a:solidFill>
                  <a:srgbClr val="FFFFFF"/>
                </a:solidFill>
              </a:rPr>
              <a:t> </a:t>
            </a:r>
            <a:r>
              <a:rPr lang="ru-RU" sz="2800" b="1" i="1" kern="0" dirty="0" err="1" smtClean="0">
                <a:solidFill>
                  <a:srgbClr val="FFFFFF"/>
                </a:solidFill>
              </a:rPr>
              <a:t>середовища</a:t>
            </a:r>
            <a:r>
              <a:rPr lang="ru-RU" sz="2800" b="1" i="1" kern="0" dirty="0" smtClean="0">
                <a:solidFill>
                  <a:srgbClr val="FFFFFF"/>
                </a:solidFill>
              </a:rPr>
              <a:t> Scratch2, </a:t>
            </a:r>
            <a:r>
              <a:rPr lang="ru-RU" sz="2800" b="1" i="1" kern="0" dirty="0" err="1" smtClean="0">
                <a:solidFill>
                  <a:srgbClr val="FFFFFF"/>
                </a:solidFill>
              </a:rPr>
              <a:t>якщо</a:t>
            </a:r>
            <a:r>
              <a:rPr lang="ru-RU" sz="2800" b="1" i="1" kern="0" dirty="0" smtClean="0">
                <a:solidFill>
                  <a:srgbClr val="FFFFFF"/>
                </a:solidFill>
              </a:rPr>
              <a:t> в </a:t>
            </a:r>
            <a:r>
              <a:rPr lang="ru-RU" sz="2800" b="1" i="1" kern="0" dirty="0" err="1" smtClean="0">
                <a:solidFill>
                  <a:srgbClr val="FFFFFF"/>
                </a:solidFill>
              </a:rPr>
              <a:t>алгоритмі</a:t>
            </a:r>
            <a:r>
              <a:rPr lang="ru-RU" sz="2800" b="1" i="1" kern="0" dirty="0" smtClean="0">
                <a:solidFill>
                  <a:srgbClr val="FFFFFF"/>
                </a:solidFill>
              </a:rPr>
              <a:t> буде </a:t>
            </a:r>
            <a:r>
              <a:rPr lang="ru-RU" sz="2800" b="1" i="1" kern="0" dirty="0" err="1" smtClean="0">
                <a:solidFill>
                  <a:srgbClr val="FFFFFF"/>
                </a:solidFill>
              </a:rPr>
              <a:t>використано</a:t>
            </a:r>
            <a:r>
              <a:rPr lang="ru-RU" sz="2800" b="1" i="1" kern="0" dirty="0" smtClean="0">
                <a:solidFill>
                  <a:srgbClr val="FFFFFF"/>
                </a:solidFill>
              </a:rPr>
              <a:t> </a:t>
            </a:r>
            <a:r>
              <a:rPr lang="ru-RU" sz="2800" b="1" i="1" kern="0" dirty="0" err="1" smtClean="0">
                <a:solidFill>
                  <a:srgbClr val="FFFFFF"/>
                </a:solidFill>
              </a:rPr>
              <a:t>такі</a:t>
            </a:r>
            <a:r>
              <a:rPr lang="ru-RU" sz="2800" b="1" i="1" kern="0" dirty="0" smtClean="0">
                <a:solidFill>
                  <a:srgbClr val="FFFFFF"/>
                </a:solidFill>
              </a:rPr>
              <a:t> </a:t>
            </a:r>
            <a:r>
              <a:rPr lang="ru-RU" sz="2800" b="1" i="1" kern="0" dirty="0" err="1" smtClean="0">
                <a:solidFill>
                  <a:srgbClr val="FFFFFF"/>
                </a:solidFill>
              </a:rPr>
              <a:t>вказівки</a:t>
            </a:r>
            <a:r>
              <a:rPr lang="uk-UA" sz="2800" b="1" i="1" kern="0" dirty="0">
                <a:solidFill>
                  <a:srgbClr val="FFFFFF"/>
                </a:solidFill>
              </a:rPr>
              <a:t>:</a:t>
            </a:r>
          </a:p>
        </p:txBody>
      </p:sp>
      <p:pic>
        <p:nvPicPr>
          <p:cNvPr id="5122" name="Рисунок 342" descr="http://www.kievoit.ippo.kubg.edu.ua/kievoit/2016/15/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2996952"/>
            <a:ext cx="2996797" cy="49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Рисунок 343" descr="http://www.kievoit.ippo.kubg.edu.ua/kievoit/2016/15/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3912398"/>
            <a:ext cx="2547625" cy="524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Рисунок 344" descr="http://www.kievoit.ippo.kubg.edu.ua/kievoit/2016/15/4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4853128"/>
            <a:ext cx="3637188" cy="52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345" descr="http://www.kievoit.ippo.kubg.edu.ua/kievoit/2016/15/4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47" y="5824142"/>
            <a:ext cx="2408784" cy="54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Рисунок 346" descr="http://www.kievoit.ippo.kubg.edu.ua/kievoit/2016/15/4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5824142"/>
            <a:ext cx="4197555" cy="54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Рисунок 347" descr="http://www.kievoit.ippo.kubg.edu.ua/kievoit/2016/15/4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2975633"/>
            <a:ext cx="3556261" cy="521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Рисунок 348" descr="http://www.kievoit.ippo.kubg.edu.ua/kievoit/2016/15/4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346" y="4853127"/>
            <a:ext cx="2364344" cy="52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Рисунок 349" descr="http://www.kievoit.ippo.kubg.edu.ua/kievoit/2016/15/4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3912397"/>
            <a:ext cx="2951696" cy="48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1919536" y="154206"/>
            <a:ext cx="792088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uk-UA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Дайте відповідь на запитання.</a:t>
            </a:r>
          </a:p>
        </p:txBody>
      </p:sp>
    </p:spTree>
    <p:extLst>
      <p:ext uri="{BB962C8B-B14F-4D97-AF65-F5344CB8AC3E}">
        <p14:creationId xmlns:p14="http://schemas.microsoft.com/office/powerpoint/2010/main" val="318663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 descr="D:\Мои документы\Оксана\інформатика\6 клас 2017\10 урок Поняття про обєкт\хмарка слі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" t="1555" r="1707" b="4665"/>
          <a:stretch>
            <a:fillRect/>
          </a:stretch>
        </p:blipFill>
        <p:spPr bwMode="auto">
          <a:xfrm>
            <a:off x="191344" y="1412776"/>
            <a:ext cx="4991106" cy="5294100"/>
          </a:xfrm>
          <a:prstGeom prst="rect">
            <a:avLst/>
          </a:prstGeom>
          <a:solidFill>
            <a:srgbClr val="FF0000"/>
          </a:solidFill>
          <a:ln w="9525">
            <a:solidFill>
              <a:srgbClr val="FF9900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</p:pic>
      <p:sp>
        <p:nvSpPr>
          <p:cNvPr id="2" name="Прямокутник 1"/>
          <p:cNvSpPr/>
          <p:nvPr/>
        </p:nvSpPr>
        <p:spPr>
          <a:xfrm>
            <a:off x="119336" y="-27384"/>
            <a:ext cx="119533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Випиши</a:t>
            </a:r>
            <a:r>
              <a:rPr lang="uk-UA" sz="40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слова з яких утворено малюнок </a:t>
            </a:r>
            <a:r>
              <a:rPr lang="uk-UA" sz="40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та розтлумач їх</a:t>
            </a:r>
            <a:endParaRPr lang="uk-UA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5303912" y="1412776"/>
            <a:ext cx="6696744" cy="5019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63246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919536" y="1082"/>
            <a:ext cx="792088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uk-UA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Назви об’єкти.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356" y="778656"/>
            <a:ext cx="12050142" cy="2246769"/>
          </a:xfrm>
          <a:prstGeom prst="rect">
            <a:avLst/>
          </a:prstGeom>
          <a:solidFill>
            <a:srgbClr val="C927A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kern="0" dirty="0">
                <a:solidFill>
                  <a:srgbClr val="FFFFFF"/>
                </a:solidFill>
              </a:rPr>
              <a:t>Ви </a:t>
            </a:r>
            <a:r>
              <a:rPr lang="ru-RU" sz="2800" b="1" i="1" kern="0" dirty="0" err="1">
                <a:solidFill>
                  <a:srgbClr val="FFFFFF"/>
                </a:solidFill>
              </a:rPr>
              <a:t>полюбляєте</a:t>
            </a:r>
            <a:r>
              <a:rPr lang="ru-RU" sz="2800" b="1" i="1" kern="0" dirty="0">
                <a:solidFill>
                  <a:srgbClr val="FFFFFF"/>
                </a:solidFill>
              </a:rPr>
              <a:t> </a:t>
            </a:r>
            <a:r>
              <a:rPr lang="ru-RU" sz="2800" b="1" i="1" kern="0" dirty="0" err="1">
                <a:solidFill>
                  <a:srgbClr val="FFFFFF"/>
                </a:solidFill>
              </a:rPr>
              <a:t>слухати</a:t>
            </a:r>
            <a:r>
              <a:rPr lang="ru-RU" sz="2800" b="1" i="1" kern="0" dirty="0">
                <a:solidFill>
                  <a:srgbClr val="FFFFFF"/>
                </a:solidFill>
              </a:rPr>
              <a:t> </a:t>
            </a:r>
            <a:r>
              <a:rPr lang="ru-RU" sz="2800" b="1" i="1" kern="0" dirty="0" err="1">
                <a:solidFill>
                  <a:srgbClr val="FFFFFF"/>
                </a:solidFill>
              </a:rPr>
              <a:t>музику</a:t>
            </a:r>
            <a:r>
              <a:rPr lang="ru-RU" sz="2800" b="1" i="1" kern="0" dirty="0">
                <a:solidFill>
                  <a:srgbClr val="FFFFFF"/>
                </a:solidFill>
              </a:rPr>
              <a:t>. </a:t>
            </a:r>
            <a:r>
              <a:rPr lang="ru-RU" sz="2800" b="1" i="1" kern="0" dirty="0" err="1">
                <a:solidFill>
                  <a:srgbClr val="FFFFFF"/>
                </a:solidFill>
              </a:rPr>
              <a:t>Щоб</a:t>
            </a:r>
            <a:r>
              <a:rPr lang="ru-RU" sz="2800" b="1" i="1" kern="0" dirty="0">
                <a:solidFill>
                  <a:srgbClr val="FFFFFF"/>
                </a:solidFill>
              </a:rPr>
              <a:t> </a:t>
            </a:r>
            <a:r>
              <a:rPr lang="ru-RU" sz="2800" b="1" i="1" kern="0" dirty="0" err="1">
                <a:solidFill>
                  <a:srgbClr val="FFFFFF"/>
                </a:solidFill>
              </a:rPr>
              <a:t>створити</a:t>
            </a:r>
            <a:r>
              <a:rPr lang="ru-RU" sz="2800" b="1" i="1" kern="0" dirty="0">
                <a:solidFill>
                  <a:srgbClr val="FFFFFF"/>
                </a:solidFill>
              </a:rPr>
              <a:t> </a:t>
            </a:r>
            <a:r>
              <a:rPr lang="ru-RU" sz="2800" b="1" i="1" kern="0" dirty="0" err="1">
                <a:solidFill>
                  <a:srgbClr val="FFFFFF"/>
                </a:solidFill>
              </a:rPr>
              <a:t>музичний</a:t>
            </a:r>
            <a:r>
              <a:rPr lang="ru-RU" sz="2800" b="1" i="1" kern="0" dirty="0">
                <a:solidFill>
                  <a:srgbClr val="FFFFFF"/>
                </a:solidFill>
              </a:rPr>
              <a:t> квартет в </a:t>
            </a:r>
            <a:r>
              <a:rPr lang="ru-RU" sz="2800" b="1" i="1" kern="0" dirty="0" err="1">
                <a:solidFill>
                  <a:srgbClr val="FFFFFF"/>
                </a:solidFill>
              </a:rPr>
              <a:t>навчальному</a:t>
            </a:r>
            <a:r>
              <a:rPr lang="ru-RU" sz="2800" b="1" i="1" kern="0" dirty="0">
                <a:solidFill>
                  <a:srgbClr val="FFFFFF"/>
                </a:solidFill>
              </a:rPr>
              <a:t> </a:t>
            </a:r>
            <a:r>
              <a:rPr lang="ru-RU" sz="2800" b="1" i="1" kern="0" dirty="0" err="1">
                <a:solidFill>
                  <a:srgbClr val="FFFFFF"/>
                </a:solidFill>
              </a:rPr>
              <a:t>середовищі</a:t>
            </a:r>
            <a:r>
              <a:rPr lang="ru-RU" sz="2800" b="1" i="1" kern="0" dirty="0">
                <a:solidFill>
                  <a:srgbClr val="FFFFFF"/>
                </a:solidFill>
              </a:rPr>
              <a:t> </a:t>
            </a:r>
            <a:r>
              <a:rPr lang="ru-RU" sz="2800" b="1" i="1" kern="0" dirty="0" err="1">
                <a:solidFill>
                  <a:srgbClr val="FFFFFF"/>
                </a:solidFill>
              </a:rPr>
              <a:t>виконання</a:t>
            </a:r>
            <a:r>
              <a:rPr lang="ru-RU" sz="2800" b="1" i="1" kern="0" dirty="0">
                <a:solidFill>
                  <a:srgbClr val="FFFFFF"/>
                </a:solidFill>
              </a:rPr>
              <a:t> </a:t>
            </a:r>
            <a:r>
              <a:rPr lang="ru-RU" sz="2800" b="1" i="1" kern="0" dirty="0" err="1">
                <a:solidFill>
                  <a:srgbClr val="FFFFFF"/>
                </a:solidFill>
              </a:rPr>
              <a:t>алгоритмів</a:t>
            </a:r>
            <a:r>
              <a:rPr lang="ru-RU" sz="2800" b="1" i="1" kern="0" dirty="0">
                <a:solidFill>
                  <a:srgbClr val="FFFFFF"/>
                </a:solidFill>
              </a:rPr>
              <a:t> </a:t>
            </a:r>
            <a:r>
              <a:rPr lang="en-US" sz="2800" b="1" i="1" kern="0" dirty="0">
                <a:solidFill>
                  <a:srgbClr val="FFFFFF"/>
                </a:solidFill>
              </a:rPr>
              <a:t>Scratch 2 </a:t>
            </a:r>
            <a:r>
              <a:rPr lang="ru-RU" sz="2800" b="1" i="1" kern="0" dirty="0">
                <a:solidFill>
                  <a:srgbClr val="FFFFFF"/>
                </a:solidFill>
              </a:rPr>
              <a:t>і </a:t>
            </a:r>
            <a:r>
              <a:rPr lang="ru-RU" sz="2800" b="1" i="1" kern="0" dirty="0" err="1">
                <a:solidFill>
                  <a:srgbClr val="FFFFFF"/>
                </a:solidFill>
              </a:rPr>
              <a:t>запустити</a:t>
            </a:r>
            <a:r>
              <a:rPr lang="ru-RU" sz="2800" b="1" i="1" kern="0" dirty="0">
                <a:solidFill>
                  <a:srgbClr val="FFFFFF"/>
                </a:solidFill>
              </a:rPr>
              <a:t> проект Веселий квартет. </a:t>
            </a:r>
            <a:r>
              <a:rPr lang="ru-RU" sz="2800" b="1" i="1" kern="0" dirty="0" err="1">
                <a:solidFill>
                  <a:srgbClr val="FFFFFF"/>
                </a:solidFill>
              </a:rPr>
              <a:t>Запропонуйте</a:t>
            </a:r>
            <a:r>
              <a:rPr lang="ru-RU" sz="2800" b="1" i="1" kern="0" dirty="0">
                <a:solidFill>
                  <a:srgbClr val="FFFFFF"/>
                </a:solidFill>
              </a:rPr>
              <a:t> </a:t>
            </a:r>
            <a:r>
              <a:rPr lang="ru-RU" sz="2800" b="1" i="1" kern="0" dirty="0" err="1">
                <a:solidFill>
                  <a:srgbClr val="FFFFFF"/>
                </a:solidFill>
              </a:rPr>
              <a:t>об’єкти</a:t>
            </a:r>
            <a:r>
              <a:rPr lang="ru-RU" sz="2800" b="1" i="1" kern="0" dirty="0">
                <a:solidFill>
                  <a:srgbClr val="FFFFFF"/>
                </a:solidFill>
              </a:rPr>
              <a:t>, </a:t>
            </a:r>
            <a:r>
              <a:rPr lang="ru-RU" sz="2800" b="1" i="1" kern="0" dirty="0" err="1">
                <a:solidFill>
                  <a:srgbClr val="FFFFFF"/>
                </a:solidFill>
              </a:rPr>
              <a:t>які</a:t>
            </a:r>
            <a:r>
              <a:rPr lang="ru-RU" sz="2800" b="1" i="1" kern="0" dirty="0">
                <a:solidFill>
                  <a:srgbClr val="FFFFFF"/>
                </a:solidFill>
              </a:rPr>
              <a:t> </a:t>
            </a:r>
            <a:r>
              <a:rPr lang="ru-RU" sz="2800" b="1" i="1" kern="0" dirty="0" err="1">
                <a:solidFill>
                  <a:srgbClr val="FFFFFF"/>
                </a:solidFill>
              </a:rPr>
              <a:t>можна</a:t>
            </a:r>
            <a:r>
              <a:rPr lang="ru-RU" sz="2800" b="1" i="1" kern="0" dirty="0">
                <a:solidFill>
                  <a:srgbClr val="FFFFFF"/>
                </a:solidFill>
              </a:rPr>
              <a:t> </a:t>
            </a:r>
            <a:r>
              <a:rPr lang="ru-RU" sz="2800" b="1" i="1" kern="0" dirty="0" err="1">
                <a:solidFill>
                  <a:srgbClr val="FFFFFF"/>
                </a:solidFill>
              </a:rPr>
              <a:t>використати</a:t>
            </a:r>
            <a:r>
              <a:rPr lang="ru-RU" sz="2800" b="1" i="1" kern="0" dirty="0">
                <a:solidFill>
                  <a:srgbClr val="FFFFFF"/>
                </a:solidFill>
              </a:rPr>
              <a:t>. </a:t>
            </a:r>
            <a:r>
              <a:rPr lang="ru-RU" sz="2800" b="1" i="1" kern="0" dirty="0" err="1">
                <a:solidFill>
                  <a:srgbClr val="FFFFFF"/>
                </a:solidFill>
              </a:rPr>
              <a:t>Поміркуйте</a:t>
            </a:r>
            <a:r>
              <a:rPr lang="ru-RU" sz="2800" b="1" i="1" kern="0" dirty="0">
                <a:solidFill>
                  <a:srgbClr val="FFFFFF"/>
                </a:solidFill>
              </a:rPr>
              <a:t>, </a:t>
            </a:r>
            <a:r>
              <a:rPr lang="ru-RU" sz="2800" b="1" i="1" kern="0" dirty="0" err="1">
                <a:solidFill>
                  <a:srgbClr val="FFFFFF"/>
                </a:solidFill>
              </a:rPr>
              <a:t>які</a:t>
            </a:r>
            <a:r>
              <a:rPr lang="ru-RU" sz="2800" b="1" i="1" kern="0" dirty="0">
                <a:solidFill>
                  <a:srgbClr val="FFFFFF"/>
                </a:solidFill>
              </a:rPr>
              <a:t> </a:t>
            </a:r>
            <a:r>
              <a:rPr lang="ru-RU" sz="2800" b="1" i="1" kern="0" dirty="0" err="1">
                <a:solidFill>
                  <a:srgbClr val="FFFFFF"/>
                </a:solidFill>
              </a:rPr>
              <a:t>події</a:t>
            </a:r>
            <a:r>
              <a:rPr lang="ru-RU" sz="2800" b="1" i="1" kern="0" dirty="0">
                <a:solidFill>
                  <a:srgbClr val="FFFFFF"/>
                </a:solidFill>
              </a:rPr>
              <a:t> </a:t>
            </a:r>
            <a:r>
              <a:rPr lang="ru-RU" sz="2800" b="1" i="1" kern="0" dirty="0" err="1">
                <a:solidFill>
                  <a:srgbClr val="FFFFFF"/>
                </a:solidFill>
              </a:rPr>
              <a:t>можуть</a:t>
            </a:r>
            <a:r>
              <a:rPr lang="ru-RU" sz="2800" b="1" i="1" kern="0" dirty="0">
                <a:solidFill>
                  <a:srgbClr val="FFFFFF"/>
                </a:solidFill>
              </a:rPr>
              <a:t> </a:t>
            </a:r>
            <a:r>
              <a:rPr lang="ru-RU" sz="2800" b="1" i="1" kern="0" dirty="0" err="1">
                <a:solidFill>
                  <a:srgbClr val="FFFFFF"/>
                </a:solidFill>
              </a:rPr>
              <a:t>відбуватися</a:t>
            </a:r>
            <a:r>
              <a:rPr lang="ru-RU" sz="2800" b="1" i="1" kern="0" dirty="0">
                <a:solidFill>
                  <a:srgbClr val="FFFFFF"/>
                </a:solidFill>
              </a:rPr>
              <a:t> з </a:t>
            </a:r>
            <a:r>
              <a:rPr lang="ru-RU" sz="2800" b="1" i="1" kern="0" dirty="0" err="1">
                <a:solidFill>
                  <a:srgbClr val="FFFFFF"/>
                </a:solidFill>
              </a:rPr>
              <a:t>об’єктами</a:t>
            </a:r>
            <a:r>
              <a:rPr lang="ru-RU" sz="2800" b="1" i="1" kern="0" dirty="0">
                <a:solidFill>
                  <a:srgbClr val="FFFFFF"/>
                </a:solidFill>
              </a:rPr>
              <a:t>. </a:t>
            </a:r>
            <a:r>
              <a:rPr lang="ru-RU" sz="2800" b="1" i="1" kern="0" dirty="0" err="1">
                <a:solidFill>
                  <a:srgbClr val="FFFFFF"/>
                </a:solidFill>
              </a:rPr>
              <a:t>Передбачте</a:t>
            </a:r>
            <a:r>
              <a:rPr lang="ru-RU" sz="2800" b="1" i="1" kern="0" dirty="0">
                <a:solidFill>
                  <a:srgbClr val="FFFFFF"/>
                </a:solidFill>
              </a:rPr>
              <a:t>, </a:t>
            </a:r>
            <a:r>
              <a:rPr lang="ru-RU" sz="2800" b="1" i="1" kern="0" dirty="0" err="1">
                <a:solidFill>
                  <a:srgbClr val="FFFFFF"/>
                </a:solidFill>
              </a:rPr>
              <a:t>команди</a:t>
            </a:r>
            <a:r>
              <a:rPr lang="ru-RU" sz="2800" b="1" i="1" kern="0" dirty="0">
                <a:solidFill>
                  <a:srgbClr val="FFFFFF"/>
                </a:solidFill>
              </a:rPr>
              <a:t> </a:t>
            </a:r>
            <a:r>
              <a:rPr lang="ru-RU" sz="2800" b="1" i="1" kern="0" dirty="0" err="1">
                <a:solidFill>
                  <a:srgbClr val="FFFFFF"/>
                </a:solidFill>
              </a:rPr>
              <a:t>яких</a:t>
            </a:r>
            <a:r>
              <a:rPr lang="ru-RU" sz="2800" b="1" i="1" kern="0" dirty="0">
                <a:solidFill>
                  <a:srgbClr val="FFFFFF"/>
                </a:solidFill>
              </a:rPr>
              <a:t> </a:t>
            </a:r>
            <a:r>
              <a:rPr lang="ru-RU" sz="2800" b="1" i="1" kern="0" dirty="0" err="1">
                <a:solidFill>
                  <a:srgbClr val="FFFFFF"/>
                </a:solidFill>
              </a:rPr>
              <a:t>груп</a:t>
            </a:r>
            <a:r>
              <a:rPr lang="ru-RU" sz="2800" b="1" i="1" kern="0" dirty="0">
                <a:solidFill>
                  <a:srgbClr val="FFFFFF"/>
                </a:solidFill>
              </a:rPr>
              <a:t> </a:t>
            </a:r>
            <a:r>
              <a:rPr lang="ru-RU" sz="2800" b="1" i="1" kern="0" dirty="0" err="1">
                <a:solidFill>
                  <a:srgbClr val="FFFFFF"/>
                </a:solidFill>
              </a:rPr>
              <a:t>потрібно</a:t>
            </a:r>
            <a:r>
              <a:rPr lang="ru-RU" sz="2800" b="1" i="1" kern="0" dirty="0">
                <a:solidFill>
                  <a:srgbClr val="FFFFFF"/>
                </a:solidFill>
              </a:rPr>
              <a:t> буде </a:t>
            </a:r>
            <a:r>
              <a:rPr lang="ru-RU" sz="2800" b="1" i="1" kern="0" dirty="0" err="1">
                <a:solidFill>
                  <a:srgbClr val="FFFFFF"/>
                </a:solidFill>
              </a:rPr>
              <a:t>використати</a:t>
            </a:r>
            <a:r>
              <a:rPr lang="ru-RU" sz="2800" b="1" i="1" kern="0" dirty="0" smtClean="0">
                <a:solidFill>
                  <a:srgbClr val="FFFFFF"/>
                </a:solidFill>
              </a:rPr>
              <a:t>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5866" t="17434" r="38778" b="67859"/>
          <a:stretch/>
        </p:blipFill>
        <p:spPr>
          <a:xfrm>
            <a:off x="76357" y="3154358"/>
            <a:ext cx="4189508" cy="22558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45866" t="16384" r="18697" b="41596"/>
          <a:stretch/>
        </p:blipFill>
        <p:spPr>
          <a:xfrm>
            <a:off x="4439816" y="3212976"/>
            <a:ext cx="4320480" cy="28803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62403" t="34242" r="21060" b="61957"/>
          <a:stretch/>
        </p:blipFill>
        <p:spPr>
          <a:xfrm>
            <a:off x="182654" y="5568208"/>
            <a:ext cx="3947328" cy="5100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62403" t="40883" r="20469" b="55252"/>
          <a:stretch/>
        </p:blipFill>
        <p:spPr>
          <a:xfrm>
            <a:off x="182654" y="6194332"/>
            <a:ext cx="3947328" cy="5007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46180" t="55252" r="39369" b="41193"/>
          <a:stretch/>
        </p:blipFill>
        <p:spPr>
          <a:xfrm>
            <a:off x="8508268" y="6277782"/>
            <a:ext cx="3312368" cy="4580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46154" t="41123" r="45275" b="55618"/>
          <a:stretch/>
        </p:blipFill>
        <p:spPr>
          <a:xfrm>
            <a:off x="9048328" y="5085184"/>
            <a:ext cx="2145273" cy="4587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l="46334" t="59454" r="43188" b="37603"/>
          <a:stretch/>
        </p:blipFill>
        <p:spPr>
          <a:xfrm>
            <a:off x="9048328" y="5661249"/>
            <a:ext cx="2736304" cy="4320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l="46191" t="68269" r="40474" b="28260"/>
          <a:stretch/>
        </p:blipFill>
        <p:spPr>
          <a:xfrm>
            <a:off x="9048328" y="3836355"/>
            <a:ext cx="2952328" cy="4320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l="46267" t="50000" r="44684" b="46466"/>
          <a:stretch/>
        </p:blipFill>
        <p:spPr>
          <a:xfrm>
            <a:off x="9048328" y="4437112"/>
            <a:ext cx="2232248" cy="4902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/>
          <a:srcRect l="46457" t="64707" r="42322" b="32142"/>
          <a:stretch/>
        </p:blipFill>
        <p:spPr>
          <a:xfrm>
            <a:off x="9052628" y="3214865"/>
            <a:ext cx="2732004" cy="43136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/>
          <a:srcRect l="45866" t="72060" r="47637" b="24788"/>
          <a:stretch/>
        </p:blipFill>
        <p:spPr>
          <a:xfrm>
            <a:off x="4703845" y="6237312"/>
            <a:ext cx="1320147" cy="36004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/>
          <a:srcRect l="45866" t="84666" r="48228" b="12182"/>
          <a:stretch/>
        </p:blipFill>
        <p:spPr>
          <a:xfrm>
            <a:off x="6532121" y="6260136"/>
            <a:ext cx="1220063" cy="36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92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9838" t="9032" r="16925" b="9030"/>
          <a:stretch/>
        </p:blipFill>
        <p:spPr>
          <a:xfrm>
            <a:off x="1703512" y="908720"/>
            <a:ext cx="8928992" cy="5616624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007768" y="116632"/>
            <a:ext cx="417646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uk-UA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</a:t>
            </a:r>
            <a:r>
              <a:rPr lang="uk-UA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себе.</a:t>
            </a:r>
            <a:endParaRPr lang="uk-UA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12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919536" y="1082"/>
            <a:ext cx="792088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uk-UA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Назви вірні команди.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356" y="894199"/>
            <a:ext cx="12050142" cy="224676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kern="0" dirty="0" err="1">
                <a:solidFill>
                  <a:srgbClr val="FFFFFF"/>
                </a:solidFill>
              </a:rPr>
              <a:t>Після</a:t>
            </a:r>
            <a:r>
              <a:rPr lang="ru-RU" sz="2800" b="1" i="1" kern="0" dirty="0">
                <a:solidFill>
                  <a:srgbClr val="FFFFFF"/>
                </a:solidFill>
              </a:rPr>
              <a:t> </a:t>
            </a:r>
            <a:r>
              <a:rPr lang="ru-RU" sz="2800" b="1" i="1" kern="0" dirty="0" err="1">
                <a:solidFill>
                  <a:srgbClr val="FFFFFF"/>
                </a:solidFill>
              </a:rPr>
              <a:t>вивчення</a:t>
            </a:r>
            <a:r>
              <a:rPr lang="ru-RU" sz="2800" b="1" i="1" kern="0" dirty="0">
                <a:solidFill>
                  <a:srgbClr val="FFFFFF"/>
                </a:solidFill>
              </a:rPr>
              <a:t> </a:t>
            </a:r>
            <a:r>
              <a:rPr lang="ru-RU" sz="2800" b="1" i="1" kern="0" dirty="0" err="1">
                <a:solidFill>
                  <a:srgbClr val="FFFFFF"/>
                </a:solidFill>
              </a:rPr>
              <a:t>підводного</a:t>
            </a:r>
            <a:r>
              <a:rPr lang="ru-RU" sz="2800" b="1" i="1" kern="0" dirty="0">
                <a:solidFill>
                  <a:srgbClr val="FFFFFF"/>
                </a:solidFill>
              </a:rPr>
              <a:t> </a:t>
            </a:r>
            <a:r>
              <a:rPr lang="ru-RU" sz="2800" b="1" i="1" kern="0" dirty="0" err="1">
                <a:solidFill>
                  <a:srgbClr val="FFFFFF"/>
                </a:solidFill>
              </a:rPr>
              <a:t>світу</a:t>
            </a:r>
            <a:r>
              <a:rPr lang="ru-RU" sz="2800" b="1" i="1" kern="0" dirty="0">
                <a:solidFill>
                  <a:srgbClr val="FFFFFF"/>
                </a:solidFill>
              </a:rPr>
              <a:t>, </a:t>
            </a:r>
            <a:r>
              <a:rPr lang="ru-RU" sz="2800" b="1" i="1" kern="0" dirty="0" err="1">
                <a:solidFill>
                  <a:srgbClr val="FFFFFF"/>
                </a:solidFill>
              </a:rPr>
              <a:t>однокласники</a:t>
            </a:r>
            <a:r>
              <a:rPr lang="ru-RU" sz="2800" b="1" i="1" kern="0" dirty="0">
                <a:solidFill>
                  <a:srgbClr val="FFFFFF"/>
                </a:solidFill>
              </a:rPr>
              <a:t> </a:t>
            </a:r>
            <a:r>
              <a:rPr lang="ru-RU" sz="2800" b="1" i="1" kern="0" dirty="0" err="1">
                <a:solidFill>
                  <a:srgbClr val="FFFFFF"/>
                </a:solidFill>
              </a:rPr>
              <a:t>вирішили</a:t>
            </a:r>
            <a:r>
              <a:rPr lang="ru-RU" sz="2800" b="1" i="1" kern="0" dirty="0">
                <a:solidFill>
                  <a:srgbClr val="FFFFFF"/>
                </a:solidFill>
              </a:rPr>
              <a:t> </a:t>
            </a:r>
            <a:r>
              <a:rPr lang="ru-RU" sz="2800" b="1" i="1" kern="0" dirty="0" err="1">
                <a:solidFill>
                  <a:srgbClr val="FFFFFF"/>
                </a:solidFill>
              </a:rPr>
              <a:t>створити</a:t>
            </a:r>
            <a:r>
              <a:rPr lang="ru-RU" sz="2800" b="1" i="1" kern="0" dirty="0">
                <a:solidFill>
                  <a:srgbClr val="FFFFFF"/>
                </a:solidFill>
              </a:rPr>
              <a:t> у </a:t>
            </a:r>
            <a:r>
              <a:rPr lang="ru-RU" sz="2800" b="1" i="1" kern="0" dirty="0" err="1">
                <a:solidFill>
                  <a:srgbClr val="FFFFFF"/>
                </a:solidFill>
              </a:rPr>
              <a:t>середовищі</a:t>
            </a:r>
            <a:r>
              <a:rPr lang="ru-RU" sz="2800" b="1" i="1" kern="0" dirty="0">
                <a:solidFill>
                  <a:srgbClr val="FFFFFF"/>
                </a:solidFill>
              </a:rPr>
              <a:t> </a:t>
            </a:r>
            <a:r>
              <a:rPr lang="en-US" sz="2800" b="1" i="1" kern="0" dirty="0">
                <a:solidFill>
                  <a:srgbClr val="FFFFFF"/>
                </a:solidFill>
              </a:rPr>
              <a:t>Scratch2 </a:t>
            </a:r>
            <a:r>
              <a:rPr lang="ru-RU" sz="2800" b="1" i="1" kern="0" dirty="0">
                <a:solidFill>
                  <a:srgbClr val="FFFFFF"/>
                </a:solidFill>
              </a:rPr>
              <a:t>алгоритм </a:t>
            </a:r>
            <a:r>
              <a:rPr lang="ru-RU" sz="2800" b="1" i="1" kern="0" dirty="0" err="1">
                <a:solidFill>
                  <a:srgbClr val="FFFFFF"/>
                </a:solidFill>
              </a:rPr>
              <a:t>руху</a:t>
            </a:r>
            <a:r>
              <a:rPr lang="ru-RU" sz="2800" b="1" i="1" kern="0" dirty="0">
                <a:solidFill>
                  <a:srgbClr val="FFFFFF"/>
                </a:solidFill>
              </a:rPr>
              <a:t> </a:t>
            </a:r>
            <a:r>
              <a:rPr lang="ru-RU" sz="2800" b="1" i="1" kern="0" dirty="0" err="1">
                <a:solidFill>
                  <a:srgbClr val="FFFFFF"/>
                </a:solidFill>
              </a:rPr>
              <a:t>деяких</a:t>
            </a:r>
            <a:r>
              <a:rPr lang="ru-RU" sz="2800" b="1" i="1" kern="0" dirty="0">
                <a:solidFill>
                  <a:srgbClr val="FFFFFF"/>
                </a:solidFill>
              </a:rPr>
              <a:t> </a:t>
            </a:r>
            <a:r>
              <a:rPr lang="ru-RU" sz="2800" b="1" i="1" kern="0" dirty="0" err="1">
                <a:solidFill>
                  <a:srgbClr val="FFFFFF"/>
                </a:solidFill>
              </a:rPr>
              <a:t>морських</a:t>
            </a:r>
            <a:r>
              <a:rPr lang="ru-RU" sz="2800" b="1" i="1" kern="0" dirty="0">
                <a:solidFill>
                  <a:srgbClr val="FFFFFF"/>
                </a:solidFill>
              </a:rPr>
              <a:t> </a:t>
            </a:r>
            <a:r>
              <a:rPr lang="ru-RU" sz="2800" b="1" i="1" kern="0" dirty="0" err="1">
                <a:solidFill>
                  <a:srgbClr val="FFFFFF"/>
                </a:solidFill>
              </a:rPr>
              <a:t>мешканців</a:t>
            </a:r>
            <a:r>
              <a:rPr lang="ru-RU" sz="2800" b="1" i="1" kern="0" dirty="0">
                <a:solidFill>
                  <a:srgbClr val="FFFFFF"/>
                </a:solidFill>
              </a:rPr>
              <a:t>: </a:t>
            </a:r>
            <a:r>
              <a:rPr lang="ru-RU" sz="2800" b="1" i="1" kern="0" dirty="0" err="1" smtClean="0">
                <a:solidFill>
                  <a:srgbClr val="FFFFFF"/>
                </a:solidFill>
              </a:rPr>
              <a:t>морської</a:t>
            </a:r>
            <a:r>
              <a:rPr lang="ru-RU" sz="2800" b="1" i="1" kern="0" dirty="0" smtClean="0">
                <a:solidFill>
                  <a:srgbClr val="FFFFFF"/>
                </a:solidFill>
              </a:rPr>
              <a:t> </a:t>
            </a:r>
            <a:r>
              <a:rPr lang="ru-RU" sz="2800" b="1" i="1" kern="0" dirty="0" err="1" smtClean="0">
                <a:solidFill>
                  <a:srgbClr val="FFFFFF"/>
                </a:solidFill>
              </a:rPr>
              <a:t>рибки</a:t>
            </a:r>
            <a:r>
              <a:rPr lang="ru-RU" sz="2800" b="1" i="1" kern="0" dirty="0" smtClean="0">
                <a:solidFill>
                  <a:srgbClr val="FFFFFF"/>
                </a:solidFill>
              </a:rPr>
              <a:t>, краба і </a:t>
            </a:r>
            <a:r>
              <a:rPr lang="ru-RU" sz="2800" b="1" i="1" kern="0" dirty="0">
                <a:solidFill>
                  <a:srgbClr val="FFFFFF"/>
                </a:solidFill>
              </a:rPr>
              <a:t>восьминога. </a:t>
            </a:r>
            <a:r>
              <a:rPr lang="ru-RU" sz="2800" b="1" i="1" kern="0" dirty="0" err="1">
                <a:solidFill>
                  <a:srgbClr val="FFFFFF"/>
                </a:solidFill>
              </a:rPr>
              <a:t>Щоб</a:t>
            </a:r>
            <a:r>
              <a:rPr lang="ru-RU" sz="2800" b="1" i="1" kern="0" dirty="0">
                <a:solidFill>
                  <a:srgbClr val="FFFFFF"/>
                </a:solidFill>
              </a:rPr>
              <a:t> </a:t>
            </a:r>
            <a:r>
              <a:rPr lang="ru-RU" sz="2800" b="1" i="1" kern="0" dirty="0" err="1">
                <a:solidFill>
                  <a:srgbClr val="FFFFFF"/>
                </a:solidFill>
              </a:rPr>
              <a:t>продемонструвати</a:t>
            </a:r>
            <a:r>
              <a:rPr lang="ru-RU" sz="2800" b="1" i="1" kern="0" dirty="0">
                <a:solidFill>
                  <a:srgbClr val="FFFFFF"/>
                </a:solidFill>
              </a:rPr>
              <a:t> </a:t>
            </a:r>
            <a:r>
              <a:rPr lang="ru-RU" sz="2800" b="1" i="1" kern="0" dirty="0" err="1">
                <a:solidFill>
                  <a:srgbClr val="FFFFFF"/>
                </a:solidFill>
              </a:rPr>
              <a:t>ці</a:t>
            </a:r>
            <a:r>
              <a:rPr lang="ru-RU" sz="2800" b="1" i="1" kern="0" dirty="0">
                <a:solidFill>
                  <a:srgbClr val="FFFFFF"/>
                </a:solidFill>
              </a:rPr>
              <a:t> </a:t>
            </a:r>
            <a:r>
              <a:rPr lang="ru-RU" sz="2800" b="1" i="1" kern="0" dirty="0" err="1">
                <a:solidFill>
                  <a:srgbClr val="FFFFFF"/>
                </a:solidFill>
              </a:rPr>
              <a:t>події</a:t>
            </a:r>
            <a:r>
              <a:rPr lang="ru-RU" sz="2800" b="1" i="1" kern="0" dirty="0">
                <a:solidFill>
                  <a:srgbClr val="FFFFFF"/>
                </a:solidFill>
              </a:rPr>
              <a:t>, </a:t>
            </a:r>
            <a:r>
              <a:rPr lang="ru-RU" sz="2800" b="1" i="1" kern="0" dirty="0" err="1">
                <a:solidFill>
                  <a:srgbClr val="FFFFFF"/>
                </a:solidFill>
              </a:rPr>
              <a:t>школярі</a:t>
            </a:r>
            <a:r>
              <a:rPr lang="ru-RU" sz="2800" b="1" i="1" kern="0" dirty="0">
                <a:solidFill>
                  <a:srgbClr val="FFFFFF"/>
                </a:solidFill>
              </a:rPr>
              <a:t> створили </a:t>
            </a:r>
            <a:r>
              <a:rPr lang="ru-RU" sz="2800" b="1" i="1" kern="0" dirty="0" err="1">
                <a:solidFill>
                  <a:srgbClr val="FFFFFF"/>
                </a:solidFill>
              </a:rPr>
              <a:t>цікаві</a:t>
            </a:r>
            <a:r>
              <a:rPr lang="ru-RU" sz="2800" b="1" i="1" kern="0" dirty="0">
                <a:solidFill>
                  <a:srgbClr val="FFFFFF"/>
                </a:solidFill>
              </a:rPr>
              <a:t> </a:t>
            </a:r>
            <a:r>
              <a:rPr lang="ru-RU" sz="2800" b="1" i="1" kern="0" dirty="0" err="1">
                <a:solidFill>
                  <a:srgbClr val="FFFFFF"/>
                </a:solidFill>
              </a:rPr>
              <a:t>проекти</a:t>
            </a:r>
            <a:r>
              <a:rPr lang="ru-RU" sz="2800" b="1" i="1" kern="0" dirty="0">
                <a:solidFill>
                  <a:srgbClr val="FFFFFF"/>
                </a:solidFill>
              </a:rPr>
              <a:t>. </a:t>
            </a:r>
            <a:r>
              <a:rPr lang="ru-RU" sz="2800" b="1" i="1" kern="0" dirty="0" err="1">
                <a:solidFill>
                  <a:srgbClr val="FFFFFF"/>
                </a:solidFill>
              </a:rPr>
              <a:t>Команди</a:t>
            </a:r>
            <a:r>
              <a:rPr lang="ru-RU" sz="2800" b="1" i="1" kern="0" dirty="0">
                <a:solidFill>
                  <a:srgbClr val="FFFFFF"/>
                </a:solidFill>
              </a:rPr>
              <a:t> </a:t>
            </a:r>
            <a:r>
              <a:rPr lang="ru-RU" sz="2800" b="1" i="1" kern="0" dirty="0" err="1">
                <a:solidFill>
                  <a:srgbClr val="FFFFFF"/>
                </a:solidFill>
              </a:rPr>
              <a:t>якої</a:t>
            </a:r>
            <a:r>
              <a:rPr lang="ru-RU" sz="2800" b="1" i="1" kern="0" dirty="0">
                <a:solidFill>
                  <a:srgbClr val="FFFFFF"/>
                </a:solidFill>
              </a:rPr>
              <a:t> </a:t>
            </a:r>
            <a:r>
              <a:rPr lang="ru-RU" sz="2800" b="1" i="1" kern="0" dirty="0" err="1">
                <a:solidFill>
                  <a:srgbClr val="FFFFFF"/>
                </a:solidFill>
              </a:rPr>
              <a:t>групи</a:t>
            </a:r>
            <a:r>
              <a:rPr lang="ru-RU" sz="2800" b="1" i="1" kern="0" dirty="0">
                <a:solidFill>
                  <a:srgbClr val="FFFFFF"/>
                </a:solidFill>
              </a:rPr>
              <a:t> </a:t>
            </a:r>
            <a:r>
              <a:rPr lang="ru-RU" sz="2800" b="1" i="1" kern="0" dirty="0" err="1">
                <a:solidFill>
                  <a:srgbClr val="FFFFFF"/>
                </a:solidFill>
              </a:rPr>
              <a:t>було</a:t>
            </a:r>
            <a:r>
              <a:rPr lang="ru-RU" sz="2800" b="1" i="1" kern="0" dirty="0">
                <a:solidFill>
                  <a:srgbClr val="FFFFFF"/>
                </a:solidFill>
              </a:rPr>
              <a:t> </a:t>
            </a:r>
            <a:r>
              <a:rPr lang="ru-RU" sz="2800" b="1" i="1" kern="0" dirty="0" err="1">
                <a:solidFill>
                  <a:srgbClr val="FFFFFF"/>
                </a:solidFill>
              </a:rPr>
              <a:t>використано</a:t>
            </a:r>
            <a:r>
              <a:rPr lang="ru-RU" sz="2800" b="1" i="1" kern="0" dirty="0">
                <a:solidFill>
                  <a:srgbClr val="FFFFFF"/>
                </a:solidFill>
              </a:rPr>
              <a:t> для </a:t>
            </a:r>
            <a:r>
              <a:rPr lang="ru-RU" sz="2800" b="1" i="1" kern="0" dirty="0" err="1">
                <a:solidFill>
                  <a:srgbClr val="FFFFFF"/>
                </a:solidFill>
              </a:rPr>
              <a:t>їх</a:t>
            </a:r>
            <a:r>
              <a:rPr lang="ru-RU" sz="2800" b="1" i="1" kern="0" dirty="0">
                <a:solidFill>
                  <a:srgbClr val="FFFFFF"/>
                </a:solidFill>
              </a:rPr>
              <a:t> </a:t>
            </a:r>
            <a:r>
              <a:rPr lang="ru-RU" sz="2800" b="1" i="1" kern="0" dirty="0" err="1">
                <a:solidFill>
                  <a:srgbClr val="FFFFFF"/>
                </a:solidFill>
              </a:rPr>
              <a:t>правильної</a:t>
            </a:r>
            <a:r>
              <a:rPr lang="ru-RU" sz="2800" b="1" i="1" kern="0" dirty="0">
                <a:solidFill>
                  <a:srgbClr val="FFFFFF"/>
                </a:solidFill>
              </a:rPr>
              <a:t> </a:t>
            </a:r>
            <a:r>
              <a:rPr lang="ru-RU" sz="2800" b="1" i="1" kern="0" dirty="0" err="1">
                <a:solidFill>
                  <a:srgbClr val="FFFFFF"/>
                </a:solidFill>
              </a:rPr>
              <a:t>роботи</a:t>
            </a:r>
            <a:r>
              <a:rPr lang="ru-RU" sz="2800" b="1" i="1" kern="0" dirty="0">
                <a:solidFill>
                  <a:srgbClr val="FFFFFF"/>
                </a:solidFill>
              </a:rPr>
              <a:t>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0428" t="18485" r="54725" b="35294"/>
          <a:stretch/>
        </p:blipFill>
        <p:spPr>
          <a:xfrm>
            <a:off x="695400" y="3410917"/>
            <a:ext cx="4248472" cy="31683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45866" t="16384" r="39959" b="67859"/>
          <a:stretch/>
        </p:blipFill>
        <p:spPr>
          <a:xfrm>
            <a:off x="6456040" y="3717032"/>
            <a:ext cx="4032448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73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-312712" y="908720"/>
            <a:ext cx="792088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uk-UA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 роботи учнів.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55840" y="4329100"/>
            <a:ext cx="792088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Урок </a:t>
            </a:r>
            <a:r>
              <a:rPr lang="ru-RU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закінчено</a:t>
            </a:r>
            <a:r>
              <a:rPr lang="uk-UA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7013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5" t="10946" r="9326" b="10106"/>
          <a:stretch/>
        </p:blipFill>
        <p:spPr>
          <a:xfrm>
            <a:off x="1011308" y="980727"/>
            <a:ext cx="10125252" cy="5706961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119336" y="128826"/>
            <a:ext cx="11953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Дай </a:t>
            </a:r>
            <a:r>
              <a:rPr lang="ru-RU" sz="4000" i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відповідь</a:t>
            </a:r>
            <a:r>
              <a:rPr lang="ru-RU" sz="40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на </a:t>
            </a:r>
            <a:r>
              <a:rPr lang="ru-RU" sz="4000" i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запитання</a:t>
            </a:r>
            <a:endParaRPr lang="uk-UA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314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/>
          <a:srcRect l="4522" t="627" r="15154" b="5879"/>
          <a:stretch/>
        </p:blipFill>
        <p:spPr>
          <a:xfrm>
            <a:off x="263352" y="980728"/>
            <a:ext cx="7482359" cy="48965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l="9838" t="60505" r="60040" b="15333"/>
          <a:stretch/>
        </p:blipFill>
        <p:spPr>
          <a:xfrm>
            <a:off x="1127447" y="5166055"/>
            <a:ext cx="3173745" cy="1431297"/>
          </a:xfrm>
          <a:prstGeom prst="rect">
            <a:avLst/>
          </a:prstGeom>
        </p:spPr>
      </p:pic>
      <p:sp>
        <p:nvSpPr>
          <p:cNvPr id="15" name="Прямокутник 14"/>
          <p:cNvSpPr/>
          <p:nvPr/>
        </p:nvSpPr>
        <p:spPr>
          <a:xfrm>
            <a:off x="746271" y="4422137"/>
            <a:ext cx="237161" cy="22199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Стрілка вліво 20"/>
          <p:cNvSpPr/>
          <p:nvPr/>
        </p:nvSpPr>
        <p:spPr>
          <a:xfrm rot="18900000">
            <a:off x="941532" y="4086808"/>
            <a:ext cx="475047" cy="272328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" name="Прямокутник 18"/>
          <p:cNvSpPr/>
          <p:nvPr/>
        </p:nvSpPr>
        <p:spPr>
          <a:xfrm>
            <a:off x="2351584" y="-234371"/>
            <a:ext cx="2371162" cy="10818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</a:pPr>
            <a:r>
              <a:rPr lang="en-US" sz="48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Scratch2</a:t>
            </a:r>
            <a:endParaRPr lang="uk-UA" sz="4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/>
          <a:srcRect l="6295" t="7980" r="17516" b="10081"/>
          <a:stretch/>
        </p:blipFill>
        <p:spPr>
          <a:xfrm>
            <a:off x="5375920" y="2708920"/>
            <a:ext cx="6669049" cy="4032448"/>
          </a:xfrm>
          <a:prstGeom prst="rect">
            <a:avLst/>
          </a:prstGeom>
        </p:spPr>
      </p:pic>
      <p:sp>
        <p:nvSpPr>
          <p:cNvPr id="21" name="Прямокутник 20"/>
          <p:cNvSpPr/>
          <p:nvPr/>
        </p:nvSpPr>
        <p:spPr>
          <a:xfrm>
            <a:off x="3633776" y="1766842"/>
            <a:ext cx="168547" cy="19827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2" name="Стрілка вліво 20"/>
          <p:cNvSpPr/>
          <p:nvPr/>
        </p:nvSpPr>
        <p:spPr>
          <a:xfrm rot="18900000">
            <a:off x="3785495" y="1416999"/>
            <a:ext cx="475047" cy="272328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3" name="Прямокутник 22"/>
          <p:cNvSpPr/>
          <p:nvPr/>
        </p:nvSpPr>
        <p:spPr>
          <a:xfrm>
            <a:off x="3786176" y="1761540"/>
            <a:ext cx="168547" cy="19827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4" name="Стрілка вліво 20"/>
          <p:cNvSpPr/>
          <p:nvPr/>
        </p:nvSpPr>
        <p:spPr>
          <a:xfrm rot="18900000">
            <a:off x="3937895" y="1569399"/>
            <a:ext cx="475047" cy="272328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/>
          <a:srcRect l="37597" t="13232" r="15154" b="5879"/>
          <a:stretch/>
        </p:blipFill>
        <p:spPr>
          <a:xfrm>
            <a:off x="7882353" y="215827"/>
            <a:ext cx="4025974" cy="38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223" b="5499"/>
          <a:stretch/>
        </p:blipFill>
        <p:spPr>
          <a:xfrm>
            <a:off x="263352" y="980728"/>
            <a:ext cx="7932686" cy="41155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1060" t="12183" r="50000" b="30040"/>
          <a:stretch/>
        </p:blipFill>
        <p:spPr>
          <a:xfrm>
            <a:off x="2623012" y="2758348"/>
            <a:ext cx="3528392" cy="3960440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2351584" y="-234371"/>
            <a:ext cx="2371162" cy="10818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</a:pPr>
            <a:r>
              <a:rPr lang="en-US" sz="48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Scratch2</a:t>
            </a:r>
            <a:endParaRPr lang="uk-UA" sz="4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2750" t="3778" r="52362" b="41596"/>
          <a:stretch/>
        </p:blipFill>
        <p:spPr>
          <a:xfrm>
            <a:off x="6600056" y="2966371"/>
            <a:ext cx="5472608" cy="3744416"/>
          </a:xfrm>
          <a:prstGeom prst="rect">
            <a:avLst/>
          </a:prstGeom>
        </p:spPr>
      </p:pic>
      <p:sp>
        <p:nvSpPr>
          <p:cNvPr id="11" name="Прямокутник 10"/>
          <p:cNvSpPr/>
          <p:nvPr/>
        </p:nvSpPr>
        <p:spPr>
          <a:xfrm>
            <a:off x="3402676" y="1507062"/>
            <a:ext cx="168547" cy="19827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Стрілка вліво 20"/>
          <p:cNvSpPr/>
          <p:nvPr/>
        </p:nvSpPr>
        <p:spPr>
          <a:xfrm rot="18900000">
            <a:off x="3386410" y="1156391"/>
            <a:ext cx="475047" cy="272328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3575720" y="1502452"/>
            <a:ext cx="168547" cy="19827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Стрілка вліво 20"/>
          <p:cNvSpPr/>
          <p:nvPr/>
        </p:nvSpPr>
        <p:spPr>
          <a:xfrm rot="18900000">
            <a:off x="3727439" y="1310311"/>
            <a:ext cx="475047" cy="272328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962342" y="4120052"/>
            <a:ext cx="1129676" cy="90763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Стрілка вліво 20"/>
          <p:cNvSpPr/>
          <p:nvPr/>
        </p:nvSpPr>
        <p:spPr>
          <a:xfrm rot="18900000">
            <a:off x="1283069" y="3323897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87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38188" t="7980" r="47342" b="10081"/>
          <a:stretch/>
        </p:blipFill>
        <p:spPr>
          <a:xfrm>
            <a:off x="2229294" y="836761"/>
            <a:ext cx="1763960" cy="5616575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38188" t="7980" r="47046" b="11131"/>
          <a:stretch/>
        </p:blipFill>
        <p:spPr>
          <a:xfrm>
            <a:off x="4152012" y="836761"/>
            <a:ext cx="1799972" cy="5544185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4"/>
          <a:srcRect l="38484" t="8404" r="46750" b="9657"/>
          <a:stretch/>
        </p:blipFill>
        <p:spPr>
          <a:xfrm>
            <a:off x="277914" y="765006"/>
            <a:ext cx="1799590" cy="56165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35825" t="6930" r="48819" b="19535"/>
          <a:stretch/>
        </p:blipFill>
        <p:spPr>
          <a:xfrm>
            <a:off x="6096000" y="836712"/>
            <a:ext cx="1872208" cy="50405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l="35825" t="6930" r="48819" b="15333"/>
          <a:stretch/>
        </p:blipFill>
        <p:spPr>
          <a:xfrm>
            <a:off x="8112224" y="836712"/>
            <a:ext cx="1872208" cy="53285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/>
          <a:srcRect l="35825" t="6930" r="49410" b="9031"/>
          <a:stretch/>
        </p:blipFill>
        <p:spPr>
          <a:xfrm>
            <a:off x="10128448" y="836712"/>
            <a:ext cx="1800200" cy="5760640"/>
          </a:xfrm>
          <a:prstGeom prst="rect">
            <a:avLst/>
          </a:prstGeom>
        </p:spPr>
      </p:pic>
      <p:sp>
        <p:nvSpPr>
          <p:cNvPr id="10" name="Прямокутник 9"/>
          <p:cNvSpPr/>
          <p:nvPr/>
        </p:nvSpPr>
        <p:spPr>
          <a:xfrm>
            <a:off x="2856625" y="-234371"/>
            <a:ext cx="5687647" cy="10818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</a:pPr>
            <a:r>
              <a:rPr lang="en-US" sz="48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Scratch2</a:t>
            </a:r>
            <a:r>
              <a:rPr lang="uk-UA" sz="48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48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Види </a:t>
            </a:r>
            <a:r>
              <a:rPr lang="uk-UA" sz="48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подій.</a:t>
            </a:r>
            <a:endParaRPr lang="uk-UA" sz="4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08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6416" t="6930" r="49409" b="5879"/>
          <a:stretch/>
        </p:blipFill>
        <p:spPr>
          <a:xfrm>
            <a:off x="479376" y="836712"/>
            <a:ext cx="1728192" cy="59766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5825" t="6930" r="48819" b="7980"/>
          <a:stretch/>
        </p:blipFill>
        <p:spPr>
          <a:xfrm>
            <a:off x="2423592" y="836712"/>
            <a:ext cx="1872208" cy="58326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35825" t="6930" r="37007" b="9031"/>
          <a:stretch/>
        </p:blipFill>
        <p:spPr>
          <a:xfrm>
            <a:off x="4511824" y="836712"/>
            <a:ext cx="3312368" cy="57606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35825" t="6931" r="35235" b="13232"/>
          <a:stretch/>
        </p:blipFill>
        <p:spPr>
          <a:xfrm>
            <a:off x="8040216" y="836712"/>
            <a:ext cx="3528392" cy="5472608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2856625" y="-234371"/>
            <a:ext cx="5687647" cy="10818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</a:pPr>
            <a:r>
              <a:rPr lang="en-US" sz="48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Scratch2</a:t>
            </a:r>
            <a:r>
              <a:rPr lang="uk-UA" sz="48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48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Види </a:t>
            </a:r>
            <a:r>
              <a:rPr lang="uk-UA" sz="48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подій.</a:t>
            </a:r>
            <a:endParaRPr lang="uk-UA" sz="4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01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055" y="290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ln w="0">
                  <a:solidFill>
                    <a:srgbClr val="C00000"/>
                  </a:solidFill>
                </a:ln>
                <a:solidFill>
                  <a:srgbClr val="F48812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Події, які запускають </a:t>
            </a:r>
            <a:r>
              <a:rPr lang="uk-UA" dirty="0" err="1" smtClean="0">
                <a:ln w="0">
                  <a:solidFill>
                    <a:srgbClr val="C00000"/>
                  </a:solidFill>
                </a:ln>
                <a:solidFill>
                  <a:srgbClr val="F48812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скрипти</a:t>
            </a:r>
            <a:endParaRPr lang="uk-UA" dirty="0">
              <a:ln w="0">
                <a:solidFill>
                  <a:srgbClr val="C00000"/>
                </a:solidFill>
              </a:ln>
              <a:solidFill>
                <a:srgbClr val="F48812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64" y="1484784"/>
            <a:ext cx="9505056" cy="568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2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81200" y="2606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запускати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скриптах</a:t>
            </a:r>
            <a:endParaRPr lang="uk-UA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Місце для вмісту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6995" y="1916832"/>
            <a:ext cx="12246424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10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1367</TotalTime>
  <Words>385</Words>
  <Application>Microsoft Office PowerPoint</Application>
  <PresentationFormat>Произвольный</PresentationFormat>
  <Paragraphs>51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Аспект</vt:lpstr>
      <vt:lpstr>Тема уроку: Поняття про об’єкт у програмуванні. Властивості об’єкта.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Події, які запускають скрипти</vt:lpstr>
      <vt:lpstr>Події, які можуть запускати певні дії у скриптах</vt:lpstr>
      <vt:lpstr>Величини, які можна використати в означенні подій</vt:lpstr>
      <vt:lpstr>Заповни словник.</vt:lpstr>
      <vt:lpstr>Запишіть способи вставлення об’єкта.</vt:lpstr>
      <vt:lpstr>Презентация PowerPoint</vt:lpstr>
      <vt:lpstr>Презентация PowerPoint</vt:lpstr>
      <vt:lpstr>Презентация PowerPoint</vt:lpstr>
      <vt:lpstr>Презентация PowerPoint</vt:lpstr>
      <vt:lpstr>Створіть для Мурчика і Барбоса скрипти за наведеними зразками.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уроку: Поняття про об’єкт у програмуванні. Властивості об’єкта.</dc:title>
  <dc:creator>Адміністратор</dc:creator>
  <cp:lastModifiedBy>1</cp:lastModifiedBy>
  <cp:revision>86</cp:revision>
  <dcterms:created xsi:type="dcterms:W3CDTF">2019-02-21T20:14:00Z</dcterms:created>
  <dcterms:modified xsi:type="dcterms:W3CDTF">2023-03-28T18:40:59Z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1049-10.2.0.7635</vt:lpwstr>
  </property>
</Properties>
</file>