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F1D36-3C00-4C4B-9589-BB76959BB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67801C-243E-47E7-9A19-98B5F348C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1E5975-AFE0-49CD-8D0E-5E2C45A4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7722-E9F2-4F54-B1BF-DE7AD004831E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677477-2BCA-45A1-A17D-DC681DAE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666F2D-5475-48FB-830E-BDC859D1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6CEF-6D9A-4FD8-920A-9E6581FBB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850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95840-1B21-4EC0-8E92-D57CE8F1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60F0D5-094F-4912-BC00-E8EBBE4A2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AA5998-5C5A-41B1-848F-D14D26D1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51875F-2184-453A-9D2F-E6D9825D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7722-E9F2-4F54-B1BF-DE7AD004831E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0BB208-E9BE-47D5-8029-3A704F75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5DD329-DF5A-4439-AE72-5ADD3AF7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6CEF-6D9A-4FD8-920A-9E6581FBB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61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CF4CB-E12E-4616-A1B0-E7B13EFC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32BA3A-DC76-4666-B371-3D3DBCA8F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F1E9C1-2992-455C-A6CF-D90E17EE5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CB810C-9EE5-4E34-9F90-35FCAFA4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7722-E9F2-4F54-B1BF-DE7AD004831E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09B433-05BA-4CB4-A45C-EEAFFFB6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893920-7CC1-49B4-B8C1-41B45B7B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6CEF-6D9A-4FD8-920A-9E6581FBB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421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9232A-B9E4-4FAC-9CB1-91D442A1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1227ED-3070-499F-B507-C264B7BC5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F83F7-EB85-48FF-9479-8BE1467F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7722-E9F2-4F54-B1BF-DE7AD004831E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8E9D1-8473-4A59-A124-5C93F10F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A0C2B-B151-4B4A-AC19-2CD2DD51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6CEF-6D9A-4FD8-920A-9E6581FBB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1494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4AE17D-64D1-4975-8F8E-D57638430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B85A2F-BBD3-4DCB-8127-53AE73304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BCFF5-FF54-4863-9D69-729444B0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7722-E9F2-4F54-B1BF-DE7AD004831E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33B6C-9444-4C05-B364-28645697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DC840F-42FF-49F6-8D66-F2EA4015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6CEF-6D9A-4FD8-920A-9E6581FBB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6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01273-6D44-43C7-B9DA-75BD7E76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1CA788-F1EA-443C-ACBE-D8524FF34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96BBD-4DFE-47E9-BA02-0FBA947D6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7722-E9F2-4F54-B1BF-DE7AD004831E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89B85-ED5D-4F4E-9943-C5ED2951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87DFE-8798-4B89-8683-98F0E463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6CEF-6D9A-4FD8-920A-9E6581FBB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21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CDC8A-544C-4A45-A6B7-4CD9B1B5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AFE4AF-599E-46F4-9165-669BC7078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781A1-E759-4D2B-9584-599B9545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7722-E9F2-4F54-B1BF-DE7AD004831E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8F1F7A-3707-4FA5-BC0C-3A2F1AD1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5F0269-537F-4BCA-AB15-EB97E8C0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6CEF-6D9A-4FD8-920A-9E6581FBB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08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B3ED1-71DC-4921-A8F2-E8A8AB95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99434-6719-4C39-B83C-013B3C401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02DD17-70F2-4255-9969-D76DA77D4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711F93-756C-4446-93E1-77FFFD46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7722-E9F2-4F54-B1BF-DE7AD004831E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05C125-849F-4015-AC02-6F77BC4B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44211C-9437-48E0-B4F6-EED3C365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6CEF-6D9A-4FD8-920A-9E6581FBB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289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71026-C824-422A-9640-444524A3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F55399-5E95-405C-816C-396A966C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DD7521-3C2E-4370-B5E3-0516720C8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1C2DFA-0834-475C-82A8-3EE7179B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59E8E7-3820-47A4-95A0-E5223CB23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038D07-6B3C-45F6-A1A7-FBB24A10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7722-E9F2-4F54-B1BF-DE7AD004831E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F17E83-B418-4A88-BE2D-E028FCB3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0878C-2EC7-487F-A112-39ECAADA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6CEF-6D9A-4FD8-920A-9E6581FBB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280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8A09A-366C-41A9-AAFA-152C8B83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63525F-B464-42A5-B454-3A068BAD0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7722-E9F2-4F54-B1BF-DE7AD004831E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F72BF2-CAC8-4AC3-B29B-FBC7D9A8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6EBC00-4BE3-4DEB-B0AE-1C030E14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6CEF-6D9A-4FD8-920A-9E6581FBB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03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питання"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8AF54-A274-4C8D-BBCC-AA7A318B55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9800" y="2357437"/>
            <a:ext cx="8773160" cy="1325563"/>
          </a:xfrm>
        </p:spPr>
        <p:txBody>
          <a:bodyPr/>
          <a:lstStyle>
            <a:lvl1pPr algn="ctr">
              <a:defRPr b="0">
                <a:solidFill>
                  <a:schemeClr val="accent6">
                    <a:lumMod val="50000"/>
                  </a:schemeClr>
                </a:solidFill>
                <a:effectLst/>
                <a:latin typeface="Anna-Faustina script" panose="02010905080308020102" pitchFamily="2" charset="0"/>
              </a:defRPr>
            </a:lvl1pPr>
          </a:lstStyle>
          <a:p>
            <a:r>
              <a:rPr lang="ru-RU" dirty="0" err="1"/>
              <a:t>Запитання</a:t>
            </a:r>
            <a:endParaRPr lang="uk-UA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1775A7-F83F-47C3-9E99-2B003E41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7722-E9F2-4F54-B1BF-DE7AD004831E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9F6FAC-4DDC-484F-9328-0835D8B1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18BE46-D43E-400D-9BCC-A2E58263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6CEF-6D9A-4FD8-920A-9E6581FBBBD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Управляющая кнопка: &quot;Пусто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39D987A-D626-4B5F-85CA-52D2FF14E89B}"/>
              </a:ext>
            </a:extLst>
          </p:cNvPr>
          <p:cNvSpPr/>
          <p:nvPr userDrawn="1"/>
        </p:nvSpPr>
        <p:spPr>
          <a:xfrm>
            <a:off x="3891280" y="4450080"/>
            <a:ext cx="4480560" cy="55880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Відповідь</a:t>
            </a:r>
          </a:p>
        </p:txBody>
      </p:sp>
    </p:spTree>
    <p:extLst>
      <p:ext uri="{BB962C8B-B14F-4D97-AF65-F5344CB8AC3E}">
        <p14:creationId xmlns:p14="http://schemas.microsoft.com/office/powerpoint/2010/main" val="256991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ідповідь"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339FF-8EB1-4001-8658-C66F5EAEB0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001521"/>
            <a:ext cx="11079480" cy="2015808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Anna-Faustina script" panose="02010905080308020102" pitchFamily="2" charset="0"/>
              </a:defRPr>
            </a:lvl1pPr>
          </a:lstStyle>
          <a:p>
            <a:r>
              <a:rPr lang="ru-RU" dirty="0" err="1"/>
              <a:t>Відповідь</a:t>
            </a:r>
            <a:endParaRPr lang="uk-UA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D77973-90F1-402B-93B6-154001E6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7722-E9F2-4F54-B1BF-DE7AD004831E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86A466-11F6-4754-8624-9A3B4AE2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979F7F-2B09-4A51-9EF8-F552319D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6CEF-6D9A-4FD8-920A-9E6581FBBBD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Управляющая кнопка: &quot;Пустой&quot;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D0DE27A-3CE9-4B87-9266-13FAB39C5E04}"/>
              </a:ext>
            </a:extLst>
          </p:cNvPr>
          <p:cNvSpPr/>
          <p:nvPr userDrawn="1"/>
        </p:nvSpPr>
        <p:spPr>
          <a:xfrm>
            <a:off x="2956560" y="4947920"/>
            <a:ext cx="6329680" cy="86360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Повернутися до Категорій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347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671CDF-2D7E-4C65-BC1C-25101122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7722-E9F2-4F54-B1BF-DE7AD004831E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07CAE2-CAF2-477F-9BF0-E6048CB3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D0AF42-AF8F-4DC1-B79B-9A351AA7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6CEF-6D9A-4FD8-920A-9E6581FBB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796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6F48-A49D-486B-951E-C424DE48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D2260-F675-4401-AA1B-9C3FE8CE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593D10-76D7-4176-B3D0-43B95CBD6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F7722-E9F2-4F54-B1BF-DE7AD004831E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F6B40-E2FC-4F02-81FE-3C4CD19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7F163-7731-469F-9D6E-7E9865F1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06CEF-6D9A-4FD8-920A-9E6581FBB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323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4.xml"/><Relationship Id="rId3" Type="http://schemas.openxmlformats.org/officeDocument/2006/relationships/slide" Target="slide4.xml"/><Relationship Id="rId21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32.xml"/><Relationship Id="rId2" Type="http://schemas.openxmlformats.org/officeDocument/2006/relationships/slide" Target="slide2.xml"/><Relationship Id="rId16" Type="http://schemas.openxmlformats.org/officeDocument/2006/relationships/slide" Target="slide30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10" Type="http://schemas.openxmlformats.org/officeDocument/2006/relationships/slide" Target="slide18.xml"/><Relationship Id="rId19" Type="http://schemas.openxmlformats.org/officeDocument/2006/relationships/slide" Target="slide36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8EB7F58-5F4E-4832-864C-AE04BF12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408432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2041">
                  <a:extLst>
                    <a:ext uri="{9D8B030D-6E8A-4147-A177-3AD203B41FA5}">
                      <a16:colId xmlns:a16="http://schemas.microsoft.com/office/drawing/2014/main" val="856941738"/>
                    </a:ext>
                  </a:extLst>
                </a:gridCol>
                <a:gridCol w="1977490">
                  <a:extLst>
                    <a:ext uri="{9D8B030D-6E8A-4147-A177-3AD203B41FA5}">
                      <a16:colId xmlns:a16="http://schemas.microsoft.com/office/drawing/2014/main" val="1912238852"/>
                    </a:ext>
                  </a:extLst>
                </a:gridCol>
                <a:gridCol w="1977490">
                  <a:extLst>
                    <a:ext uri="{9D8B030D-6E8A-4147-A177-3AD203B41FA5}">
                      <a16:colId xmlns:a16="http://schemas.microsoft.com/office/drawing/2014/main" val="1129249965"/>
                    </a:ext>
                  </a:extLst>
                </a:gridCol>
                <a:gridCol w="1977490">
                  <a:extLst>
                    <a:ext uri="{9D8B030D-6E8A-4147-A177-3AD203B41FA5}">
                      <a16:colId xmlns:a16="http://schemas.microsoft.com/office/drawing/2014/main" val="3472974502"/>
                    </a:ext>
                  </a:extLst>
                </a:gridCol>
                <a:gridCol w="1977490">
                  <a:extLst>
                    <a:ext uri="{9D8B030D-6E8A-4147-A177-3AD203B41FA5}">
                      <a16:colId xmlns:a16="http://schemas.microsoft.com/office/drawing/2014/main" val="223194506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</a:rPr>
                        <a:t>Комп</a:t>
                      </a:r>
                      <a:r>
                        <a:rPr lang="en-US" sz="2000" dirty="0">
                          <a:latin typeface="Akmeist Decor" panose="02000507000000020004" pitchFamily="2" charset="0"/>
                        </a:rPr>
                        <a:t>’</a:t>
                      </a:r>
                      <a:r>
                        <a:rPr lang="uk-UA" sz="2000" dirty="0" err="1">
                          <a:latin typeface="Akmeist Decor" panose="02000507000000020004" pitchFamily="2" charset="0"/>
                        </a:rPr>
                        <a:t>ютер</a:t>
                      </a:r>
                      <a:r>
                        <a:rPr lang="uk-UA" sz="2000" dirty="0">
                          <a:latin typeface="Akmeist Decor" panose="02000507000000020004" pitchFamily="2" charset="0"/>
                        </a:rPr>
                        <a:t> і його пристрої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2" action="ppaction://hlinksldjump"/>
                        </a:rPr>
                        <a:t>200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3" action="ppaction://hlinksldjump"/>
                        </a:rPr>
                        <a:t>400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4" action="ppaction://hlinksldjump"/>
                        </a:rPr>
                        <a:t>600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5" action="ppaction://hlinksldjump"/>
                        </a:rPr>
                        <a:t>800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24184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latin typeface="Akmeist Decor" panose="02000507000000020004" pitchFamily="2" charset="0"/>
                        </a:rPr>
                        <a:t>Глобальна мережа</a:t>
                      </a:r>
                    </a:p>
                    <a:p>
                      <a:pPr algn="ctr"/>
                      <a:endParaRPr lang="uk-UA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6" action="ppaction://hlinksldjump"/>
                        </a:rPr>
                        <a:t>200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7" action="ppaction://hlinksldjump"/>
                        </a:rPr>
                        <a:t>400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8" action="ppaction://hlinksldjump"/>
                        </a:rPr>
                        <a:t>600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9" action="ppaction://hlinksldjump"/>
                        </a:rPr>
                        <a:t>800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4390177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kmeist Decor" panose="02000507000000020004" pitchFamily="2" charset="0"/>
                        </a:rPr>
                        <a:t>Word</a:t>
                      </a:r>
                      <a:endParaRPr lang="uk-UA" sz="1800" dirty="0">
                        <a:latin typeface="Akmeist Decor" panose="02000507000000020004" pitchFamily="2" charset="0"/>
                      </a:endParaRPr>
                    </a:p>
                    <a:p>
                      <a:pPr algn="ctr"/>
                      <a:endParaRPr lang="uk-UA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10" action="ppaction://hlinksldjump"/>
                        </a:rPr>
                        <a:t>200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11" action="ppaction://hlinksldjump"/>
                        </a:rPr>
                        <a:t>400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12" action="ppaction://hlinksldjump"/>
                        </a:rPr>
                        <a:t>600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13" action="ppaction://hlinksldjump"/>
                        </a:rPr>
                        <a:t>800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6742237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kmeist Decor" panose="02000507000000020004" pitchFamily="2" charset="0"/>
                        </a:rPr>
                        <a:t>PowerPoint</a:t>
                      </a:r>
                      <a:endParaRPr lang="uk-UA" sz="1800" dirty="0">
                        <a:latin typeface="Akmeist Decor" panose="02000507000000020004" pitchFamily="2" charset="0"/>
                      </a:endParaRPr>
                    </a:p>
                    <a:p>
                      <a:pPr algn="ctr"/>
                      <a:endParaRPr lang="uk-UA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14" action="ppaction://hlinksldjump"/>
                        </a:rPr>
                        <a:t>200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15" action="ppaction://hlinksldjump"/>
                        </a:rPr>
                        <a:t>400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16" action="ppaction://hlinksldjump"/>
                        </a:rPr>
                        <a:t>600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17" action="ppaction://hlinksldjump"/>
                        </a:rPr>
                        <a:t>800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127888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kmeist Decor" panose="02000507000000020004" pitchFamily="2" charset="0"/>
                        </a:rPr>
                        <a:t>Scratch</a:t>
                      </a:r>
                      <a:endParaRPr lang="uk-UA" sz="1800" dirty="0">
                        <a:latin typeface="Akmeist Decor" panose="02000507000000020004" pitchFamily="2" charset="0"/>
                      </a:endParaRPr>
                    </a:p>
                    <a:p>
                      <a:pPr algn="ctr"/>
                      <a:endParaRPr lang="uk-UA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18" action="ppaction://hlinksldjump"/>
                        </a:rPr>
                        <a:t>200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19" action="ppaction://hlinksldjump"/>
                        </a:rPr>
                        <a:t>400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20" action="ppaction://hlinksldjump"/>
                        </a:rPr>
                        <a:t>600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kmeist Decor" panose="02000507000000020004" pitchFamily="2" charset="0"/>
                          <a:hlinkClick r:id="rId21" action="ppaction://hlinksldjump"/>
                        </a:rPr>
                        <a:t>800</a:t>
                      </a:r>
                      <a:endParaRPr lang="uk-UA" sz="2000" dirty="0">
                        <a:latin typeface="Akmeist Decor" panose="02000507000000020004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45796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7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043" y="1555004"/>
            <a:ext cx="10367140" cy="208393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/>
              <a:t>Сукупність комп’ютерів та інших пристроїв, що з’єднані між собою для обміну повідомленнями та спільного використання пристроїв, програм і даних мають назву…</a:t>
            </a:r>
          </a:p>
        </p:txBody>
      </p:sp>
    </p:spTree>
    <p:extLst>
      <p:ext uri="{BB962C8B-B14F-4D97-AF65-F5344CB8AC3E}">
        <p14:creationId xmlns:p14="http://schemas.microsoft.com/office/powerpoint/2010/main" val="29346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39" y="289248"/>
            <a:ext cx="11079480" cy="1610031"/>
          </a:xfrm>
        </p:spPr>
        <p:txBody>
          <a:bodyPr/>
          <a:lstStyle/>
          <a:p>
            <a:r>
              <a:rPr lang="uk-UA" dirty="0"/>
              <a:t>Комп’ютерна мережа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1A265D-4F37-4756-BC33-E22694760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651" y="1560786"/>
            <a:ext cx="5204697" cy="31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1" y="1825592"/>
            <a:ext cx="10292495" cy="174803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/>
              <a:t>Як називають м</a:t>
            </a:r>
            <a:r>
              <a:rPr lang="uk-UA" sz="4400" b="1" dirty="0">
                <a:solidFill>
                  <a:schemeClr val="accent6">
                    <a:lumMod val="50000"/>
                  </a:schemeClr>
                </a:solidFill>
              </a:rPr>
              <a:t>ережу, яка з’єднує комп’ютери та інші пристрої, що розташовані на порівняно невеликій відстані один від одного?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09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383384"/>
            <a:ext cx="11079480" cy="1165497"/>
          </a:xfrm>
        </p:spPr>
        <p:txBody>
          <a:bodyPr/>
          <a:lstStyle/>
          <a:p>
            <a:r>
              <a:rPr lang="uk-UA" dirty="0"/>
              <a:t>Локальна мережа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7CDBA-14CA-47BD-BBBA-3A1FAAE1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116" y="1427630"/>
            <a:ext cx="6553768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79" y="1926156"/>
            <a:ext cx="10077062" cy="179675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chemeClr val="accent6">
                    <a:lumMod val="50000"/>
                  </a:schemeClr>
                </a:solidFill>
              </a:rPr>
              <a:t>Групи </a:t>
            </a:r>
            <a:r>
              <a:rPr lang="uk-UA" sz="4400" b="1" dirty="0" err="1">
                <a:solidFill>
                  <a:schemeClr val="accent6">
                    <a:lumMod val="50000"/>
                  </a:schemeClr>
                </a:solidFill>
              </a:rPr>
              <a:t>вебсторінок</a:t>
            </a:r>
            <a:r>
              <a:rPr lang="uk-UA" sz="4400" b="1" dirty="0">
                <a:solidFill>
                  <a:schemeClr val="accent6">
                    <a:lumMod val="50000"/>
                  </a:schemeClr>
                </a:solidFill>
              </a:rPr>
              <a:t>, що пов’язані гіперпосиланнями та належать певному власнику називають…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54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27401"/>
            <a:ext cx="11079480" cy="885579"/>
          </a:xfrm>
        </p:spPr>
        <p:txBody>
          <a:bodyPr/>
          <a:lstStyle/>
          <a:p>
            <a:r>
              <a:rPr lang="uk-UA" dirty="0" err="1"/>
              <a:t>Вебсайт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30FB61-057B-43DD-A12B-669CF26B8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06"/>
          <a:stretch/>
        </p:blipFill>
        <p:spPr>
          <a:xfrm>
            <a:off x="3334272" y="1212980"/>
            <a:ext cx="5523455" cy="33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864" y="2075445"/>
            <a:ext cx="8773160" cy="16194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400" dirty="0"/>
              <a:t>Розгляд і оцінка когось, чогось з метою виявлення та усунення вад, недоліків, помилок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42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39" y="336732"/>
            <a:ext cx="11079480" cy="997546"/>
          </a:xfrm>
        </p:spPr>
        <p:txBody>
          <a:bodyPr/>
          <a:lstStyle/>
          <a:p>
            <a:r>
              <a:rPr lang="uk-UA" dirty="0"/>
              <a:t>Критика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5AB5A4-3B55-4705-B88A-A299C0122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706" y="1168496"/>
            <a:ext cx="5463017" cy="357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08" y="1287625"/>
            <a:ext cx="10692883" cy="263797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uk-UA" sz="4400" dirty="0">
                <a:solidFill>
                  <a:schemeClr val="tx1"/>
                </a:solidFill>
              </a:rPr>
              <a:t>Процес внесення змін у зовнішній вигляд документу: змінення шрифту, кольору, накреслення символів, вирівнювання абзаців, відступів абзаців, параметрів сторінки називають …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202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31" y="103466"/>
            <a:ext cx="11079480" cy="978885"/>
          </a:xfrm>
        </p:spPr>
        <p:txBody>
          <a:bodyPr/>
          <a:lstStyle/>
          <a:p>
            <a:r>
              <a:rPr lang="uk-UA" dirty="0"/>
              <a:t>Форматування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0CE9DD-E5BA-476E-8927-3B63ABA2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428" y="1244083"/>
            <a:ext cx="2513624" cy="329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EBBB0C-4318-4C92-95FD-3D2BBD1B8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20" y="1421572"/>
            <a:ext cx="2037053" cy="277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38CFB9-EC82-41B8-BD8C-CF668B536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312" y="2163780"/>
            <a:ext cx="2979952" cy="1042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1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502" y="1844253"/>
            <a:ext cx="87731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dirty="0"/>
              <a:t>Як називаються п</a:t>
            </a:r>
            <a:r>
              <a:rPr lang="ru-RU" sz="4400" dirty="0" err="1"/>
              <a:t>роцеси</a:t>
            </a:r>
            <a:r>
              <a:rPr lang="ru-RU" sz="4400" dirty="0"/>
              <a:t> </a:t>
            </a:r>
            <a:r>
              <a:rPr lang="ru-RU" sz="4400" dirty="0" err="1"/>
              <a:t>передавання</a:t>
            </a:r>
            <a:r>
              <a:rPr lang="ru-RU" sz="4400" dirty="0"/>
              <a:t>, </a:t>
            </a:r>
            <a:r>
              <a:rPr lang="ru-RU" sz="4400" dirty="0" err="1"/>
              <a:t>зберігання</a:t>
            </a:r>
            <a:r>
              <a:rPr lang="ru-RU" sz="4400" dirty="0"/>
              <a:t>, </a:t>
            </a:r>
            <a:r>
              <a:rPr lang="ru-RU" sz="4400" dirty="0" err="1"/>
              <a:t>опрацювання</a:t>
            </a:r>
            <a:r>
              <a:rPr lang="ru-RU" sz="4400" dirty="0"/>
              <a:t> </a:t>
            </a:r>
            <a:r>
              <a:rPr lang="ru-RU" sz="4400" dirty="0" err="1"/>
              <a:t>повідомлень</a:t>
            </a:r>
            <a:r>
              <a:rPr lang="ru-RU" sz="4400" dirty="0"/>
              <a:t>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278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535" y="2103437"/>
            <a:ext cx="877316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Розмір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символів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указується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спеціальних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одиницях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називаються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018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08" y="514013"/>
            <a:ext cx="11079480" cy="1034869"/>
          </a:xfrm>
        </p:spPr>
        <p:txBody>
          <a:bodyPr/>
          <a:lstStyle/>
          <a:p>
            <a:r>
              <a:rPr lang="uk-UA" dirty="0"/>
              <a:t>Пункти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6932D4-92D9-4B9C-AADE-256411CC7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32" y="1614196"/>
            <a:ext cx="5341232" cy="34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036" y="1455577"/>
            <a:ext cx="10311156" cy="239537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chemeClr val="accent6">
                    <a:lumMod val="50000"/>
                  </a:schemeClr>
                </a:solidFill>
              </a:rPr>
              <a:t>Вільні від основного тексту області сторінки вздовж країв аркуша, які залишають для різних поміток і кращого сприйняття тексту мають назву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19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92" y="327401"/>
            <a:ext cx="11079480" cy="885579"/>
          </a:xfrm>
        </p:spPr>
        <p:txBody>
          <a:bodyPr/>
          <a:lstStyle/>
          <a:p>
            <a:r>
              <a:rPr lang="uk-UA" dirty="0"/>
              <a:t>Поля сторінки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A40EFF-E840-46EF-A93C-0375E1F68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4" t="2574" r="6218" b="23300"/>
          <a:stretch/>
        </p:blipFill>
        <p:spPr>
          <a:xfrm>
            <a:off x="2713492" y="1212980"/>
            <a:ext cx="6765016" cy="343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8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898" y="2103437"/>
            <a:ext cx="877316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/>
              <a:t>Комбінація клавіш </a:t>
            </a:r>
            <a:r>
              <a:rPr lang="en-US" dirty="0" err="1"/>
              <a:t>Shift+Ctrl</a:t>
            </a:r>
            <a:r>
              <a:rPr lang="en-US" dirty="0"/>
              <a:t>+</a:t>
            </a:r>
            <a:r>
              <a:rPr lang="uk-UA" dirty="0"/>
              <a:t>відступ дають нам…</a:t>
            </a:r>
          </a:p>
        </p:txBody>
      </p:sp>
    </p:spTree>
    <p:extLst>
      <p:ext uri="{BB962C8B-B14F-4D97-AF65-F5344CB8AC3E}">
        <p14:creationId xmlns:p14="http://schemas.microsoft.com/office/powerpoint/2010/main" val="11688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97988"/>
            <a:ext cx="11079480" cy="913571"/>
          </a:xfrm>
        </p:spPr>
        <p:txBody>
          <a:bodyPr/>
          <a:lstStyle/>
          <a:p>
            <a:r>
              <a:rPr lang="uk-UA" dirty="0"/>
              <a:t>Нерозривний пропуск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334C98-B938-43C8-8B5E-AF99F980F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70" y="1884784"/>
            <a:ext cx="9223739" cy="251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535" y="2103437"/>
            <a:ext cx="877316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/>
              <a:t>Основними об’єктами презентації є …</a:t>
            </a:r>
          </a:p>
        </p:txBody>
      </p:sp>
    </p:spTree>
    <p:extLst>
      <p:ext uri="{BB962C8B-B14F-4D97-AF65-F5344CB8AC3E}">
        <p14:creationId xmlns:p14="http://schemas.microsoft.com/office/powerpoint/2010/main" val="40907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25" y="252757"/>
            <a:ext cx="11079480" cy="876248"/>
          </a:xfrm>
        </p:spPr>
        <p:txBody>
          <a:bodyPr/>
          <a:lstStyle/>
          <a:p>
            <a:r>
              <a:rPr lang="uk-UA" dirty="0"/>
              <a:t>Слайди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3D84E7-6752-4CE0-90AA-A4FC3B732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80" b="25235"/>
          <a:stretch/>
        </p:blipFill>
        <p:spPr>
          <a:xfrm>
            <a:off x="3474955" y="1090853"/>
            <a:ext cx="5485620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49" y="2217478"/>
            <a:ext cx="877316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/>
              <a:t>Клавішу </a:t>
            </a:r>
            <a:r>
              <a:rPr lang="en-US" dirty="0"/>
              <a:t>F</a:t>
            </a:r>
            <a:r>
              <a:rPr lang="uk-UA" dirty="0"/>
              <a:t>5 використовуються для …</a:t>
            </a:r>
          </a:p>
        </p:txBody>
      </p:sp>
    </p:spTree>
    <p:extLst>
      <p:ext uri="{BB962C8B-B14F-4D97-AF65-F5344CB8AC3E}">
        <p14:creationId xmlns:p14="http://schemas.microsoft.com/office/powerpoint/2010/main" val="11469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23" y="83976"/>
            <a:ext cx="11079480" cy="1218145"/>
          </a:xfrm>
        </p:spPr>
        <p:txBody>
          <a:bodyPr/>
          <a:lstStyle/>
          <a:p>
            <a:r>
              <a:rPr lang="uk-UA" dirty="0"/>
              <a:t>Запуск перегляду презентації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DC2140-2E37-4C9F-8A02-8A9899DC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97" y="1302121"/>
            <a:ext cx="5828281" cy="35481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EEBD5D-EB8E-4A11-AC24-386BABD26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300"/>
          <a:stretch/>
        </p:blipFill>
        <p:spPr>
          <a:xfrm>
            <a:off x="6096000" y="1662945"/>
            <a:ext cx="5599707" cy="28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" y="162561"/>
            <a:ext cx="11079480" cy="1595120"/>
          </a:xfrm>
        </p:spPr>
        <p:txBody>
          <a:bodyPr/>
          <a:lstStyle/>
          <a:p>
            <a:r>
              <a:rPr lang="uk-UA" dirty="0"/>
              <a:t>Інформаційні процеси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C7A26C-ADF6-45B4-B549-1B46C881A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1669" y="1433391"/>
            <a:ext cx="6368662" cy="3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180" y="2103437"/>
            <a:ext cx="877316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Текстовий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об’єкт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, для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якого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застосовано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художнє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оформлення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53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33" y="402046"/>
            <a:ext cx="11079480" cy="726958"/>
          </a:xfrm>
        </p:spPr>
        <p:txBody>
          <a:bodyPr/>
          <a:lstStyle/>
          <a:p>
            <a:r>
              <a:rPr lang="ru-RU" sz="4400" b="1" dirty="0" err="1"/>
              <a:t>WordArt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C9C5F5-9C2E-4DFE-B857-DC7DD94ED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308" y="1252353"/>
            <a:ext cx="4324856" cy="33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1800808"/>
            <a:ext cx="9611360" cy="211545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dirty="0"/>
              <a:t>Демонстрація комп’ютерної презентації здійснюється без відкриття додаткового вікна у режимі …</a:t>
            </a:r>
          </a:p>
        </p:txBody>
      </p:sp>
    </p:spTree>
    <p:extLst>
      <p:ext uri="{BB962C8B-B14F-4D97-AF65-F5344CB8AC3E}">
        <p14:creationId xmlns:p14="http://schemas.microsoft.com/office/powerpoint/2010/main" val="129516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53" y="280749"/>
            <a:ext cx="11079480" cy="782942"/>
          </a:xfrm>
        </p:spPr>
        <p:txBody>
          <a:bodyPr/>
          <a:lstStyle/>
          <a:p>
            <a:r>
              <a:rPr lang="uk-UA" dirty="0"/>
              <a:t>Подання читання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67C180-01E9-4AB2-83B3-3DBFA42D6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7" t="60188" r="44239" b="20814"/>
          <a:stretch/>
        </p:blipFill>
        <p:spPr>
          <a:xfrm>
            <a:off x="2513407" y="1567543"/>
            <a:ext cx="7711757" cy="261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9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650" y="1464907"/>
            <a:ext cx="9592699" cy="270328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 err="1"/>
              <a:t>Послідовність</a:t>
            </a:r>
            <a:r>
              <a:rPr lang="ru-RU" sz="4400" dirty="0"/>
              <a:t> команд </a:t>
            </a:r>
            <a:r>
              <a:rPr lang="ru-RU" sz="4400" dirty="0" err="1"/>
              <a:t>виконавцю</a:t>
            </a:r>
            <a:r>
              <a:rPr lang="ru-RU" sz="4400" dirty="0"/>
              <a:t>, </a:t>
            </a:r>
            <a:r>
              <a:rPr lang="ru-RU" sz="4400" dirty="0" err="1"/>
              <a:t>що</a:t>
            </a:r>
            <a:r>
              <a:rPr lang="ru-RU" sz="4400" dirty="0"/>
              <a:t> </a:t>
            </a:r>
            <a:r>
              <a:rPr lang="ru-RU" sz="4400" dirty="0" err="1"/>
              <a:t>визначає</a:t>
            </a:r>
            <a:r>
              <a:rPr lang="ru-RU" sz="4400" dirty="0"/>
              <a:t>, </a:t>
            </a:r>
            <a:r>
              <a:rPr lang="ru-RU" sz="4400" dirty="0" err="1"/>
              <a:t>які</a:t>
            </a:r>
            <a:r>
              <a:rPr lang="ru-RU" sz="4400" dirty="0"/>
              <a:t> </a:t>
            </a:r>
            <a:r>
              <a:rPr lang="ru-RU" sz="4400" dirty="0" err="1"/>
              <a:t>дії</a:t>
            </a:r>
            <a:r>
              <a:rPr lang="ru-RU" sz="4400" dirty="0"/>
              <a:t> і в </a:t>
            </a:r>
            <a:r>
              <a:rPr lang="ru-RU" sz="4400" dirty="0" err="1"/>
              <a:t>якому</a:t>
            </a:r>
            <a:r>
              <a:rPr lang="ru-RU" sz="4400" dirty="0"/>
              <a:t> порядку </a:t>
            </a:r>
            <a:r>
              <a:rPr lang="ru-RU" sz="4400" dirty="0" err="1"/>
              <a:t>потрібно</a:t>
            </a:r>
            <a:r>
              <a:rPr lang="ru-RU" sz="4400" dirty="0"/>
              <a:t> </a:t>
            </a:r>
            <a:r>
              <a:rPr lang="ru-RU" sz="4400" dirty="0" err="1"/>
              <a:t>виконати</a:t>
            </a:r>
            <a:r>
              <a:rPr lang="ru-RU" sz="4400" dirty="0"/>
              <a:t>, </a:t>
            </a:r>
            <a:r>
              <a:rPr lang="ru-RU" sz="4400" dirty="0" err="1"/>
              <a:t>щоб</a:t>
            </a:r>
            <a:r>
              <a:rPr lang="ru-RU" sz="4400" dirty="0"/>
              <a:t> </a:t>
            </a:r>
            <a:r>
              <a:rPr lang="ru-RU" sz="4400" dirty="0" err="1"/>
              <a:t>досягти</a:t>
            </a:r>
            <a:r>
              <a:rPr lang="ru-RU" sz="4400" dirty="0"/>
              <a:t> </a:t>
            </a:r>
            <a:r>
              <a:rPr lang="ru-RU" sz="4400" dirty="0" err="1"/>
              <a:t>поставленої</a:t>
            </a:r>
            <a:r>
              <a:rPr lang="ru-RU" sz="4400" dirty="0"/>
              <a:t> мети – </a:t>
            </a:r>
            <a:r>
              <a:rPr lang="ru-RU" sz="4400" dirty="0" err="1"/>
              <a:t>це</a:t>
            </a:r>
            <a:r>
              <a:rPr lang="ru-RU" sz="4400" dirty="0"/>
              <a:t> …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23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" y="224764"/>
            <a:ext cx="11079480" cy="885579"/>
          </a:xfrm>
        </p:spPr>
        <p:txBody>
          <a:bodyPr/>
          <a:lstStyle/>
          <a:p>
            <a:r>
              <a:rPr lang="uk-UA" dirty="0"/>
              <a:t>Алгоритм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4AA9160-ED0B-4142-9F9E-AEC2DBAE1265}"/>
              </a:ext>
            </a:extLst>
          </p:cNvPr>
          <p:cNvGrpSpPr/>
          <p:nvPr/>
        </p:nvGrpSpPr>
        <p:grpSpPr>
          <a:xfrm>
            <a:off x="3236166" y="1306286"/>
            <a:ext cx="5870511" cy="3375363"/>
            <a:chOff x="2918926" y="1110343"/>
            <a:chExt cx="6354147" cy="380457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6B2C678-941E-41E3-B96B-F9C6B88BD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8042"/>
            <a:stretch/>
          </p:blipFill>
          <p:spPr>
            <a:xfrm>
              <a:off x="2918926" y="1110343"/>
              <a:ext cx="6354147" cy="2239347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8C68F2C-8708-4016-BD2D-8989C48F0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1657"/>
            <a:stretch/>
          </p:blipFill>
          <p:spPr>
            <a:xfrm>
              <a:off x="2918926" y="3349690"/>
              <a:ext cx="6354146" cy="1565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8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1418253"/>
            <a:ext cx="9350103" cy="226474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Фрагмент алгоритму,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виконуватися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один раз </a:t>
            </a:r>
            <a:r>
              <a:rPr lang="ru-RU" dirty="0" err="1"/>
              <a:t>називається</a:t>
            </a:r>
            <a:r>
              <a:rPr lang="ru-RU" dirty="0"/>
              <a:t> …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60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" y="355392"/>
            <a:ext cx="11079480" cy="708297"/>
          </a:xfrm>
        </p:spPr>
        <p:txBody>
          <a:bodyPr>
            <a:normAutofit fontScale="90000"/>
          </a:bodyPr>
          <a:lstStyle/>
          <a:p>
            <a:r>
              <a:rPr lang="uk-UA" dirty="0"/>
              <a:t>Цикл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A26AB-A876-4150-8BDB-530E4A4E1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724" y="1063689"/>
            <a:ext cx="6426552" cy="36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67" y="1853583"/>
            <a:ext cx="9471401" cy="190665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/>
              <a:t>Коли кількість повторень команд циклу  відома ще до початку їх виконання, то даний цикл носить назву …</a:t>
            </a:r>
          </a:p>
        </p:txBody>
      </p:sp>
    </p:spTree>
    <p:extLst>
      <p:ext uri="{BB962C8B-B14F-4D97-AF65-F5344CB8AC3E}">
        <p14:creationId xmlns:p14="http://schemas.microsoft.com/office/powerpoint/2010/main" val="16817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1" y="290079"/>
            <a:ext cx="11079480" cy="829595"/>
          </a:xfrm>
        </p:spPr>
        <p:txBody>
          <a:bodyPr/>
          <a:lstStyle/>
          <a:p>
            <a:r>
              <a:rPr lang="uk-UA" dirty="0"/>
              <a:t>Цикл з лічильником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5B27AA-F782-459D-AC83-0A58592F7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775" y="1486323"/>
            <a:ext cx="4329404" cy="305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171" y="1965551"/>
            <a:ext cx="877316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err="1"/>
              <a:t>Пристрій</a:t>
            </a:r>
            <a:r>
              <a:rPr lang="ru-RU" dirty="0"/>
              <a:t> для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sz="4400" dirty="0"/>
              <a:t> – </a:t>
            </a:r>
            <a:r>
              <a:rPr lang="ru-RU" sz="4400" dirty="0" err="1"/>
              <a:t>це</a:t>
            </a:r>
            <a:r>
              <a:rPr lang="ru-RU" sz="4400" dirty="0"/>
              <a:t>?..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728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29" y="1296955"/>
            <a:ext cx="9872617" cy="257265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Форма </a:t>
            </a:r>
            <a:r>
              <a:rPr lang="ru-RU" dirty="0" err="1"/>
              <a:t>організації</a:t>
            </a:r>
            <a:r>
              <a:rPr lang="ru-RU" dirty="0"/>
              <a:t> команд, коли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невиконання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виконується</a:t>
            </a:r>
            <a:r>
              <a:rPr lang="ru-RU" dirty="0"/>
              <a:t> одна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послідовностей</a:t>
            </a:r>
            <a:r>
              <a:rPr lang="ru-RU" dirty="0"/>
              <a:t> команд </a:t>
            </a:r>
            <a:r>
              <a:rPr lang="ru-RU" dirty="0" err="1"/>
              <a:t>називається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321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77" y="355393"/>
            <a:ext cx="11079480" cy="950893"/>
          </a:xfrm>
        </p:spPr>
        <p:txBody>
          <a:bodyPr/>
          <a:lstStyle/>
          <a:p>
            <a:r>
              <a:rPr lang="uk-UA" dirty="0"/>
              <a:t>Розгалуження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C368B6-5C71-42F6-BF6C-65FA9CDC2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3"/>
          <a:stretch/>
        </p:blipFill>
        <p:spPr>
          <a:xfrm>
            <a:off x="1976565" y="1582736"/>
            <a:ext cx="8238870" cy="2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935B5-20E1-48E6-8CC9-C9677578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Урок- вікторина з інформатики для 4 класу</a:t>
            </a:r>
            <a:br>
              <a:rPr lang="uk-UA" dirty="0"/>
            </a:br>
            <a:r>
              <a:rPr lang="uk-UA" dirty="0"/>
              <a:t>виконала учитель Лубенської спеціалізованої школи </a:t>
            </a:r>
            <a:r>
              <a:rPr lang="en-US" dirty="0"/>
              <a:t>I-III</a:t>
            </a:r>
            <a:r>
              <a:rPr lang="uk-UA" dirty="0"/>
              <a:t> ступенів №6</a:t>
            </a:r>
            <a:br>
              <a:rPr lang="uk-UA" dirty="0"/>
            </a:br>
            <a:r>
              <a:rPr lang="uk-UA" dirty="0"/>
              <a:t>Когут </a:t>
            </a:r>
            <a:r>
              <a:rPr lang="uk-UA"/>
              <a:t>Катерина Сергіївна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4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3521"/>
            <a:ext cx="11079480" cy="1463040"/>
          </a:xfrm>
        </p:spPr>
        <p:txBody>
          <a:bodyPr/>
          <a:lstStyle/>
          <a:p>
            <a:r>
              <a:rPr lang="uk-UA" dirty="0"/>
              <a:t>Монітор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A278F0-0B31-4DF7-9CE3-FBE1365EE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7"/>
          <a:stretch/>
        </p:blipFill>
        <p:spPr bwMode="auto">
          <a:xfrm>
            <a:off x="2962780" y="1321416"/>
            <a:ext cx="6266440" cy="3352106"/>
          </a:xfrm>
          <a:prstGeom prst="rect">
            <a:avLst/>
          </a:prstGeom>
          <a:noFill/>
          <a:ln>
            <a:solidFill>
              <a:srgbClr val="2F32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824" y="2012204"/>
            <a:ext cx="877316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/>
              <a:t>Пристрій, що відповідає за опрацювання даних.</a:t>
            </a:r>
          </a:p>
        </p:txBody>
      </p:sp>
    </p:spTree>
    <p:extLst>
      <p:ext uri="{BB962C8B-B14F-4D97-AF65-F5344CB8AC3E}">
        <p14:creationId xmlns:p14="http://schemas.microsoft.com/office/powerpoint/2010/main" val="28683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" y="294641"/>
            <a:ext cx="11079480" cy="1209040"/>
          </a:xfrm>
        </p:spPr>
        <p:txBody>
          <a:bodyPr/>
          <a:lstStyle/>
          <a:p>
            <a:r>
              <a:rPr lang="uk-UA" dirty="0"/>
              <a:t>Процесор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8D6D25-1590-418F-A0FB-DC462C72F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60000">
            <a:off x="3996000" y="1358087"/>
            <a:ext cx="3692190" cy="31207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731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1AAA-B665-481F-A0F1-F0F8902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56" y="771233"/>
            <a:ext cx="10320487" cy="310097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4000" dirty="0"/>
              <a:t>М</a:t>
            </a:r>
            <a:r>
              <a:rPr lang="ru-RU" sz="4000" dirty="0" err="1"/>
              <a:t>ікрофон</a:t>
            </a:r>
            <a:r>
              <a:rPr lang="ru-RU" sz="4000" dirty="0"/>
              <a:t> –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пристрій</a:t>
            </a:r>
            <a:r>
              <a:rPr lang="ru-RU" sz="4000" dirty="0"/>
              <a:t>…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9645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99A5-42F3-4F30-84B7-E9144AA7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16" y="1772529"/>
            <a:ext cx="11079480" cy="1184843"/>
          </a:xfrm>
        </p:spPr>
        <p:txBody>
          <a:bodyPr>
            <a:normAutofit/>
          </a:bodyPr>
          <a:lstStyle/>
          <a:p>
            <a:r>
              <a:rPr lang="uk-UA" dirty="0"/>
              <a:t>Для введення інформації</a:t>
            </a:r>
          </a:p>
        </p:txBody>
      </p:sp>
    </p:spTree>
    <p:extLst>
      <p:ext uri="{BB962C8B-B14F-4D97-AF65-F5344CB8AC3E}">
        <p14:creationId xmlns:p14="http://schemas.microsoft.com/office/powerpoint/2010/main" val="36122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358</Words>
  <Application>Microsoft Office PowerPoint</Application>
  <PresentationFormat>Широкоэкранный</PresentationFormat>
  <Paragraphs>66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Akmeist Decor</vt:lpstr>
      <vt:lpstr>Anna-Faustina script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Як називаються процеси передавання, зберігання, опрацювання повідомлень?</vt:lpstr>
      <vt:lpstr>Інформаційні процеси</vt:lpstr>
      <vt:lpstr>Пристрій для виведення інформації – це?..</vt:lpstr>
      <vt:lpstr>Монітор</vt:lpstr>
      <vt:lpstr>Пристрій, що відповідає за опрацювання даних.</vt:lpstr>
      <vt:lpstr>Процесор</vt:lpstr>
      <vt:lpstr>Мікрофон – це пристрій…</vt:lpstr>
      <vt:lpstr>Для введення інформації</vt:lpstr>
      <vt:lpstr>Сукупність комп’ютерів та інших пристроїв, що з’єднані між собою для обміну повідомленнями та спільного використання пристроїв, програм і даних мають назву…</vt:lpstr>
      <vt:lpstr>Комп’ютерна мережа</vt:lpstr>
      <vt:lpstr>Як називають мережу, яка з’єднує комп’ютери та інші пристрої, що розташовані на порівняно невеликій відстані один від одного?</vt:lpstr>
      <vt:lpstr>Локальна мережа</vt:lpstr>
      <vt:lpstr>Групи вебсторінок, що пов’язані гіперпосиланнями та належать певному власнику називають…</vt:lpstr>
      <vt:lpstr>Вебсайт</vt:lpstr>
      <vt:lpstr>Розгляд і оцінка когось, чогось з метою виявлення та усунення вад, недоліків, помилок</vt:lpstr>
      <vt:lpstr>Критика</vt:lpstr>
      <vt:lpstr>Процес внесення змін у зовнішній вигляд документу: змінення шрифту, кольору, накреслення символів, вирівнювання абзаців, відступів абзаців, параметрів сторінки називають …</vt:lpstr>
      <vt:lpstr>Форматування</vt:lpstr>
      <vt:lpstr>Розмір символів указується у спеціальних одиницях, які називаються</vt:lpstr>
      <vt:lpstr>Пункти</vt:lpstr>
      <vt:lpstr>Вільні від основного тексту області сторінки вздовж країв аркуша, які залишають для різних поміток і кращого сприйняття тексту мають назву</vt:lpstr>
      <vt:lpstr>Поля сторінки</vt:lpstr>
      <vt:lpstr>Комбінація клавіш Shift+Ctrl+відступ дають нам…</vt:lpstr>
      <vt:lpstr>Нерозривний пропуск</vt:lpstr>
      <vt:lpstr>Основними об’єктами презентації є …</vt:lpstr>
      <vt:lpstr>Слайди</vt:lpstr>
      <vt:lpstr>Клавішу F5 використовуються для …</vt:lpstr>
      <vt:lpstr>Запуск перегляду презентації</vt:lpstr>
      <vt:lpstr>Текстовий об’єкт, для якого застосовано художнє оформлення</vt:lpstr>
      <vt:lpstr>WordArt</vt:lpstr>
      <vt:lpstr>Демонстрація комп’ютерної презентації здійснюється без відкриття додаткового вікна у режимі …</vt:lpstr>
      <vt:lpstr>Подання читання</vt:lpstr>
      <vt:lpstr>Послідовність команд виконавцю, що визначає, які дії і в якому порядку потрібно виконати, щоб досягти поставленої мети – це …</vt:lpstr>
      <vt:lpstr>Алгоритм</vt:lpstr>
      <vt:lpstr>Фрагмент алгоритму, команди якого можуть виконуватися більше ніж один раз називається …</vt:lpstr>
      <vt:lpstr>Цикл</vt:lpstr>
      <vt:lpstr>Коли кількість повторень команд циклу  відома ще до початку їх виконання, то даний цикл носить назву …</vt:lpstr>
      <vt:lpstr>Цикл з лічильником</vt:lpstr>
      <vt:lpstr>Форма організації команд, коли залежно від виконання або невиконання певної умови виконується одна з двох послідовностей команд називається</vt:lpstr>
      <vt:lpstr>Розгалуження</vt:lpstr>
      <vt:lpstr>Урок- вікторина з інформатики для 4 класу виконала учитель Лубенської спеціалізованої школи I-III ступенів №6 Когут Катерина Сергіївна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 Л</dc:creator>
  <cp:lastModifiedBy>Юлія Пода</cp:lastModifiedBy>
  <cp:revision>4</cp:revision>
  <dcterms:created xsi:type="dcterms:W3CDTF">2023-02-23T09:39:44Z</dcterms:created>
  <dcterms:modified xsi:type="dcterms:W3CDTF">2023-03-15T06:17:38Z</dcterms:modified>
</cp:coreProperties>
</file>