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40"/>
  </p:notesMasterIdLst>
  <p:handoutMasterIdLst>
    <p:handoutMasterId r:id="rId41"/>
  </p:handoutMasterIdLst>
  <p:sldIdLst>
    <p:sldId id="306" r:id="rId2"/>
    <p:sldId id="293" r:id="rId3"/>
    <p:sldId id="266" r:id="rId4"/>
    <p:sldId id="264" r:id="rId5"/>
    <p:sldId id="309" r:id="rId6"/>
    <p:sldId id="310" r:id="rId7"/>
    <p:sldId id="311" r:id="rId8"/>
    <p:sldId id="312" r:id="rId9"/>
    <p:sldId id="297" r:id="rId10"/>
    <p:sldId id="296" r:id="rId11"/>
    <p:sldId id="298" r:id="rId12"/>
    <p:sldId id="272" r:id="rId13"/>
    <p:sldId id="299" r:id="rId14"/>
    <p:sldId id="271" r:id="rId15"/>
    <p:sldId id="277" r:id="rId16"/>
    <p:sldId id="294" r:id="rId17"/>
    <p:sldId id="265" r:id="rId18"/>
    <p:sldId id="301" r:id="rId19"/>
    <p:sldId id="316" r:id="rId20"/>
    <p:sldId id="285" r:id="rId21"/>
    <p:sldId id="303" r:id="rId22"/>
    <p:sldId id="286" r:id="rId23"/>
    <p:sldId id="282" r:id="rId24"/>
    <p:sldId id="318" r:id="rId25"/>
    <p:sldId id="267" r:id="rId26"/>
    <p:sldId id="313" r:id="rId27"/>
    <p:sldId id="283" r:id="rId28"/>
    <p:sldId id="280" r:id="rId29"/>
    <p:sldId id="307" r:id="rId30"/>
    <p:sldId id="308" r:id="rId31"/>
    <p:sldId id="295" r:id="rId32"/>
    <p:sldId id="300" r:id="rId33"/>
    <p:sldId id="337" r:id="rId34"/>
    <p:sldId id="275" r:id="rId35"/>
    <p:sldId id="276" r:id="rId36"/>
    <p:sldId id="279" r:id="rId37"/>
    <p:sldId id="268" r:id="rId38"/>
    <p:sldId id="278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2018" autoAdjust="0"/>
  </p:normalViewPr>
  <p:slideViewPr>
    <p:cSldViewPr snapToGrid="0">
      <p:cViewPr varScale="1">
        <p:scale>
          <a:sx n="63" d="100"/>
          <a:sy n="63" d="100"/>
        </p:scale>
        <p:origin x="11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10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7B5B8-E8A0-41B3-999F-C273C9552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3527-C82C-480D-B453-EA96959C2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A3601-D013-464A-BA0B-349E48AB9636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D9A55-5396-4168-906C-9A63E1A3D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57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D9A55-5396-4168-906C-9A63E1A3D55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9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060F24-CEED-4C40-B4D5-87B589470AD6}" type="slidenum">
              <a:rPr lang="uk-UA"/>
              <a:pPr eaLnBrk="1" hangingPunct="1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91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49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2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4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2167" y="1676400"/>
            <a:ext cx="11387667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2167" y="3963989"/>
            <a:ext cx="11387667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28F9090F-D261-4BDB-9A72-B2E74FC97C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30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D196B61A-5461-4481-997E-F6BFA266A7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9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06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13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2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7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5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5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F7B2F-040F-4E5E-AB31-403F0754E59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008C1-52DE-4AF1-8477-3A9F612B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1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e-reading.org.ua/illustrations/130/130638-image012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8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43.png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Georgia" panose="02040502050405020303" pitchFamily="18" charset="0"/>
              </a:rPr>
              <a:t>Єднання музики,</a:t>
            </a:r>
            <a:r>
              <a:rPr lang="ru-RU" b="1" dirty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поезії,</a:t>
            </a:r>
            <a:r>
              <a:rPr lang="ru-RU" b="1" dirty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</a:rPr>
              <a:t>краси…</a:t>
            </a:r>
            <a:endParaRPr lang="ru-RU" b="1" dirty="0" smtClean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17414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585855" cy="4700587"/>
          </a:xfrm>
          <a:prstGeom prst="rect">
            <a:avLst/>
          </a:prstGeom>
          <a:noFill/>
          <a:ln w="76200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4" y="1642413"/>
            <a:ext cx="3803073" cy="4748862"/>
          </a:xfrm>
          <a:prstGeom prst="rect">
            <a:avLst/>
          </a:prstGeom>
        </p:spPr>
      </p:pic>
      <p:pic>
        <p:nvPicPr>
          <p:cNvPr id="3" name="pol-moria-dusha-na-dvoih-author-elena-dejavu_(mp3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2920" y="2008632"/>
            <a:ext cx="3048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74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0926" y="1412876"/>
            <a:ext cx="3343275" cy="4670425"/>
          </a:xfrm>
          <a:noFill/>
          <a:ln w="76200" cmpd="tri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 descr="Генрих Гейне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484314"/>
            <a:ext cx="2881313" cy="4537075"/>
          </a:xfrm>
          <a:prstGeom prst="rect">
            <a:avLst/>
          </a:prstGeom>
          <a:noFill/>
          <a:ln w="76200" cmpd="tri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287713" y="5661025"/>
            <a:ext cx="229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 b="1" i="1">
                <a:solidFill>
                  <a:schemeClr val="bg1"/>
                </a:solidFill>
                <a:latin typeface="Georgia" panose="02040502050405020303" pitchFamily="18" charset="0"/>
              </a:rPr>
              <a:t>Генріх Гейне</a:t>
            </a:r>
            <a:endParaRPr lang="ru-RU" sz="2400" b="1" i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383339" y="5661025"/>
            <a:ext cx="2560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 b="1" i="1">
                <a:latin typeface="Georgia" panose="02040502050405020303" pitchFamily="18" charset="0"/>
              </a:rPr>
              <a:t>Амалія Гейне</a:t>
            </a:r>
            <a:endParaRPr lang="ru-RU" sz="2400" b="1" i="1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b="1" dirty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731" y="642879"/>
            <a:ext cx="3816350" cy="4065588"/>
          </a:xfrm>
          <a:noFill/>
          <a:ln w="76200" cmpd="tri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989138"/>
            <a:ext cx="3744912" cy="4032250"/>
          </a:xfrm>
          <a:prstGeom prst="rect">
            <a:avLst/>
          </a:prstGeom>
          <a:noFill/>
          <a:ln w="76200" cmpd="tri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743701" y="1844676"/>
            <a:ext cx="3744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 b="1" i="1">
                <a:solidFill>
                  <a:schemeClr val="bg1"/>
                </a:solidFill>
                <a:latin typeface="Georgia" panose="02040502050405020303" pitchFamily="18" charset="0"/>
              </a:rPr>
              <a:t>Генріх Гейне та його дружина Матильда</a:t>
            </a:r>
            <a:endParaRPr lang="ru-RU" sz="2400" b="1" i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Амал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05039"/>
            <a:ext cx="3524250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lomon_Heine_(Carl_Groege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6"/>
            <a:ext cx="392430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919288" y="5589588"/>
            <a:ext cx="374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/>
              <a:t>Соломон Гейне</a:t>
            </a:r>
            <a:endParaRPr lang="ru-RU" sz="240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032626" y="836613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/>
              <a:t>Амалія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3519" r="6833" b="4262"/>
          <a:stretch>
            <a:fillRect/>
          </a:stretch>
        </p:blipFill>
        <p:spPr bwMode="auto">
          <a:xfrm>
            <a:off x="2351089" y="1844676"/>
            <a:ext cx="3462337" cy="399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640014" y="1125538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 i="1">
                <a:solidFill>
                  <a:srgbClr val="663300"/>
                </a:solidFill>
                <a:latin typeface="Georgia" panose="02040502050405020303" pitchFamily="18" charset="0"/>
              </a:rPr>
              <a:t>“Книга пісень”</a:t>
            </a:r>
            <a:endParaRPr lang="ru-RU" sz="2400" b="1" i="1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11763" r="19432"/>
          <a:stretch>
            <a:fillRect/>
          </a:stretch>
        </p:blipFill>
        <p:spPr bwMode="auto">
          <a:xfrm>
            <a:off x="6167440" y="1582738"/>
            <a:ext cx="3172504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6743700" y="5667376"/>
            <a:ext cx="31305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 i="1">
                <a:solidFill>
                  <a:srgbClr val="663300"/>
                </a:solidFill>
                <a:latin typeface="Georgia" panose="02040502050405020303" pitchFamily="18" charset="0"/>
              </a:rPr>
              <a:t>“Німеччина.</a:t>
            </a:r>
          </a:p>
          <a:p>
            <a:pPr algn="ctr"/>
            <a:r>
              <a:rPr lang="uk-UA" sz="2400" b="1" i="1">
                <a:solidFill>
                  <a:srgbClr val="663300"/>
                </a:solidFill>
                <a:latin typeface="Georgia" panose="02040502050405020303" pitchFamily="18" charset="0"/>
              </a:rPr>
              <a:t> Зимова казка”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499px-Betty_Heine_(Isidor_Poppe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349500"/>
            <a:ext cx="3413125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Наполеон в Дюссельдорфе 18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04813"/>
            <a:ext cx="453548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9289" y="4221164"/>
            <a:ext cx="3673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/>
              <a:t>Війська Наполеона у Дюссельдорфі (1811 р.) </a:t>
            </a:r>
            <a:endParaRPr lang="ru-RU" sz="200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959600" y="1484314"/>
            <a:ext cx="399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/>
              <a:t>Бетті Гейне – мати поета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Матиль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384810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450px-Das_Grab_He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700214"/>
            <a:ext cx="3673475" cy="48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919289" y="5157789"/>
            <a:ext cx="3671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/>
              <a:t>Матильда – дружина поета</a:t>
            </a:r>
            <a:endParaRPr lang="ru-RU" sz="200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672264" y="549276"/>
            <a:ext cx="3455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/>
              <a:t>Могила Гейне у Парижі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351088" y="549276"/>
            <a:ext cx="7772400" cy="1470025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663300"/>
                </a:solidFill>
                <a:latin typeface="Georgia" panose="02040502050405020303" pitchFamily="18" charset="0"/>
              </a:rPr>
              <a:t>Духовний світ Гейне</a:t>
            </a:r>
            <a:endParaRPr lang="ru-RU" b="1" smtClean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sp>
        <p:nvSpPr>
          <p:cNvPr id="3077" name="Rectangle 5"/>
          <p:cNvSpPr>
            <a:spLocks noGrp="1"/>
          </p:cNvSpPr>
          <p:nvPr>
            <p:ph type="subTitle" idx="4294967295"/>
          </p:nvPr>
        </p:nvSpPr>
        <p:spPr>
          <a:xfrm>
            <a:off x="2208214" y="1989138"/>
            <a:ext cx="7775575" cy="4679950"/>
          </a:xfrm>
        </p:spPr>
        <p:txBody>
          <a:bodyPr/>
          <a:lstStyle/>
          <a:p>
            <a:pPr marL="0" indent="0"/>
            <a:r>
              <a:rPr lang="de-DE" b="1" dirty="0" smtClean="0">
                <a:latin typeface="Georgia" panose="02040502050405020303" pitchFamily="18" charset="0"/>
              </a:rPr>
              <a:t>Ein Kluger</a:t>
            </a:r>
            <a:r>
              <a:rPr lang="de-DE" dirty="0" smtClean="0">
                <a:latin typeface="Georgia" panose="02040502050405020303" pitchFamily="18" charset="0"/>
              </a:rPr>
              <a:t> </a:t>
            </a:r>
            <a:r>
              <a:rPr lang="de-DE" b="1" dirty="0" smtClean="0">
                <a:latin typeface="Georgia" panose="02040502050405020303" pitchFamily="18" charset="0"/>
              </a:rPr>
              <a:t>bemerkt alles, ein </a:t>
            </a:r>
            <a:r>
              <a:rPr lang="uk-UA" b="1" dirty="0" smtClean="0">
                <a:latin typeface="Georgia" panose="02040502050405020303" pitchFamily="18" charset="0"/>
              </a:rPr>
              <a:t>   </a:t>
            </a:r>
            <a:r>
              <a:rPr lang="de-DE" b="1" dirty="0" smtClean="0">
                <a:latin typeface="Georgia" panose="02040502050405020303" pitchFamily="18" charset="0"/>
              </a:rPr>
              <a:t>Dummer macht zu allem eine Bemerkung.</a:t>
            </a:r>
            <a:endParaRPr lang="uk-UA" b="1" dirty="0" smtClean="0">
              <a:latin typeface="Georgia" panose="02040502050405020303" pitchFamily="18" charset="0"/>
            </a:endParaRPr>
          </a:p>
          <a:p>
            <a:pPr marL="0" indent="0"/>
            <a:endParaRPr lang="de-DE" b="1" dirty="0" smtClean="0">
              <a:latin typeface="Georgia" panose="02040502050405020303" pitchFamily="18" charset="0"/>
            </a:endParaRPr>
          </a:p>
          <a:p>
            <a:pPr marL="0" indent="0"/>
            <a:r>
              <a:rPr lang="de-DE" b="1" dirty="0" smtClean="0">
                <a:latin typeface="Georgia" panose="02040502050405020303" pitchFamily="18" charset="0"/>
              </a:rPr>
              <a:t>Man muss nie tun, was ein Gegner begehrt.</a:t>
            </a:r>
            <a:endParaRPr lang="uk-UA" b="1" dirty="0" smtClean="0">
              <a:latin typeface="Georgia" panose="02040502050405020303" pitchFamily="18" charset="0"/>
            </a:endParaRPr>
          </a:p>
          <a:p>
            <a:pPr marL="0" indent="0"/>
            <a:endParaRPr lang="de-DE" b="1" dirty="0" smtClean="0">
              <a:latin typeface="Georgia" panose="02040502050405020303" pitchFamily="18" charset="0"/>
            </a:endParaRPr>
          </a:p>
          <a:p>
            <a:pPr marL="0" indent="0"/>
            <a:r>
              <a:rPr lang="de-DE" b="1" dirty="0" smtClean="0">
                <a:latin typeface="Georgia" panose="02040502050405020303" pitchFamily="18" charset="0"/>
              </a:rPr>
              <a:t>Das Böse entsteht immer dort, wo die Liebe nicht mehr ausreicht.</a:t>
            </a:r>
            <a:endParaRPr lang="ru-RU" b="1" dirty="0" smtClean="0">
              <a:latin typeface="Georgia" panose="02040502050405020303" pitchFamily="18" charset="0"/>
            </a:endParaRPr>
          </a:p>
          <a:p>
            <a:pPr marL="0" indent="0"/>
            <a:endParaRPr lang="ru-RU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ТВОРЧА СПАДЩИНА</a:t>
            </a:r>
            <a:endParaRPr lang="ru-RU"/>
          </a:p>
        </p:txBody>
      </p:sp>
      <p:pic>
        <p:nvPicPr>
          <p:cNvPr id="45063" name="Picture 7" descr="al_book_geine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75" y="1341438"/>
            <a:ext cx="3816350" cy="2470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Rectangle 5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400"/>
              <a:t>1821 р. – перша збірка поезій 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Вірші Генріха Гейне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400">
                <a:cs typeface="Arial" panose="020B0604020202020204" pitchFamily="34" charset="0"/>
              </a:rPr>
              <a:t>1823 р. - 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Трагедії з ліричним інтермецо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400">
                <a:cs typeface="Arial" panose="020B0604020202020204" pitchFamily="34" charset="0"/>
              </a:rPr>
              <a:t>1827 – збірка поезій 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Книга пісень</a:t>
            </a:r>
            <a:r>
              <a:rPr lang="en-US" sz="2400">
                <a:cs typeface="Arial" panose="020B0604020202020204" pitchFamily="34" charset="0"/>
              </a:rPr>
              <a:t>“</a:t>
            </a:r>
            <a:endParaRPr lang="uk-UA" sz="240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400">
                <a:cs typeface="Arial" panose="020B0604020202020204" pitchFamily="34" charset="0"/>
              </a:rPr>
              <a:t>1844 р. - 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Нові поезії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, поема 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Німеччина. Зимова казка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400">
                <a:cs typeface="Arial" panose="020B0604020202020204" pitchFamily="34" charset="0"/>
              </a:rPr>
              <a:t>1851 р. – збірка </a:t>
            </a:r>
            <a:r>
              <a:rPr lang="en-US" sz="2400">
                <a:cs typeface="Arial" panose="020B0604020202020204" pitchFamily="34" charset="0"/>
              </a:rPr>
              <a:t>“</a:t>
            </a:r>
            <a:r>
              <a:rPr lang="uk-UA" sz="2400">
                <a:cs typeface="Arial" panose="020B0604020202020204" pitchFamily="34" charset="0"/>
              </a:rPr>
              <a:t>Романсеро</a:t>
            </a:r>
            <a:r>
              <a:rPr lang="en-US" sz="2400">
                <a:cs typeface="Arial" panose="020B0604020202020204" pitchFamily="34" charset="0"/>
              </a:rPr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1"/>
            <a:ext cx="12362688" cy="6858000"/>
          </a:xfrm>
          <a:prstGeom prst="rect">
            <a:avLst/>
          </a:prstGeom>
        </p:spPr>
      </p:pic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1992313" y="8366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b="1">
                <a:solidFill>
                  <a:srgbClr val="663300"/>
                </a:solidFill>
              </a:rPr>
              <a:t>“</a:t>
            </a:r>
            <a:r>
              <a:rPr lang="uk-UA" sz="4000" b="1">
                <a:solidFill>
                  <a:srgbClr val="663300"/>
                </a:solidFill>
                <a:latin typeface="Georgia" panose="02040502050405020303" pitchFamily="18" charset="0"/>
              </a:rPr>
              <a:t>Книга пісень</a:t>
            </a:r>
            <a:r>
              <a:rPr lang="uk-UA" sz="4000" b="1">
                <a:solidFill>
                  <a:srgbClr val="663300"/>
                </a:solidFill>
              </a:rPr>
              <a:t>”</a:t>
            </a:r>
            <a:r>
              <a:rPr lang="uk-UA" sz="4000" b="1">
                <a:solidFill>
                  <a:srgbClr val="663300"/>
                </a:solidFill>
                <a:latin typeface="Georgia" panose="02040502050405020303" pitchFamily="18" charset="0"/>
              </a:rPr>
              <a:t>- видатне явище німецького романтизму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1524000" y="2852738"/>
            <a:ext cx="8604250" cy="3384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“Юнацькі страждання”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муки нерозділеного кохання</a:t>
            </a:r>
          </a:p>
          <a:p>
            <a:pPr>
              <a:lnSpc>
                <a:spcPct val="90000"/>
              </a:lnSpc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“Ліричне інтермецо”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 страждання як одвічна історія</a:t>
            </a:r>
          </a:p>
          <a:p>
            <a:pPr>
              <a:lnSpc>
                <a:spcPct val="90000"/>
              </a:lnSpc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“Повернення на  батьківщину”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 мотив мандрів</a:t>
            </a:r>
          </a:p>
          <a:p>
            <a:pPr>
              <a:lnSpc>
                <a:spcPct val="90000"/>
              </a:lnSpc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“Північне море”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 аналітичні роздуми ліричного героя</a:t>
            </a:r>
          </a:p>
          <a:p>
            <a:pPr>
              <a:lnSpc>
                <a:spcPct val="90000"/>
              </a:lnSpc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“Подорож на Гарц”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 природа як ключ до людської душі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888" y="907385"/>
            <a:ext cx="7290466" cy="2475895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</a:t>
            </a:r>
            <a:r>
              <a:rPr lang="uk-UA" sz="4800" dirty="0" smtClean="0">
                <a:solidFill>
                  <a:srgbClr val="92D050"/>
                </a:solidFill>
              </a:rPr>
              <a:t> </a:t>
            </a:r>
            <a:r>
              <a:rPr lang="uk-UA" sz="4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 чудовий май</a:t>
            </a:r>
            <a:r>
              <a:rPr lang="en-US" sz="4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ru-RU" sz="4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Лисенко Lysenko Коли настав чудовий ма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8623" y="3006172"/>
            <a:ext cx="4777309" cy="3429000"/>
          </a:xfrm>
          <a:prstGeom prst="rect">
            <a:avLst/>
          </a:prstGeom>
        </p:spPr>
      </p:pic>
      <p:pic>
        <p:nvPicPr>
          <p:cNvPr id="3" name="Шуман - Любовь поэта.в сиянье тёплых майских дней (1) (freemp3now.me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0077" y="181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183"/>
            <a:ext cx="12192000" cy="7150366"/>
          </a:xfrm>
          <a:prstGeom prst="rect">
            <a:avLst/>
          </a:prstGeom>
        </p:spPr>
      </p:pic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>
          <a:xfrm rot="20467330">
            <a:off x="1662547" y="872331"/>
            <a:ext cx="7145916" cy="5113338"/>
          </a:xfrm>
        </p:spPr>
        <p:txBody>
          <a:bodyPr/>
          <a:lstStyle/>
          <a:p>
            <a:pPr eaLnBrk="1" hangingPunct="1"/>
            <a: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Генріх Гейне </a:t>
            </a:r>
            <a:r>
              <a:rPr lang="uk-UA" sz="2800" b="1" i="1" dirty="0">
                <a:solidFill>
                  <a:srgbClr val="FF0000"/>
                </a:solidFill>
              </a:rPr>
              <a:t>–</a:t>
            </a:r>
            <a: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німецький поет-романтик. </a:t>
            </a:r>
            <a:r>
              <a:rPr lang="uk-UA" sz="2800" b="1" i="1" dirty="0">
                <a:solidFill>
                  <a:srgbClr val="FF0000"/>
                </a:solidFill>
              </a:rPr>
              <a:t>“</a:t>
            </a:r>
            <a: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Книга пісень</a:t>
            </a:r>
            <a:r>
              <a:rPr lang="uk-UA" sz="2800" b="1" i="1" dirty="0">
                <a:solidFill>
                  <a:srgbClr val="FF0000"/>
                </a:solidFill>
              </a:rPr>
              <a:t>”</a:t>
            </a:r>
            <a: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uk-UA" sz="2800" b="1" i="1" dirty="0">
                <a:solidFill>
                  <a:srgbClr val="FF0000"/>
                </a:solidFill>
              </a:rPr>
              <a:t>–</a:t>
            </a:r>
            <a: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видатне явище німецького рамантизму</a:t>
            </a:r>
            <a:b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uk-UA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de-DE" sz="2800" b="1" i="1" dirty="0">
                <a:latin typeface="Georgia" panose="02040502050405020303" pitchFamily="18" charset="0"/>
              </a:rPr>
              <a:t>Das Thema: Heinrich Heine ist ein deutscher Dichter-Romantiker. </a:t>
            </a:r>
            <a:r>
              <a:rPr lang="de-DE" sz="2800" b="1" i="1" dirty="0"/>
              <a:t>„</a:t>
            </a:r>
            <a:r>
              <a:rPr lang="de-DE" sz="2800" b="1" i="1" dirty="0">
                <a:latin typeface="Georgia" panose="02040502050405020303" pitchFamily="18" charset="0"/>
              </a:rPr>
              <a:t>Buch der Lieder</a:t>
            </a:r>
            <a:r>
              <a:rPr lang="de-DE" sz="2800" b="1" i="1" dirty="0"/>
              <a:t>“</a:t>
            </a:r>
            <a:r>
              <a:rPr lang="de-DE" sz="2800" b="1" i="1" dirty="0">
                <a:latin typeface="Georgia" panose="02040502050405020303" pitchFamily="18" charset="0"/>
              </a:rPr>
              <a:t> ist der H</a:t>
            </a:r>
            <a:r>
              <a:rPr lang="de-DE" sz="2800" b="1" i="1" dirty="0"/>
              <a:t>ö</a:t>
            </a:r>
            <a:r>
              <a:rPr lang="de-DE" sz="2800" b="1" i="1" dirty="0">
                <a:latin typeface="Georgia" panose="02040502050405020303" pitchFamily="18" charset="0"/>
              </a:rPr>
              <a:t>hepunkt der deutschen Romantik.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4"/>
          <p:cNvSpPr>
            <a:spLocks noChangeArrowheads="1" noChangeShapeType="1" noTextEdit="1"/>
          </p:cNvSpPr>
          <p:nvPr/>
        </p:nvSpPr>
        <p:spPr bwMode="auto">
          <a:xfrm>
            <a:off x="2063750" y="333375"/>
            <a:ext cx="806450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EE7F2"/>
                    </a:gs>
                    <a:gs pos="17999">
                      <a:srgbClr val="FBD49C"/>
                    </a:gs>
                    <a:gs pos="39000">
                      <a:srgbClr val="FBA97D"/>
                    </a:gs>
                    <a:gs pos="64000">
                      <a:srgbClr val="FAC77D"/>
                    </a:gs>
                    <a:gs pos="82001">
                      <a:srgbClr val="FEE7F2"/>
                    </a:gs>
                    <a:gs pos="100000">
                      <a:srgbClr val="FBEAC7"/>
                    </a:gs>
                  </a:gsLst>
                  <a:lin ang="18900000" scaled="1"/>
                </a:gradFill>
                <a:latin typeface="Georgia" panose="02040502050405020303" pitchFamily="18" charset="0"/>
              </a:rPr>
              <a:t>Чому троянди немов не живі?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411623" y="1268413"/>
            <a:ext cx="4899025" cy="867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b="1" dirty="0" smtClean="0"/>
              <a:t>1</a:t>
            </a:r>
          </a:p>
          <a:p>
            <a:r>
              <a:rPr lang="uk-UA" b="1" dirty="0" smtClean="0"/>
              <a:t>Чомý </a:t>
            </a:r>
            <a:r>
              <a:rPr lang="uk-UA" b="1" dirty="0"/>
              <a:t>троянди </a:t>
            </a:r>
            <a:endParaRPr lang="uk-UA" b="1" dirty="0" smtClean="0"/>
          </a:p>
          <a:p>
            <a:r>
              <a:rPr lang="uk-UA" b="1" dirty="0" smtClean="0"/>
              <a:t>немов </a:t>
            </a:r>
            <a:r>
              <a:rPr lang="uk-UA" b="1" dirty="0"/>
              <a:t>неживі,</a:t>
            </a:r>
            <a:endParaRPr lang="ru-RU" dirty="0"/>
          </a:p>
          <a:p>
            <a:r>
              <a:rPr lang="uk-UA" b="1" dirty="0"/>
              <a:t>Кохана, скажи мені?</a:t>
            </a:r>
            <a:endParaRPr lang="ru-RU" dirty="0"/>
          </a:p>
          <a:p>
            <a:r>
              <a:rPr lang="uk-UA" b="1" dirty="0"/>
              <a:t>Чомý, скажи, в зеленій траві</a:t>
            </a:r>
            <a:endParaRPr lang="ru-RU" dirty="0"/>
          </a:p>
          <a:p>
            <a:r>
              <a:rPr lang="uk-UA" b="1" dirty="0"/>
              <a:t>Фіалки такі мовчазні?</a:t>
            </a:r>
            <a:endParaRPr lang="ru-RU" dirty="0"/>
          </a:p>
          <a:p>
            <a:r>
              <a:rPr lang="uk-UA" b="1" dirty="0"/>
              <a:t> </a:t>
            </a:r>
            <a:endParaRPr lang="ru-RU" dirty="0"/>
          </a:p>
          <a:p>
            <a:r>
              <a:rPr lang="uk-UA" b="1" dirty="0" smtClean="0"/>
              <a:t>2</a:t>
            </a:r>
            <a:endParaRPr lang="ru-RU" b="1" dirty="0"/>
          </a:p>
          <a:p>
            <a:r>
              <a:rPr lang="uk-UA" b="1" dirty="0" smtClean="0"/>
              <a:t>Чомý </a:t>
            </a:r>
            <a:r>
              <a:rPr lang="uk-UA" b="1" dirty="0"/>
              <a:t>так гірко дзвенить і співа</a:t>
            </a:r>
            <a:endParaRPr lang="ru-RU" dirty="0"/>
          </a:p>
          <a:p>
            <a:r>
              <a:rPr lang="uk-UA" b="1" dirty="0"/>
              <a:t>Жайворонком блакить?</a:t>
            </a:r>
            <a:endParaRPr lang="ru-RU" dirty="0"/>
          </a:p>
          <a:p>
            <a:r>
              <a:rPr lang="uk-UA" b="1" dirty="0"/>
              <a:t>Чомý в своєму диханні трава</a:t>
            </a:r>
            <a:endParaRPr lang="ru-RU" dirty="0"/>
          </a:p>
          <a:p>
            <a:r>
              <a:rPr lang="uk-UA" b="1" dirty="0"/>
              <a:t>Тління і смерть таїть?</a:t>
            </a:r>
            <a:endParaRPr lang="ru-RU" dirty="0"/>
          </a:p>
          <a:p>
            <a:r>
              <a:rPr lang="uk-UA" b="1" dirty="0"/>
              <a:t> </a:t>
            </a:r>
            <a:endParaRPr lang="ru-RU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r>
              <a:rPr lang="uk-UA" b="1" dirty="0" smtClean="0"/>
              <a:t>3</a:t>
            </a:r>
            <a:endParaRPr lang="uk-UA" b="1" dirty="0"/>
          </a:p>
          <a:p>
            <a:r>
              <a:rPr lang="uk-UA" b="1" dirty="0" smtClean="0"/>
              <a:t>Чомý </a:t>
            </a:r>
            <a:r>
              <a:rPr lang="uk-UA" b="1" dirty="0"/>
              <a:t>холодне сонце </a:t>
            </a:r>
            <a:r>
              <a:rPr lang="uk-UA" b="1" dirty="0" smtClean="0"/>
              <a:t>поля</a:t>
            </a:r>
          </a:p>
          <a:p>
            <a:r>
              <a:rPr lang="uk-UA" b="1" dirty="0" smtClean="0"/>
              <a:t>В </a:t>
            </a:r>
            <a:r>
              <a:rPr lang="uk-UA" b="1" dirty="0"/>
              <a:t>задумі похмурій </a:t>
            </a:r>
            <a:endParaRPr lang="uk-UA" b="1" dirty="0" smtClean="0"/>
          </a:p>
          <a:p>
            <a:r>
              <a:rPr lang="uk-UA" b="1" dirty="0" smtClean="0"/>
              <a:t>мина</a:t>
            </a:r>
            <a:r>
              <a:rPr lang="uk-UA" b="1" dirty="0"/>
              <a:t>?</a:t>
            </a:r>
            <a:endParaRPr lang="ru-RU" dirty="0"/>
          </a:p>
          <a:p>
            <a:r>
              <a:rPr lang="uk-UA" b="1" dirty="0"/>
              <a:t>Чомý така пустельна земля</a:t>
            </a:r>
            <a:endParaRPr lang="ru-RU" dirty="0"/>
          </a:p>
          <a:p>
            <a:r>
              <a:rPr lang="uk-UA" b="1" dirty="0"/>
              <a:t>I сіра, мов труна?</a:t>
            </a:r>
            <a:endParaRPr lang="ru-RU" dirty="0"/>
          </a:p>
          <a:p>
            <a:r>
              <a:rPr lang="uk-UA" b="1" dirty="0"/>
              <a:t> </a:t>
            </a:r>
            <a:endParaRPr lang="ru-RU" dirty="0"/>
          </a:p>
          <a:p>
            <a:r>
              <a:rPr lang="uk-UA" b="1" dirty="0" smtClean="0"/>
              <a:t>4</a:t>
            </a:r>
          </a:p>
          <a:p>
            <a:r>
              <a:rPr lang="uk-UA" b="1" dirty="0" smtClean="0"/>
              <a:t>Чомý </a:t>
            </a:r>
            <a:r>
              <a:rPr lang="uk-UA" b="1" dirty="0"/>
              <a:t>мене, мов безумця, в пітьму</a:t>
            </a:r>
            <a:endParaRPr lang="ru-RU" dirty="0"/>
          </a:p>
          <a:p>
            <a:r>
              <a:rPr lang="uk-UA" b="1" dirty="0"/>
              <a:t>Моя печаль жене?</a:t>
            </a:r>
            <a:endParaRPr lang="ru-RU" dirty="0"/>
          </a:p>
          <a:p>
            <a:r>
              <a:rPr lang="uk-UA" b="1" dirty="0"/>
              <a:t>Скажи, кохана моя, чомý</a:t>
            </a:r>
            <a:endParaRPr lang="ru-RU" dirty="0"/>
          </a:p>
          <a:p>
            <a:r>
              <a:rPr lang="uk-UA" b="1" dirty="0"/>
              <a:t>Покинула ти мене</a:t>
            </a:r>
            <a:r>
              <a:rPr lang="uk-UA" sz="2400" b="1" dirty="0"/>
              <a:t>?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87260"/>
            <a:ext cx="3605842" cy="46237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326571" y="0"/>
            <a:ext cx="5987143" cy="6597650"/>
          </a:xfrm>
        </p:spPr>
        <p:txBody>
          <a:bodyPr/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Коли </a:t>
            </a:r>
            <a:r>
              <a:rPr lang="ru-RU" sz="2400" b="1" dirty="0">
                <a:latin typeface="Georgia" panose="02040502050405020303" pitchFamily="18" charset="0"/>
              </a:rPr>
              <a:t>розлучаються двоє,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За руки беруться вони,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de-DE" sz="2400" b="1" dirty="0">
                <a:latin typeface="Georgia" panose="02040502050405020303" pitchFamily="18" charset="0"/>
              </a:rPr>
              <a:t>I </a:t>
            </a:r>
            <a:r>
              <a:rPr lang="ru-RU" sz="2400" b="1" dirty="0">
                <a:latin typeface="Georgia" panose="02040502050405020303" pitchFamily="18" charset="0"/>
              </a:rPr>
              <a:t>плачуть, і тяжко зітхають,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Без ліку зітхають, смутні.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/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З тобою ми вдвох не зітхали.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Ніколи не плакали ми;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Той сум, оті тяжкі зітхання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Прийшли до нас згодом самі.</a:t>
            </a:r>
            <a:br>
              <a:rPr lang="ru-RU" sz="2400" b="1" dirty="0">
                <a:latin typeface="Georgia" panose="02040502050405020303" pitchFamily="18" charset="0"/>
              </a:rPr>
            </a:br>
            <a:endParaRPr lang="uk-UA" sz="2400" b="1" dirty="0">
              <a:latin typeface="Georgia" panose="02040502050405020303" pitchFamily="18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2"/>
          <a:stretch>
            <a:fillRect/>
          </a:stretch>
        </p:blipFill>
        <p:spPr bwMode="auto">
          <a:xfrm>
            <a:off x="6743700" y="1557339"/>
            <a:ext cx="3384550" cy="3140075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2495551" y="333375"/>
            <a:ext cx="73453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EE7F2"/>
                    </a:gs>
                    <a:gs pos="17999">
                      <a:srgbClr val="FBD49C"/>
                    </a:gs>
                    <a:gs pos="39000">
                      <a:srgbClr val="FBA97D"/>
                    </a:gs>
                    <a:gs pos="64000">
                      <a:srgbClr val="FAC77D"/>
                    </a:gs>
                    <a:gs pos="82001">
                      <a:srgbClr val="FEE7F2"/>
                    </a:gs>
                    <a:gs pos="100000">
                      <a:srgbClr val="FBEAC7"/>
                    </a:gs>
                  </a:gsLst>
                  <a:lin ang="18900000" scaled="1"/>
                </a:gradFill>
                <a:latin typeface="Georgia" panose="02040502050405020303" pitchFamily="18" charset="0"/>
              </a:rPr>
              <a:t>Коли розлучаються двоє</a:t>
            </a: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6238876" y="1143001"/>
            <a:ext cx="41433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200" b="1">
                <a:solidFill>
                  <a:srgbClr val="660033"/>
                </a:solidFill>
                <a:latin typeface="Sylfaen" panose="010A0502050306030303" pitchFamily="18" charset="0"/>
              </a:rPr>
              <a:t>Основна тема – розлука не як просте розставання людей, що вирішили розірвати стосунки, а як порушення гармонії взагалі, болісний розрив, загальна катастрофа, криза духовного буття особистості.</a:t>
            </a:r>
          </a:p>
          <a:p>
            <a:pPr eaLnBrk="1" hangingPunct="1">
              <a:spcBef>
                <a:spcPct val="50000"/>
              </a:spcBef>
            </a:pPr>
            <a:r>
              <a:rPr lang="uk-UA" sz="2200" b="1">
                <a:solidFill>
                  <a:srgbClr val="660033"/>
                </a:solidFill>
                <a:latin typeface="Sylfaen" panose="010A0502050306030303" pitchFamily="18" charset="0"/>
              </a:rPr>
              <a:t>Велика емоційна напруга у творі створюється, передусім, його контрастною композицією.</a:t>
            </a:r>
          </a:p>
        </p:txBody>
      </p:sp>
      <p:pic>
        <p:nvPicPr>
          <p:cNvPr id="22533" name="Рисунок 6" descr="3da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071564"/>
            <a:ext cx="36322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1919288" y="333376"/>
            <a:ext cx="8280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EE7F2"/>
                    </a:gs>
                    <a:gs pos="17999">
                      <a:srgbClr val="FBD49C"/>
                    </a:gs>
                    <a:gs pos="39000">
                      <a:srgbClr val="FBA97D"/>
                    </a:gs>
                    <a:gs pos="64000">
                      <a:srgbClr val="FAC77D"/>
                    </a:gs>
                    <a:gs pos="82001">
                      <a:srgbClr val="FEE7F2"/>
                    </a:gs>
                    <a:gs pos="100000">
                      <a:srgbClr val="FBEAC7"/>
                    </a:gs>
                  </a:gsLst>
                  <a:lin ang="18900000" scaled="1"/>
                </a:gradFill>
                <a:latin typeface="Georgia" panose="02040502050405020303" pitchFamily="18" charset="0"/>
              </a:rPr>
              <a:t>Не знаю, що стало зі мною...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411788" y="1557338"/>
            <a:ext cx="525621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660033"/>
                </a:solidFill>
                <a:latin typeface="Sylfaen" panose="010A0502050306030303" pitchFamily="18" charset="0"/>
              </a:rPr>
              <a:t>До найславетніших гейнівських поетичних обробок належить вірш про Лорелей, прекрасну чарівницю, яка сиділа на скелі і своїм співом причаровувала човнярів. </a:t>
            </a:r>
          </a:p>
          <a:p>
            <a:pPr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660033"/>
                </a:solidFill>
                <a:latin typeface="Sylfaen" panose="010A0502050306030303" pitchFamily="18" charset="0"/>
              </a:rPr>
              <a:t>Основа сюжету: зачарований  її дивовижним  голосом човняр забув про свій човен і загинув у хвилях Рейну .</a:t>
            </a:r>
          </a:p>
          <a:p>
            <a:pPr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660033"/>
                </a:solidFill>
                <a:latin typeface="Sylfaen" panose="010A0502050306030303" pitchFamily="18" charset="0"/>
              </a:rPr>
              <a:t>Вірш написаний у 1823 році, опублікований у 1824. У Гейне, як і в попередників, Лорелей – втілення згубних чарів кохання.</a:t>
            </a:r>
            <a:r>
              <a:rPr lang="uk-UA" sz="2400" dirty="0">
                <a:solidFill>
                  <a:srgbClr val="660033"/>
                </a:solidFill>
                <a:latin typeface="Sylfaen" panose="010A0502050306030303" pitchFamily="18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19288" y="1341439"/>
            <a:ext cx="3600450" cy="5094287"/>
            <a:chOff x="340" y="890"/>
            <a:chExt cx="1905" cy="2791"/>
          </a:xfrm>
        </p:grpSpPr>
        <p:pic>
          <p:nvPicPr>
            <p:cNvPr id="3077" name="Picture 8" descr="гора лореле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890"/>
              <a:ext cx="1838" cy="2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8" name="Text Box 9"/>
            <p:cNvSpPr txBox="1">
              <a:spLocks noChangeArrowheads="1"/>
            </p:cNvSpPr>
            <p:nvPr/>
          </p:nvSpPr>
          <p:spPr bwMode="auto">
            <a:xfrm>
              <a:off x="340" y="3430"/>
              <a:ext cx="190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uk-UA" sz="2400" b="1">
                  <a:solidFill>
                    <a:srgbClr val="000099"/>
                  </a:solidFill>
                  <a:latin typeface="Tahoma" panose="020B0604030504040204" pitchFamily="34" charset="0"/>
                </a:rPr>
                <a:t>Гора Лорелей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h weiß nicht, was soll es bedeut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08" y="0"/>
            <a:ext cx="11301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/>
              <a:t>ЛАНГЕ </a:t>
            </a:r>
            <a:r>
              <a:rPr lang="en-US" sz="4000">
                <a:cs typeface="Arial" panose="020B0604020202020204" pitchFamily="34" charset="0"/>
              </a:rPr>
              <a:t>“</a:t>
            </a:r>
            <a:r>
              <a:rPr lang="uk-UA" sz="4000">
                <a:cs typeface="Arial" panose="020B0604020202020204" pitchFamily="34" charset="0"/>
              </a:rPr>
              <a:t>Скеля Лорелей на Рейні</a:t>
            </a:r>
            <a:r>
              <a:rPr lang="en-US" sz="4000">
                <a:cs typeface="Arial" panose="020B0604020202020204" pitchFamily="34" charset="0"/>
              </a:rPr>
              <a:t>"</a:t>
            </a:r>
          </a:p>
        </p:txBody>
      </p:sp>
      <p:pic>
        <p:nvPicPr>
          <p:cNvPr id="66568" name="Picture 8" descr="Lorel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9389" y="1676401"/>
            <a:ext cx="6751637" cy="442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034"/>
            <a:ext cx="11973464" cy="70650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9021" y="465826"/>
            <a:ext cx="8954218" cy="7302824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Не </a:t>
            </a:r>
            <a:r>
              <a:rPr lang="ru-RU" sz="2000" dirty="0"/>
              <a:t>знаю, що стало зо мною, </a:t>
            </a:r>
            <a:endParaRPr lang="ru-RU" sz="2000" dirty="0" smtClean="0"/>
          </a:p>
          <a:p>
            <a:r>
              <a:rPr lang="ru-RU" sz="2000" dirty="0" smtClean="0"/>
              <a:t>Сумує </a:t>
            </a:r>
            <a:r>
              <a:rPr lang="ru-RU" sz="2000" dirty="0"/>
              <a:t>серце моє,- </a:t>
            </a:r>
          </a:p>
          <a:p>
            <a:r>
              <a:rPr lang="ru-RU" sz="2000" dirty="0"/>
              <a:t>Мені ні сну, ні спокою </a:t>
            </a:r>
          </a:p>
          <a:p>
            <a:r>
              <a:rPr lang="ru-RU" sz="2000" dirty="0"/>
              <a:t>Казка стара не дає. </a:t>
            </a:r>
          </a:p>
          <a:p>
            <a:endParaRPr lang="ru-RU" sz="2000" dirty="0"/>
          </a:p>
          <a:p>
            <a:r>
              <a:rPr lang="ru-RU" sz="2000" dirty="0"/>
              <a:t>Повітря свіже - смеркає, </a:t>
            </a:r>
          </a:p>
          <a:p>
            <a:r>
              <a:rPr lang="ru-RU" sz="2000" dirty="0"/>
              <a:t>Привільний Рейн затих; </a:t>
            </a:r>
          </a:p>
          <a:p>
            <a:r>
              <a:rPr lang="ru-RU" sz="2000" dirty="0"/>
              <a:t>Вечірній промінь грає </a:t>
            </a:r>
          </a:p>
          <a:p>
            <a:r>
              <a:rPr lang="ru-RU" sz="2000" dirty="0"/>
              <a:t>Ген на шпилях гірських. </a:t>
            </a:r>
          </a:p>
          <a:p>
            <a:endParaRPr lang="ru-RU" sz="2000" dirty="0"/>
          </a:p>
          <a:p>
            <a:r>
              <a:rPr lang="ru-RU" sz="2000" dirty="0"/>
              <a:t>Незнана красуня на кручі </a:t>
            </a:r>
          </a:p>
          <a:p>
            <a:r>
              <a:rPr lang="ru-RU" sz="2000" dirty="0"/>
              <a:t>Сидить у самоті, </a:t>
            </a:r>
          </a:p>
          <a:p>
            <a:r>
              <a:rPr lang="ru-RU" sz="2000" dirty="0"/>
              <a:t>Упали на шати блискучі </a:t>
            </a:r>
          </a:p>
          <a:p>
            <a:r>
              <a:rPr lang="ru-RU" sz="2000" dirty="0"/>
              <a:t>Коси її золоті. 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uk-UA" sz="2000" dirty="0" smtClean="0"/>
          </a:p>
          <a:p>
            <a:r>
              <a:rPr lang="ru-RU" sz="2000" dirty="0" smtClean="0"/>
              <a:t>Із </a:t>
            </a:r>
            <a:r>
              <a:rPr lang="ru-RU" sz="2000" dirty="0"/>
              <a:t>золота гребінь має, </a:t>
            </a:r>
          </a:p>
          <a:p>
            <a:r>
              <a:rPr lang="de-DE" sz="2000" dirty="0"/>
              <a:t>I </a:t>
            </a:r>
            <a:r>
              <a:rPr lang="ru-RU" sz="2000" dirty="0"/>
              <a:t>косу розчісує ним, </a:t>
            </a:r>
          </a:p>
          <a:p>
            <a:r>
              <a:rPr lang="de-DE" sz="2000" dirty="0"/>
              <a:t>I </a:t>
            </a:r>
            <a:r>
              <a:rPr lang="ru-RU" sz="2000" dirty="0"/>
              <a:t>дикої пісні співає, </a:t>
            </a:r>
          </a:p>
          <a:p>
            <a:r>
              <a:rPr lang="ru-RU" sz="2000" dirty="0"/>
              <a:t>Не співаної ніким. </a:t>
            </a:r>
          </a:p>
          <a:p>
            <a:endParaRPr lang="ru-RU" sz="2000" dirty="0"/>
          </a:p>
          <a:p>
            <a:r>
              <a:rPr lang="ru-RU" sz="2000" dirty="0"/>
              <a:t>В човні рибалку в цю пору </a:t>
            </a:r>
          </a:p>
          <a:p>
            <a:r>
              <a:rPr lang="ru-RU" sz="2000" dirty="0"/>
              <a:t>Проймає нестерпний біль, </a:t>
            </a:r>
          </a:p>
          <a:p>
            <a:r>
              <a:rPr lang="ru-RU" sz="2000" dirty="0"/>
              <a:t>Він дивиться тільки вгору - </a:t>
            </a:r>
          </a:p>
          <a:p>
            <a:r>
              <a:rPr lang="ru-RU" sz="2000" dirty="0"/>
              <a:t>Не бачить ні скель, ні хвиль. </a:t>
            </a:r>
          </a:p>
          <a:p>
            <a:endParaRPr lang="ru-RU" sz="2000" dirty="0"/>
          </a:p>
          <a:p>
            <a:r>
              <a:rPr lang="ru-RU" sz="2000" dirty="0"/>
              <a:t>Зникають в потоці бурхливім </a:t>
            </a:r>
          </a:p>
          <a:p>
            <a:r>
              <a:rPr lang="de-DE" sz="2000" dirty="0"/>
              <a:t>I </a:t>
            </a:r>
            <a:r>
              <a:rPr lang="ru-RU" sz="2000" dirty="0"/>
              <a:t>човен, і хлопець з очей, </a:t>
            </a:r>
          </a:p>
          <a:p>
            <a:r>
              <a:rPr lang="de-DE" sz="2000" dirty="0"/>
              <a:t>I </a:t>
            </a:r>
            <a:r>
              <a:rPr lang="ru-RU" sz="2000" dirty="0"/>
              <a:t>все це своїм співом </a:t>
            </a:r>
          </a:p>
          <a:p>
            <a:r>
              <a:rPr lang="ru-RU" sz="2000" dirty="0"/>
              <a:t>Зробила Лорелей. </a:t>
            </a:r>
          </a:p>
          <a:p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8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4"/>
          <p:cNvSpPr>
            <a:spLocks noChangeArrowheads="1" noChangeShapeType="1" noTextEdit="1"/>
          </p:cNvSpPr>
          <p:nvPr/>
        </p:nvSpPr>
        <p:spPr bwMode="auto">
          <a:xfrm>
            <a:off x="1919288" y="333375"/>
            <a:ext cx="8280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EE7F2"/>
                    </a:gs>
                    <a:gs pos="17999">
                      <a:srgbClr val="FBD49C"/>
                    </a:gs>
                    <a:gs pos="39000">
                      <a:srgbClr val="FBA97D"/>
                    </a:gs>
                    <a:gs pos="64000">
                      <a:srgbClr val="FAC77D"/>
                    </a:gs>
                    <a:gs pos="82001">
                      <a:srgbClr val="FEE7F2"/>
                    </a:gs>
                    <a:gs pos="100000">
                      <a:srgbClr val="FBEAC7"/>
                    </a:gs>
                  </a:gsLst>
                  <a:lin ang="18900000" scaled="1"/>
                </a:gradFill>
                <a:latin typeface="Georgia" panose="02040502050405020303" pitchFamily="18" charset="0"/>
              </a:rPr>
              <a:t>Аналіз поезії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EE7F2"/>
                    </a:gs>
                    <a:gs pos="17999">
                      <a:srgbClr val="FBD49C"/>
                    </a:gs>
                    <a:gs pos="39000">
                      <a:srgbClr val="FBA97D"/>
                    </a:gs>
                    <a:gs pos="64000">
                      <a:srgbClr val="FAC77D"/>
                    </a:gs>
                    <a:gs pos="82001">
                      <a:srgbClr val="FEE7F2"/>
                    </a:gs>
                    <a:gs pos="100000">
                      <a:srgbClr val="FBEAC7"/>
                    </a:gs>
                  </a:gsLst>
                  <a:lin ang="18900000" scaled="1"/>
                </a:gradFill>
                <a:latin typeface="Georgia" panose="02040502050405020303" pitchFamily="18" charset="0"/>
              </a:rPr>
              <a:t>"Не знаю, що стало зі мною..."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664200" y="1989138"/>
            <a:ext cx="50038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660033"/>
                </a:solidFill>
                <a:latin typeface="Sylfaen" panose="010A0502050306030303" pitchFamily="18" charset="0"/>
              </a:rPr>
              <a:t> - У чому особливість побудови поезії?</a:t>
            </a:r>
          </a:p>
          <a:p>
            <a:pPr eaLnBrk="1" hangingPunct="1"/>
            <a:r>
              <a:rPr lang="uk-UA" sz="2400" b="1">
                <a:solidFill>
                  <a:srgbClr val="660033"/>
                </a:solidFill>
                <a:latin typeface="Sylfaen" panose="010A0502050306030303" pitchFamily="18" charset="0"/>
              </a:rPr>
              <a:t>- Де відбувається дія?</a:t>
            </a:r>
          </a:p>
          <a:p>
            <a:pPr eaLnBrk="1" hangingPunct="1"/>
            <a:r>
              <a:rPr lang="uk-UA" sz="2400" b="1">
                <a:solidFill>
                  <a:srgbClr val="660033"/>
                </a:solidFill>
                <a:latin typeface="Sylfaen" panose="010A0502050306030303" pitchFamily="18" charset="0"/>
              </a:rPr>
              <a:t>- Якою барвою насичений вірш?</a:t>
            </a:r>
          </a:p>
          <a:p>
            <a:pPr eaLnBrk="1" hangingPunct="1"/>
            <a:r>
              <a:rPr lang="uk-UA" sz="2400" b="1">
                <a:solidFill>
                  <a:srgbClr val="660033"/>
                </a:solidFill>
                <a:latin typeface="Sylfaen" panose="010A0502050306030303" pitchFamily="18" charset="0"/>
              </a:rPr>
              <a:t>- У чому виявляється символічність образу Лорелей?</a:t>
            </a:r>
          </a:p>
          <a:p>
            <a:pPr eaLnBrk="1" hangingPunct="1"/>
            <a:r>
              <a:rPr lang="uk-UA" sz="2400" b="1">
                <a:solidFill>
                  <a:srgbClr val="660033"/>
                </a:solidFill>
                <a:latin typeface="Sylfaen" panose="010A0502050306030303" pitchFamily="18" charset="0"/>
              </a:rPr>
              <a:t>- Які художні засоби використовує автор в поезії?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063751" y="1700214"/>
            <a:ext cx="3311525" cy="4903787"/>
            <a:chOff x="204" y="1026"/>
            <a:chExt cx="2086" cy="3089"/>
          </a:xfrm>
        </p:grpSpPr>
        <p:pic>
          <p:nvPicPr>
            <p:cNvPr id="4101" name="Picture 8" descr="Лорелей Едмунд брюмінг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026"/>
              <a:ext cx="1996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9"/>
            <p:cNvSpPr txBox="1">
              <a:spLocks noChangeArrowheads="1"/>
            </p:cNvSpPr>
            <p:nvPr/>
          </p:nvSpPr>
          <p:spPr bwMode="auto">
            <a:xfrm>
              <a:off x="204" y="3884"/>
              <a:ext cx="20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uk-UA" b="1">
                  <a:solidFill>
                    <a:srgbClr val="000099"/>
                  </a:solidFill>
                  <a:latin typeface="Tahoma" panose="020B0604030504040204" pitchFamily="34" charset="0"/>
                </a:rPr>
                <a:t>Едмунд Брюмінг Лорелей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763419"/>
              </p:ext>
            </p:extLst>
          </p:nvPr>
        </p:nvGraphicFramePr>
        <p:xfrm>
          <a:off x="92075" y="92074"/>
          <a:ext cx="12099925" cy="651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Документ" r:id="rId3" imgW="9249915" imgH="3734316" progId="Word.Document.12">
                  <p:embed/>
                </p:oleObj>
              </mc:Choice>
              <mc:Fallback>
                <p:oleObj name="Документ" r:id="rId3" imgW="9249915" imgH="37343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4"/>
                        <a:ext cx="12099925" cy="6516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6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503924"/>
              </p:ext>
            </p:extLst>
          </p:nvPr>
        </p:nvGraphicFramePr>
        <p:xfrm>
          <a:off x="975836" y="1528769"/>
          <a:ext cx="11374244" cy="466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Документ" r:id="rId3" imgW="9249915" imgH="2019785" progId="Word.Document.12">
                  <p:embed/>
                </p:oleObj>
              </mc:Choice>
              <mc:Fallback>
                <p:oleObj name="Документ" r:id="rId3" imgW="9249915" imgH="20197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5836" y="1528769"/>
                        <a:ext cx="11374244" cy="466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09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1"/>
            <a:ext cx="8510588" cy="5365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/>
              <a:t>Композитор Ференц Ліст про Генріха Гейне :</a:t>
            </a:r>
            <a:endParaRPr lang="ru-RU" sz="4000" dirty="0"/>
          </a:p>
        </p:txBody>
      </p:sp>
      <p:pic>
        <p:nvPicPr>
          <p:cNvPr id="48135" name="Picture 7" descr="liszt_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40" y="1821637"/>
            <a:ext cx="1950720" cy="3458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4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1847850" y="5860979"/>
            <a:ext cx="8540750" cy="848806"/>
          </a:xfrm>
        </p:spPr>
        <p:txBody>
          <a:bodyPr>
            <a:normAutofit fontScale="250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endParaRPr lang="uk-UA" sz="2400" dirty="0" smtClean="0"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sz="12800" dirty="0" smtClean="0">
                <a:cs typeface="Arial" panose="020B0604020202020204" pitchFamily="34" charset="0"/>
              </a:rPr>
              <a:t>"</a:t>
            </a:r>
            <a:r>
              <a:rPr lang="uk-UA" sz="12800" dirty="0">
                <a:latin typeface="Segoe Script" panose="020B0504020000000003" pitchFamily="34" charset="0"/>
              </a:rPr>
              <a:t>Це один із найвидатніших людей Німеччини</a:t>
            </a:r>
            <a:r>
              <a:rPr lang="en-US" sz="12800" dirty="0">
                <a:cs typeface="Arial" panose="020B0604020202020204" pitchFamily="34" charset="0"/>
              </a:rPr>
              <a:t>“</a:t>
            </a:r>
            <a:endParaRPr lang="uk-UA" sz="128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uk-UA" sz="24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                         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7" y="1821637"/>
            <a:ext cx="1916453" cy="34583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0" y="1821637"/>
            <a:ext cx="1777999" cy="3458367"/>
          </a:xfrm>
          <a:prstGeom prst="rect">
            <a:avLst/>
          </a:prstGeom>
        </p:spPr>
      </p:pic>
      <p:pic>
        <p:nvPicPr>
          <p:cNvPr id="5" name="Г.Гейне. _Хотів би я в слово єдине...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9440" y="1821637"/>
            <a:ext cx="4846321" cy="3458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120434"/>
              </p:ext>
            </p:extLst>
          </p:nvPr>
        </p:nvGraphicFramePr>
        <p:xfrm>
          <a:off x="1802872" y="1684339"/>
          <a:ext cx="9250362" cy="395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Документ" r:id="rId3" imgW="9249915" imgH="3545693" progId="Word.Document.12">
                  <p:embed/>
                </p:oleObj>
              </mc:Choice>
              <mc:Fallback>
                <p:oleObj name="Документ" r:id="rId3" imgW="9249915" imgH="3545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2872" y="1684339"/>
                        <a:ext cx="9250362" cy="3954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3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b="1">
                <a:solidFill>
                  <a:srgbClr val="663300"/>
                </a:solidFill>
                <a:latin typeface="Georgia" panose="02040502050405020303" pitchFamily="18" charset="0"/>
              </a:rPr>
              <a:t>Сенкан</a:t>
            </a:r>
            <a:endParaRPr lang="ru-RU" sz="4800" b="1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5852160" y="676656"/>
            <a:ext cx="5501640" cy="5500307"/>
          </a:xfrm>
        </p:spPr>
        <p:txBody>
          <a:bodyPr/>
          <a:lstStyle/>
          <a:p>
            <a:r>
              <a:rPr lang="uk-UA" b="1" i="1" dirty="0" smtClean="0">
                <a:latin typeface="Georgia" panose="02040502050405020303" pitchFamily="18" charset="0"/>
              </a:rPr>
              <a:t>Іменник</a:t>
            </a:r>
          </a:p>
          <a:p>
            <a:r>
              <a:rPr lang="uk-UA" b="1" i="1" dirty="0" smtClean="0">
                <a:latin typeface="Georgia" panose="02040502050405020303" pitchFamily="18" charset="0"/>
              </a:rPr>
              <a:t>2 прикметники</a:t>
            </a:r>
          </a:p>
          <a:p>
            <a:r>
              <a:rPr lang="uk-UA" b="1" i="1" dirty="0" smtClean="0">
                <a:latin typeface="Georgia" panose="02040502050405020303" pitchFamily="18" charset="0"/>
              </a:rPr>
              <a:t>3 дієслова</a:t>
            </a:r>
          </a:p>
          <a:p>
            <a:r>
              <a:rPr lang="uk-UA" b="1" i="1" dirty="0" smtClean="0">
                <a:latin typeface="Georgia" panose="02040502050405020303" pitchFamily="18" charset="0"/>
              </a:rPr>
              <a:t>Теза (речення)</a:t>
            </a:r>
          </a:p>
          <a:p>
            <a:r>
              <a:rPr lang="uk-UA" b="1" i="1" dirty="0" smtClean="0">
                <a:latin typeface="Georgia" panose="02040502050405020303" pitchFamily="18" charset="0"/>
              </a:rPr>
              <a:t>Іменник</a:t>
            </a:r>
            <a:endParaRPr lang="ru-RU" b="1" i="1" dirty="0" smtClean="0">
              <a:latin typeface="Georgia" panose="02040502050405020303" pitchFamily="18" charset="0"/>
            </a:endParaRPr>
          </a:p>
          <a:p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6084" name="Rectangle 4"/>
          <p:cNvSpPr>
            <a:spLocks noGrp="1"/>
          </p:cNvSpPr>
          <p:nvPr>
            <p:ph type="body" idx="1"/>
          </p:nvPr>
        </p:nvSpPr>
        <p:spPr>
          <a:xfrm>
            <a:off x="1774825" y="3141663"/>
            <a:ext cx="8229600" cy="3124200"/>
          </a:xfrm>
          <a:noFill/>
          <a:ln/>
        </p:spPr>
        <p:txBody>
          <a:bodyPr/>
          <a:lstStyle/>
          <a:p>
            <a:r>
              <a:rPr lang="uk-UA" smtClean="0"/>
              <a:t> </a:t>
            </a:r>
            <a:r>
              <a:rPr lang="uk-UA" b="1" i="1" smtClean="0">
                <a:latin typeface="Georgia" panose="02040502050405020303" pitchFamily="18" charset="0"/>
              </a:rPr>
              <a:t>Гейне,</a:t>
            </a:r>
          </a:p>
          <a:p>
            <a:r>
              <a:rPr lang="uk-UA" b="1" i="1" smtClean="0">
                <a:latin typeface="Georgia" panose="02040502050405020303" pitchFamily="18" charset="0"/>
              </a:rPr>
              <a:t>Палкий, неспокійний,</a:t>
            </a:r>
          </a:p>
          <a:p>
            <a:r>
              <a:rPr lang="uk-UA" b="1" i="1" smtClean="0">
                <a:latin typeface="Georgia" panose="02040502050405020303" pitchFamily="18" charset="0"/>
              </a:rPr>
              <a:t>Навчався, подорожував, творив,</a:t>
            </a:r>
          </a:p>
          <a:p>
            <a:r>
              <a:rPr lang="uk-UA" b="1" i="1" smtClean="0">
                <a:latin typeface="Georgia" panose="02040502050405020303" pitchFamily="18" charset="0"/>
              </a:rPr>
              <a:t>Працював до останньої хвилини,</a:t>
            </a:r>
          </a:p>
          <a:p>
            <a:r>
              <a:rPr lang="uk-UA" b="1" i="1" smtClean="0">
                <a:latin typeface="Georgia" panose="02040502050405020303" pitchFamily="18" charset="0"/>
              </a:rPr>
              <a:t>Поет</a:t>
            </a:r>
            <a:r>
              <a:rPr lang="uk-UA" b="1" i="1" smtClean="0"/>
              <a:t>.</a:t>
            </a:r>
            <a:endParaRPr lang="ru-RU" b="1" i="1" smtClean="0"/>
          </a:p>
        </p:txBody>
      </p:sp>
      <p:pic>
        <p:nvPicPr>
          <p:cNvPr id="46085" name="Picture 5" descr="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60" y="214313"/>
            <a:ext cx="3311525" cy="3214687"/>
          </a:xfrm>
          <a:prstGeom prst="rect">
            <a:avLst/>
          </a:prstGeom>
          <a:noFill/>
          <a:ln w="7620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Hey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9072" y="96926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7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279651" y="333376"/>
            <a:ext cx="7777163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 b="1" i="1"/>
              <a:t>Доведіть, що творчість Генріха Гейне є яскравим прикладом романтизму у літературі.</a:t>
            </a:r>
          </a:p>
          <a:p>
            <a:endParaRPr lang="uk-UA" sz="2400"/>
          </a:p>
          <a:p>
            <a:r>
              <a:rPr lang="uk-UA" sz="2400"/>
              <a:t>Творчість Генріха Гейне є  яскравим прикладом романтизму у літературі, тому що...</a:t>
            </a:r>
          </a:p>
          <a:p>
            <a:endParaRPr lang="uk-UA" sz="2400"/>
          </a:p>
          <a:p>
            <a:r>
              <a:rPr lang="uk-UA" sz="2400"/>
              <a:t>... основним конфліктом у віршах Гейне є протиріччя...</a:t>
            </a:r>
          </a:p>
          <a:p>
            <a:r>
              <a:rPr lang="uk-UA" sz="2400"/>
              <a:t>... ліричний герой Гейне втілює характерні риси романтичного героя, а саме: ...</a:t>
            </a:r>
          </a:p>
          <a:p>
            <a:r>
              <a:rPr lang="uk-UA" sz="2400"/>
              <a:t>... важливу роль у віршах поета відіграє природа, наприклад:...</a:t>
            </a:r>
          </a:p>
          <a:p>
            <a:r>
              <a:rPr lang="uk-UA" sz="2400"/>
              <a:t>... також у творчості Гейне наявні фольклорні мотиви, зокрема...</a:t>
            </a:r>
          </a:p>
          <a:p>
            <a:r>
              <a:rPr lang="uk-UA" sz="2400"/>
              <a:t>... присутня у поезіях також романтична іронія:...</a:t>
            </a:r>
          </a:p>
          <a:p>
            <a:endParaRPr lang="uk-UA" sz="2400"/>
          </a:p>
          <a:p>
            <a:r>
              <a:rPr lang="uk-UA" sz="2400"/>
              <a:t>Отже, я вважаю, що ....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992314" y="476250"/>
            <a:ext cx="8207375" cy="591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000" b="1"/>
              <a:t>До якого типу романтизму можна віднести творчість Г. Гейне?</a:t>
            </a:r>
          </a:p>
          <a:p>
            <a:endParaRPr lang="uk-UA" sz="2000"/>
          </a:p>
          <a:p>
            <a:r>
              <a:rPr lang="uk-UA"/>
              <a:t>1) ПОЗИЦІЯ.</a:t>
            </a:r>
          </a:p>
          <a:p>
            <a:r>
              <a:rPr lang="uk-UA"/>
              <a:t>            Я вважаю, що... </a:t>
            </a:r>
          </a:p>
          <a:p>
            <a:r>
              <a:rPr lang="uk-UA"/>
              <a:t>(висловіть свою думку з приводу того, до якого типу романтизму відноситься творчість Гейне).</a:t>
            </a:r>
          </a:p>
          <a:p>
            <a:r>
              <a:rPr lang="uk-UA"/>
              <a:t>2) ОБҐРУНТУВАННЯ </a:t>
            </a:r>
          </a:p>
          <a:p>
            <a:r>
              <a:rPr lang="uk-UA"/>
              <a:t>            ... тому що... </a:t>
            </a:r>
          </a:p>
          <a:p>
            <a:r>
              <a:rPr lang="uk-UA"/>
              <a:t>(наведіть причину появи Вашої думки, тобто на чому ґрунтуються докази на підтримку вашої думки).</a:t>
            </a:r>
          </a:p>
          <a:p>
            <a:r>
              <a:rPr lang="uk-UA"/>
              <a:t>3) ПРИКЛАД </a:t>
            </a:r>
          </a:p>
          <a:p>
            <a:r>
              <a:rPr lang="uk-UA"/>
              <a:t>            ...наприклад...</a:t>
            </a:r>
          </a:p>
          <a:p>
            <a:r>
              <a:rPr lang="uk-UA"/>
              <a:t>(наведіть факти, цитати, які демонструють Ваші докази, вони підсилять Вашу позицію; зробіть припущення).</a:t>
            </a:r>
          </a:p>
          <a:p>
            <a:r>
              <a:rPr lang="uk-UA"/>
              <a:t>4) ВИСНОВКИ</a:t>
            </a:r>
          </a:p>
          <a:p>
            <a:r>
              <a:rPr lang="uk-UA"/>
              <a:t>             Отже, я вважаю... </a:t>
            </a:r>
          </a:p>
          <a:p>
            <a:r>
              <a:rPr lang="uk-UA"/>
              <a:t>(узагальніть Вашу думку, зробіть висновок, висловіть свою думку щодо авторської позиції; дайте поради ліричному герою).</a:t>
            </a:r>
          </a:p>
          <a:p>
            <a:endParaRPr lang="uk-UA"/>
          </a:p>
          <a:p>
            <a:r>
              <a:rPr lang="uk-UA"/>
              <a:t>*Захищаючи свою позицію, намагайтеся дотримуватися зазначеної структури відповіді.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135188" y="260350"/>
            <a:ext cx="78486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000"/>
              <a:t>Афоризми Генріха Гейне:</a:t>
            </a:r>
          </a:p>
          <a:p>
            <a:r>
              <a:rPr lang="uk-UA"/>
              <a:t>- Доброта завжди переможе красу</a:t>
            </a:r>
          </a:p>
          <a:p>
            <a:r>
              <a:rPr lang="uk-UA"/>
              <a:t>(Добро краще за красу.)</a:t>
            </a:r>
          </a:p>
          <a:p>
            <a:r>
              <a:rPr lang="uk-UA"/>
              <a:t>- Чим більше я пізнаю людей, тим більше мені подобаються собаки.</a:t>
            </a:r>
          </a:p>
          <a:p>
            <a:r>
              <a:rPr lang="uk-UA"/>
              <a:t>- Кожна людина — це світ, який з нами народжується і з нами вмирає; під кожною могильною плитою лежить всесвітня історія</a:t>
            </a:r>
          </a:p>
          <a:p>
            <a:r>
              <a:rPr lang="uk-UA"/>
              <a:t>- Музика весільної процесії завжди мені нагадує військовий марш перед битвою.</a:t>
            </a:r>
          </a:p>
          <a:p>
            <a:r>
              <a:rPr lang="uk-UA"/>
              <a:t>- У жодного народу віра у безсмертя не була такою сильною, як у кельтів; у них можна було позичати гроші з умовою, що повернеш їх в іншому світі.</a:t>
            </a:r>
          </a:p>
          <a:p>
            <a:r>
              <a:rPr lang="uk-UA"/>
              <a:t>- Усі здорові люди люблять життя.</a:t>
            </a:r>
          </a:p>
          <a:p>
            <a:r>
              <a:rPr lang="uk-UA"/>
              <a:t>- Життя найвище з усіх благ, а найгірше зло — смерть.</a:t>
            </a:r>
          </a:p>
          <a:p>
            <a:r>
              <a:rPr lang="uk-UA"/>
              <a:t>- Ніде у всесвіті немає нічого прекраснішого й ліпшого, ніж людське серце.</a:t>
            </a:r>
          </a:p>
          <a:p>
            <a:r>
              <a:rPr lang="uk-UA"/>
              <a:t>- Розумні обмірковують свої думки, а дурні - проголошують їх.</a:t>
            </a:r>
          </a:p>
          <a:p>
            <a:r>
              <a:rPr lang="uk-UA"/>
              <a:t>- Найглибша істина розквітне лише з найглибшої любові.</a:t>
            </a:r>
          </a:p>
          <a:p>
            <a:r>
              <a:rPr lang="uk-UA"/>
              <a:t>- Кохання - це зубний біль у серці.</a:t>
            </a:r>
          </a:p>
          <a:p>
            <a:r>
              <a:rPr lang="uk-UA"/>
              <a:t>- Мовчання - англійська манера розмовляти.</a:t>
            </a:r>
          </a:p>
          <a:p>
            <a:r>
              <a:rPr lang="uk-UA"/>
              <a:t>- Моральність - це розум серця.</a:t>
            </a:r>
          </a:p>
          <a:p>
            <a:r>
              <a:rPr lang="uk-UA"/>
              <a:t>Передсмертні слова Г. Гайне: Бог мене простить, це його ремесло</a:t>
            </a:r>
          </a:p>
        </p:txBody>
      </p:sp>
      <p:pic>
        <p:nvPicPr>
          <p:cNvPr id="19461" name="Picture 5" descr="Автогра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6092826"/>
            <a:ext cx="3529012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51088" y="549276"/>
            <a:ext cx="73453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/>
              <a:t>Особливості мистецтва романтизму:</a:t>
            </a:r>
            <a:r>
              <a:rPr lang="ru-RU" sz="2800"/>
              <a:t>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03389" y="1628775"/>
            <a:ext cx="87137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/>
              <a:t>- основний конфлікт – конфлікт між ідеалом та дійсністю;</a:t>
            </a:r>
          </a:p>
          <a:p>
            <a:r>
              <a:rPr lang="uk-UA" sz="2400"/>
              <a:t>- інтерес до внутрішнього життя людини;</a:t>
            </a:r>
            <a:endParaRPr lang="uk-UA" sz="2400" i="1"/>
          </a:p>
          <a:p>
            <a:r>
              <a:rPr lang="uk-UA" sz="2400"/>
              <a:t>- велика роль образу природи у творах романтиків;</a:t>
            </a:r>
          </a:p>
          <a:p>
            <a:r>
              <a:rPr lang="uk-UA" sz="2400"/>
              <a:t>- романтична іронія;</a:t>
            </a:r>
          </a:p>
          <a:p>
            <a:r>
              <a:rPr lang="uk-UA" sz="2400"/>
              <a:t>- інтерес романтиків до фольклору.</a:t>
            </a:r>
            <a:r>
              <a:rPr lang="ru-RU" sz="2400"/>
              <a:t> </a:t>
            </a:r>
          </a:p>
        </p:txBody>
      </p:sp>
      <p:pic>
        <p:nvPicPr>
          <p:cNvPr id="3078" name="Picture 6" descr="800px-Loreley_mit_tal_von_linker_rheinse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933825"/>
            <a:ext cx="727233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92314" y="404813"/>
            <a:ext cx="82073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 dirty="0"/>
              <a:t>Домашнє завдання:</a:t>
            </a:r>
          </a:p>
          <a:p>
            <a:r>
              <a:rPr lang="uk-UA" sz="2000" dirty="0"/>
              <a:t>1.</a:t>
            </a:r>
            <a:r>
              <a:rPr lang="uk-UA" sz="2000" b="1" dirty="0"/>
              <a:t> </a:t>
            </a:r>
            <a:r>
              <a:rPr lang="uk-UA" sz="2000" dirty="0"/>
              <a:t>Підготуватися до виразного читання напам’ять поезії «Не знаю, що стало зо мною...» (</a:t>
            </a:r>
            <a:r>
              <a:rPr lang="uk-UA" dirty="0"/>
              <a:t>« </a:t>
            </a:r>
            <a:r>
              <a:rPr lang="uk-UA" sz="2000" dirty="0" err="1"/>
              <a:t>Лорелея</a:t>
            </a:r>
            <a:r>
              <a:rPr lang="uk-UA" dirty="0"/>
              <a:t>»</a:t>
            </a:r>
            <a:r>
              <a:rPr lang="uk-UA" sz="2000" dirty="0"/>
              <a:t>).</a:t>
            </a:r>
          </a:p>
          <a:p>
            <a:r>
              <a:rPr lang="uk-UA" sz="2000" dirty="0"/>
              <a:t>2. Опрацювати </a:t>
            </a:r>
            <a:r>
              <a:rPr lang="uk-UA" sz="2000"/>
              <a:t>матеріал </a:t>
            </a:r>
            <a:r>
              <a:rPr lang="uk-UA" sz="2000" smtClean="0"/>
              <a:t>підручника</a:t>
            </a:r>
            <a:endParaRPr lang="ru-RU" sz="2000"/>
          </a:p>
        </p:txBody>
      </p:sp>
      <p:pic>
        <p:nvPicPr>
          <p:cNvPr id="20485" name="Picture 5" descr="501px-Heinrich_Heine_1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060575"/>
            <a:ext cx="35528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eine_Bronx_1 Дюссельдор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989139"/>
            <a:ext cx="2944813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47850" y="476251"/>
            <a:ext cx="8510588" cy="1325563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srgbClr val="FF0000"/>
                </a:solidFill>
                <a:latin typeface="Book Antiqua" panose="02040602050305030304" pitchFamily="18" charset="0"/>
              </a:rPr>
              <a:t>Генріх Гейне – німецький поет – романтик</a:t>
            </a:r>
            <a:br>
              <a:rPr lang="uk-UA" sz="4000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uk-UA" sz="4000" dirty="0">
                <a:solidFill>
                  <a:srgbClr val="FF0000"/>
                </a:solidFill>
                <a:latin typeface="Book Antiqua" panose="02040602050305030304" pitchFamily="18" charset="0"/>
              </a:rPr>
              <a:t>(1797-1856</a:t>
            </a:r>
            <a:r>
              <a:rPr lang="uk-UA" sz="4000" dirty="0">
                <a:latin typeface="Book Antiqua" panose="02040602050305030304" pitchFamily="18" charset="0"/>
              </a:rPr>
              <a:t>)</a:t>
            </a:r>
            <a:endParaRPr lang="ru-RU" sz="4000" dirty="0">
              <a:latin typeface="Book Antiqua" panose="02040602050305030304" pitchFamily="18" charset="0"/>
            </a:endParaRPr>
          </a:p>
        </p:txBody>
      </p:sp>
      <p:pic>
        <p:nvPicPr>
          <p:cNvPr id="39948" name="Picture 12" descr="ph047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81175">
            <a:off x="6692847" y="1395797"/>
            <a:ext cx="2548381" cy="39896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 rot="20397697">
            <a:off x="3886842" y="3805843"/>
            <a:ext cx="2842916" cy="23729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i="1" dirty="0">
                <a:solidFill>
                  <a:srgbClr val="0070C0"/>
                </a:solidFill>
                <a:latin typeface="Century" panose="02040604050505020304" pitchFamily="18" charset="0"/>
                <a:ea typeface="Batang" panose="02030600000101010101" pitchFamily="18" charset="-127"/>
              </a:rPr>
              <a:t>З мого великого болю </a:t>
            </a:r>
          </a:p>
          <a:p>
            <a:pPr marL="0" indent="0">
              <a:buNone/>
            </a:pPr>
            <a:r>
              <a:rPr lang="ru-RU" sz="3200" i="1" dirty="0">
                <a:solidFill>
                  <a:srgbClr val="0070C0"/>
                </a:solidFill>
                <a:latin typeface="Century" panose="02040604050505020304" pitchFamily="18" charset="0"/>
                <a:ea typeface="Batang" panose="02030600000101010101" pitchFamily="18" charset="-127"/>
              </a:rPr>
              <a:t>творю я пісні маленькі…</a:t>
            </a:r>
          </a:p>
          <a:p>
            <a:r>
              <a:rPr lang="ru-RU" sz="3200" i="1" dirty="0">
                <a:solidFill>
                  <a:srgbClr val="0070C0"/>
                </a:solidFill>
                <a:latin typeface="Century" panose="02040604050505020304" pitchFamily="18" charset="0"/>
                <a:ea typeface="Batang" panose="02030600000101010101" pitchFamily="18" charset="-127"/>
              </a:rPr>
              <a:t>Г.Гейне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7" y="0"/>
            <a:ext cx="1199569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457" y="1443841"/>
            <a:ext cx="95408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1.В я кому місті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народивсь  Гейне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r>
              <a:rPr lang="de-DE" sz="2400" dirty="0"/>
              <a:t>A) </a:t>
            </a:r>
            <a:r>
              <a:rPr lang="ru-RU" sz="2400" dirty="0"/>
              <a:t>Берлін;</a:t>
            </a:r>
          </a:p>
          <a:p>
            <a:r>
              <a:rPr lang="de-DE" sz="2400" dirty="0"/>
              <a:t>B) </a:t>
            </a:r>
            <a:r>
              <a:rPr lang="ru-RU" sz="2400" dirty="0"/>
              <a:t>Дюссельдорф;</a:t>
            </a:r>
          </a:p>
          <a:p>
            <a:r>
              <a:rPr lang="de-DE" sz="2400" dirty="0"/>
              <a:t>C) </a:t>
            </a:r>
            <a:r>
              <a:rPr lang="ru-RU" sz="2400" dirty="0"/>
              <a:t>Гамбург</a:t>
            </a:r>
          </a:p>
          <a:p>
            <a:endParaRPr lang="ru-RU" sz="2400" dirty="0"/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2. Коли 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H.Heine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народився?</a:t>
            </a:r>
          </a:p>
          <a:p>
            <a:r>
              <a:rPr lang="de-DE" sz="2400" dirty="0"/>
              <a:t>A) 13 </a:t>
            </a:r>
            <a:r>
              <a:rPr lang="ru-RU" sz="2400" dirty="0"/>
              <a:t>грудня 1797 року;</a:t>
            </a:r>
          </a:p>
          <a:p>
            <a:r>
              <a:rPr lang="ru-RU" sz="2400" dirty="0"/>
              <a:t>Б) 17 лютого 1856 року;</a:t>
            </a:r>
          </a:p>
          <a:p>
            <a:r>
              <a:rPr lang="de-DE" sz="2400" dirty="0"/>
              <a:t>C) 14 </a:t>
            </a:r>
            <a:r>
              <a:rPr lang="ru-RU" sz="2400" dirty="0"/>
              <a:t>листопада 1817 року</a:t>
            </a:r>
          </a:p>
          <a:p>
            <a:endParaRPr lang="ru-RU" sz="2400" dirty="0"/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3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Справжнє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ім’я Гейне-</a:t>
            </a:r>
          </a:p>
          <a:p>
            <a:r>
              <a:rPr lang="ru-RU" sz="2400" dirty="0"/>
              <a:t>А) Генріх</a:t>
            </a:r>
          </a:p>
          <a:p>
            <a:r>
              <a:rPr lang="ru-RU" sz="2400" dirty="0"/>
              <a:t>В) Гаррі</a:t>
            </a:r>
          </a:p>
          <a:p>
            <a:r>
              <a:rPr lang="ru-RU" sz="2400" dirty="0"/>
              <a:t>С) Густав</a:t>
            </a:r>
          </a:p>
        </p:txBody>
      </p:sp>
    </p:spTree>
    <p:extLst>
      <p:ext uri="{BB962C8B-B14F-4D97-AF65-F5344CB8AC3E}">
        <p14:creationId xmlns:p14="http://schemas.microsoft.com/office/powerpoint/2010/main" val="10924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1" y="1166843"/>
            <a:ext cx="1045521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4. Де </a:t>
            </a:r>
            <a:r>
              <a:rPr lang="ru-RU" sz="2400" dirty="0" smtClean="0">
                <a:solidFill>
                  <a:schemeClr val="bg2"/>
                </a:solidFill>
              </a:rPr>
              <a:t>навчавсь</a:t>
            </a:r>
            <a:r>
              <a:rPr lang="uk-UA" sz="2400" dirty="0">
                <a:solidFill>
                  <a:schemeClr val="bg2"/>
                </a:solidFill>
              </a:rPr>
              <a:t> </a:t>
            </a:r>
            <a:r>
              <a:rPr lang="uk-UA" sz="2400" dirty="0" smtClean="0">
                <a:solidFill>
                  <a:schemeClr val="bg2"/>
                </a:solidFill>
              </a:rPr>
              <a:t>Гейне</a:t>
            </a:r>
            <a:r>
              <a:rPr lang="de-DE" sz="2400" dirty="0" smtClean="0">
                <a:solidFill>
                  <a:schemeClr val="bg2"/>
                </a:solidFill>
              </a:rPr>
              <a:t>?</a:t>
            </a:r>
            <a:endParaRPr lang="de-DE" sz="2400" dirty="0">
              <a:solidFill>
                <a:schemeClr val="bg2"/>
              </a:solidFill>
            </a:endParaRPr>
          </a:p>
          <a:p>
            <a:r>
              <a:rPr lang="ru-RU" sz="2400" dirty="0"/>
              <a:t>А) У Берлінському університеті,</a:t>
            </a:r>
          </a:p>
          <a:p>
            <a:r>
              <a:rPr lang="ru-RU" sz="2400" dirty="0"/>
              <a:t>Б) У Берліні та Бонні;</a:t>
            </a:r>
          </a:p>
          <a:p>
            <a:r>
              <a:rPr lang="de-DE" sz="2400" dirty="0"/>
              <a:t>C) </a:t>
            </a:r>
            <a:r>
              <a:rPr lang="ru-RU" sz="2400" dirty="0"/>
              <a:t>в Берліні, Бонні і Геттінгені.</a:t>
            </a:r>
          </a:p>
          <a:p>
            <a:endParaRPr lang="ru-RU" sz="2400" dirty="0"/>
          </a:p>
          <a:p>
            <a:r>
              <a:rPr lang="ru-RU" sz="2400" dirty="0">
                <a:solidFill>
                  <a:schemeClr val="bg2"/>
                </a:solidFill>
              </a:rPr>
              <a:t>5. Коли опублікував першу книгу віршів </a:t>
            </a:r>
            <a:r>
              <a:rPr lang="uk-UA" sz="2400" dirty="0" smtClean="0">
                <a:solidFill>
                  <a:schemeClr val="bg2"/>
                </a:solidFill>
              </a:rPr>
              <a:t>Гейне</a:t>
            </a:r>
            <a:r>
              <a:rPr lang="de-DE" sz="2400" dirty="0" smtClean="0">
                <a:solidFill>
                  <a:schemeClr val="bg2"/>
                </a:solidFill>
              </a:rPr>
              <a:t>?</a:t>
            </a:r>
            <a:endParaRPr lang="de-DE" sz="2400" dirty="0">
              <a:solidFill>
                <a:schemeClr val="bg2"/>
              </a:solidFill>
            </a:endParaRPr>
          </a:p>
          <a:p>
            <a:r>
              <a:rPr lang="ru-RU" sz="2400" dirty="0"/>
              <a:t>А</a:t>
            </a:r>
            <a:r>
              <a:rPr lang="ru-RU" sz="2400" dirty="0" smtClean="0"/>
              <a:t>) в 1822 році;</a:t>
            </a:r>
            <a:endParaRPr lang="ru-RU" sz="2400" dirty="0"/>
          </a:p>
          <a:p>
            <a:r>
              <a:rPr lang="ru-RU" sz="2400" dirty="0"/>
              <a:t>Б) в 1824 році;</a:t>
            </a:r>
          </a:p>
          <a:p>
            <a:r>
              <a:rPr lang="de-DE" sz="2400" dirty="0"/>
              <a:t>C) </a:t>
            </a:r>
            <a:r>
              <a:rPr lang="uk-UA" sz="2400" dirty="0" smtClean="0"/>
              <a:t> В </a:t>
            </a:r>
            <a:r>
              <a:rPr lang="de-DE" sz="2400" dirty="0" smtClean="0"/>
              <a:t>1821</a:t>
            </a:r>
            <a:r>
              <a:rPr lang="uk-UA" sz="2400" dirty="0" smtClean="0"/>
              <a:t> році</a:t>
            </a:r>
            <a:endParaRPr lang="de-DE" sz="2400" dirty="0"/>
          </a:p>
          <a:p>
            <a:r>
              <a:rPr lang="de-DE" sz="2400" dirty="0">
                <a:solidFill>
                  <a:schemeClr val="bg2"/>
                </a:solidFill>
              </a:rPr>
              <a:t>6. </a:t>
            </a:r>
            <a:r>
              <a:rPr lang="ru-RU" sz="2400" dirty="0">
                <a:solidFill>
                  <a:schemeClr val="bg2"/>
                </a:solidFill>
              </a:rPr>
              <a:t>Як </a:t>
            </a:r>
            <a:r>
              <a:rPr lang="ru-RU" sz="2400" dirty="0" smtClean="0">
                <a:solidFill>
                  <a:schemeClr val="bg2"/>
                </a:solidFill>
              </a:rPr>
              <a:t>називається    поема </a:t>
            </a:r>
            <a:r>
              <a:rPr lang="ru-RU" sz="2400" dirty="0">
                <a:solidFill>
                  <a:schemeClr val="bg2"/>
                </a:solidFill>
              </a:rPr>
              <a:t>Г. Гейне, де він піддав критиці політичні і соціальні умови Німеччини?</a:t>
            </a:r>
          </a:p>
          <a:p>
            <a:r>
              <a:rPr lang="ru-RU" sz="2400" dirty="0" smtClean="0"/>
              <a:t>А</a:t>
            </a:r>
            <a:r>
              <a:rPr lang="ru-RU" sz="2400" dirty="0"/>
              <a:t>) "Німеччина Зимова казка ";</a:t>
            </a:r>
          </a:p>
          <a:p>
            <a:r>
              <a:rPr lang="ru-RU" sz="2400" dirty="0"/>
              <a:t>Б) "Зимова казка";</a:t>
            </a:r>
          </a:p>
          <a:p>
            <a:r>
              <a:rPr lang="de-DE" sz="2400" dirty="0"/>
              <a:t>C) "</a:t>
            </a:r>
            <a:r>
              <a:rPr lang="ru-RU" sz="2400" dirty="0"/>
              <a:t>Німеччина, братва Вінтера".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5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8827" y="1334113"/>
            <a:ext cx="93682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7. Де знаходиться могила 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H. Heine?</a:t>
            </a:r>
          </a:p>
          <a:p>
            <a:r>
              <a:rPr lang="ru-RU" sz="2400" dirty="0"/>
              <a:t>А) У Дюссельдорфі;</a:t>
            </a:r>
          </a:p>
          <a:p>
            <a:r>
              <a:rPr lang="ru-RU" sz="2400" dirty="0"/>
              <a:t>Б) У Берлінському університеті,</a:t>
            </a:r>
          </a:p>
          <a:p>
            <a:r>
              <a:rPr lang="de-DE" sz="2400" dirty="0"/>
              <a:t>C) </a:t>
            </a:r>
            <a:r>
              <a:rPr lang="ru-RU" sz="2400" dirty="0"/>
              <a:t>У Парижі.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8. Яка річка оспівана </a:t>
            </a: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H.Heine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у вірші "Лорелей"?</a:t>
            </a:r>
          </a:p>
          <a:p>
            <a:r>
              <a:rPr lang="de-DE" sz="2400" dirty="0"/>
              <a:t>A) </a:t>
            </a:r>
            <a:r>
              <a:rPr lang="ru-RU" sz="2400" dirty="0"/>
              <a:t>Рейн;</a:t>
            </a:r>
          </a:p>
          <a:p>
            <a:r>
              <a:rPr lang="ru-RU" sz="2400" dirty="0"/>
              <a:t>Б) Ельба;</a:t>
            </a:r>
          </a:p>
          <a:p>
            <a:r>
              <a:rPr lang="de-DE" sz="2400" dirty="0"/>
              <a:t>C) </a:t>
            </a:r>
            <a:r>
              <a:rPr lang="ru-RU" sz="2400" dirty="0"/>
              <a:t>Дунай.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9. Г. Гейне написав багато віршів.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яка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збірка вийшла у 1827 р?</a:t>
            </a:r>
          </a:p>
          <a:p>
            <a:r>
              <a:rPr lang="ru-RU" sz="2400" dirty="0"/>
              <a:t>А) "Книга німецьких пісень";</a:t>
            </a:r>
          </a:p>
          <a:p>
            <a:r>
              <a:rPr lang="ru-RU" sz="2400" dirty="0"/>
              <a:t>Б) "Книга пісень";</a:t>
            </a:r>
          </a:p>
          <a:p>
            <a:r>
              <a:rPr lang="de-DE" sz="2400" dirty="0"/>
              <a:t>C) "</a:t>
            </a:r>
            <a:r>
              <a:rPr lang="ru-RU" sz="2400" dirty="0"/>
              <a:t>Книга народних пісень".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0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28468" y="1305342"/>
            <a:ext cx="99893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10) Назвіть художній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напрям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останнім представником якого називав  себе митець?</a:t>
            </a:r>
          </a:p>
          <a:p>
            <a:r>
              <a:rPr lang="ru-RU" sz="2400" dirty="0">
                <a:solidFill>
                  <a:schemeClr val="bg1"/>
                </a:solidFill>
              </a:rPr>
              <a:t>А) класицизм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В)романтизм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С)реалізм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/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11) Скільки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разів видавалась «Книга пісень» за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життя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поета?</a:t>
            </a:r>
          </a:p>
          <a:p>
            <a:r>
              <a:rPr lang="ru-RU" sz="2400" dirty="0">
                <a:solidFill>
                  <a:schemeClr val="bg1"/>
                </a:solidFill>
              </a:rPr>
              <a:t>А) 9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В)20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С) </a:t>
            </a:r>
            <a:r>
              <a:rPr lang="ru-RU" sz="2400" dirty="0" smtClean="0">
                <a:solidFill>
                  <a:schemeClr val="bg1"/>
                </a:solidFill>
              </a:rPr>
              <a:t>1</a:t>
            </a:r>
            <a:r>
              <a:rPr lang="en-US" sz="2400" smtClean="0">
                <a:solidFill>
                  <a:schemeClr val="bg1"/>
                </a:solidFill>
              </a:rPr>
              <a:t>2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Скільки років прожив Гейне?</a:t>
            </a:r>
          </a:p>
          <a:p>
            <a:r>
              <a:rPr lang="ru-RU" sz="2400" dirty="0">
                <a:solidFill>
                  <a:schemeClr val="bg1"/>
                </a:solidFill>
              </a:rPr>
              <a:t>А)87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В) 58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С)69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73862"/>
          </a:xfrm>
          <a:prstGeom prst="rect">
            <a:avLst/>
          </a:prstGeom>
        </p:spPr>
      </p:pic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274" y="896938"/>
            <a:ext cx="3478212" cy="4319587"/>
          </a:xfrm>
          <a:noFill/>
          <a:ln w="76200" cmpd="tri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7" b="6335"/>
          <a:stretch>
            <a:fillRect/>
          </a:stretch>
        </p:blipFill>
        <p:spPr bwMode="auto">
          <a:xfrm>
            <a:off x="6600825" y="1916113"/>
            <a:ext cx="3024188" cy="4248150"/>
          </a:xfrm>
          <a:prstGeom prst="rect">
            <a:avLst/>
          </a:prstGeom>
          <a:noFill/>
          <a:ln w="76200" cmpd="tri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711451" y="5216525"/>
            <a:ext cx="3133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Генріх Гейне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6311901" y="6316663"/>
            <a:ext cx="4075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Будинок Генріха Гейне</a:t>
            </a:r>
            <a:endParaRPr lang="ru-RU" sz="2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1374</Words>
  <Application>Microsoft Office PowerPoint</Application>
  <PresentationFormat>Широкоэкранный</PresentationFormat>
  <Paragraphs>255</Paragraphs>
  <Slides>38</Slides>
  <Notes>2</Notes>
  <HiddenSlides>0</HiddenSlides>
  <MMClips>6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Arial</vt:lpstr>
      <vt:lpstr>Batang</vt:lpstr>
      <vt:lpstr>Book Antiqua</vt:lpstr>
      <vt:lpstr>Calibri</vt:lpstr>
      <vt:lpstr>Calibri Light</vt:lpstr>
      <vt:lpstr>Century</vt:lpstr>
      <vt:lpstr>Georgia</vt:lpstr>
      <vt:lpstr>Segoe Script</vt:lpstr>
      <vt:lpstr>Sylfaen</vt:lpstr>
      <vt:lpstr>Tahoma</vt:lpstr>
      <vt:lpstr>Wingdings</vt:lpstr>
      <vt:lpstr>Тема Office</vt:lpstr>
      <vt:lpstr>Документ</vt:lpstr>
      <vt:lpstr>Єднання музики, поезії, краси…</vt:lpstr>
      <vt:lpstr>Генріх Гейне – німецький поет-романтик. “Книга пісень” – видатне явище німецького рамантизму  Das Thema: Heinrich Heine ist ein deutscher Dichter-Romantiker. „Buch der Lieder“ ist der Höhepunkt der deutschen Romantik.</vt:lpstr>
      <vt:lpstr>Композитор Ференц Ліст про Генріха Гейне :</vt:lpstr>
      <vt:lpstr>Генріх Гейне – німецький поет – романтик (1797-1856)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Духовний світ Гейне</vt:lpstr>
      <vt:lpstr>ТВОРЧА СПАДЩИНА</vt:lpstr>
      <vt:lpstr>“Книга пісень”- видатне явище німецького романтизму</vt:lpstr>
      <vt:lpstr>Коли настав чудовий май...</vt:lpstr>
      <vt:lpstr>Презентация PowerPoint</vt:lpstr>
      <vt:lpstr>Коли розлучаються двоє, За руки беруться вони, I плачуть, і тяжко зітхають, Без ліку зітхають, смутні.  З тобою ми вдвох не зітхали. Ніколи не плакали ми; Той сум, оті тяжкі зітхання Прийшли до нас згодом самі. </vt:lpstr>
      <vt:lpstr>Презентация PowerPoint</vt:lpstr>
      <vt:lpstr>Презентация PowerPoint</vt:lpstr>
      <vt:lpstr>Презентация PowerPoint</vt:lpstr>
      <vt:lpstr>ЛАНГЕ “Скеля Лорелей на Рейні"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Сенкан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39</cp:revision>
  <dcterms:created xsi:type="dcterms:W3CDTF">2017-02-11T07:37:39Z</dcterms:created>
  <dcterms:modified xsi:type="dcterms:W3CDTF">2023-01-18T18:57:54Z</dcterms:modified>
</cp:coreProperties>
</file>