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340" r:id="rId2"/>
    <p:sldId id="260" r:id="rId3"/>
    <p:sldId id="319" r:id="rId4"/>
    <p:sldId id="273" r:id="rId5"/>
    <p:sldId id="330" r:id="rId6"/>
    <p:sldId id="309" r:id="rId7"/>
    <p:sldId id="312" r:id="rId8"/>
    <p:sldId id="325" r:id="rId9"/>
    <p:sldId id="274" r:id="rId10"/>
    <p:sldId id="275" r:id="rId11"/>
    <p:sldId id="276" r:id="rId12"/>
    <p:sldId id="277" r:id="rId13"/>
    <p:sldId id="278" r:id="rId14"/>
    <p:sldId id="301" r:id="rId15"/>
    <p:sldId id="320" r:id="rId16"/>
    <p:sldId id="322" r:id="rId17"/>
    <p:sldId id="323" r:id="rId18"/>
    <p:sldId id="336" r:id="rId19"/>
    <p:sldId id="324" r:id="rId20"/>
    <p:sldId id="307" r:id="rId21"/>
    <p:sldId id="326" r:id="rId22"/>
    <p:sldId id="289" r:id="rId23"/>
    <p:sldId id="290" r:id="rId24"/>
    <p:sldId id="293" r:id="rId25"/>
    <p:sldId id="294" r:id="rId26"/>
    <p:sldId id="299" r:id="rId27"/>
    <p:sldId id="261" r:id="rId28"/>
    <p:sldId id="333" r:id="rId29"/>
    <p:sldId id="32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12CBD-D849-43A7-8933-2B17C00E5C86}" type="doc">
      <dgm:prSet loTypeId="urn:microsoft.com/office/officeart/2005/8/layout/matrix1" loCatId="matrix" qsTypeId="urn:microsoft.com/office/officeart/2005/8/quickstyle/3d1" qsCatId="3D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9F75795C-6C52-42A4-9FE3-65A82D837D3E}">
      <dgm:prSet phldrT="[Текст]" custT="1"/>
      <dgm:spPr>
        <a:solidFill>
          <a:srgbClr val="254061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z="190500" prstMaterial="metal">
          <a:bevelT w="38100" h="25400"/>
          <a:bevelB w="88900" h="31750" prst="angle"/>
        </a:sp3d>
      </dgm:spPr>
      <dgm:t>
        <a:bodyPr/>
        <a:lstStyle/>
        <a:p>
          <a:r>
            <a: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Фундаментальні фізичні взаємодії</a:t>
          </a:r>
          <a:endParaRPr lang="ru-RU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C4E71D-E131-46D7-BD91-3FF277489141}" type="parTrans" cxnId="{7DE6460A-84AE-42BE-8469-95E79B6587D7}">
      <dgm:prSet/>
      <dgm:spPr/>
      <dgm:t>
        <a:bodyPr/>
        <a:lstStyle/>
        <a:p>
          <a:endParaRPr lang="ru-RU"/>
        </a:p>
      </dgm:t>
    </dgm:pt>
    <dgm:pt modelId="{1477F10B-CE37-48ED-9170-3FD7D052F8A0}" type="sibTrans" cxnId="{7DE6460A-84AE-42BE-8469-95E79B6587D7}">
      <dgm:prSet/>
      <dgm:spPr/>
      <dgm:t>
        <a:bodyPr/>
        <a:lstStyle/>
        <a:p>
          <a:endParaRPr lang="ru-RU"/>
        </a:p>
      </dgm:t>
    </dgm:pt>
    <dgm:pt modelId="{D55DB97E-7001-47B5-B581-B2CA8591BFFF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 prstMaterial="metal"/>
      </dgm:spPr>
      <dgm:t>
        <a:bodyPr/>
        <a:lstStyle/>
        <a:p>
          <a:r>
            <a:rPr lang="uk-UA" dirty="0">
              <a:effectLst/>
            </a:rPr>
            <a:t>Гравітаційна</a:t>
          </a:r>
          <a:endParaRPr lang="ru-RU" dirty="0">
            <a:effectLst/>
          </a:endParaRPr>
        </a:p>
      </dgm:t>
    </dgm:pt>
    <dgm:pt modelId="{0A679AA2-6F95-4C44-9BE4-AB8682659D96}" type="parTrans" cxnId="{EF798621-FCB5-4645-BB0F-B1E656053C8D}">
      <dgm:prSet/>
      <dgm:spPr/>
      <dgm:t>
        <a:bodyPr/>
        <a:lstStyle/>
        <a:p>
          <a:endParaRPr lang="ru-RU"/>
        </a:p>
      </dgm:t>
    </dgm:pt>
    <dgm:pt modelId="{02223E0A-A897-470B-9B83-CD9B3B7274DA}" type="sibTrans" cxnId="{EF798621-FCB5-4645-BB0F-B1E656053C8D}">
      <dgm:prSet/>
      <dgm:spPr/>
      <dgm:t>
        <a:bodyPr/>
        <a:lstStyle/>
        <a:p>
          <a:endParaRPr lang="ru-RU"/>
        </a:p>
      </dgm:t>
    </dgm:pt>
    <dgm:pt modelId="{B57F47AD-3590-44EE-882E-21E7C0C2CE84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 prstMaterial="metal"/>
      </dgm:spPr>
      <dgm:t>
        <a:bodyPr/>
        <a:lstStyle/>
        <a:p>
          <a:r>
            <a: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Електромагнітна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A1852C-2355-407A-B307-4A9628AC39BC}" type="parTrans" cxnId="{820E9C4F-9DFD-45B6-81F3-A9A1CAECEF79}">
      <dgm:prSet/>
      <dgm:spPr/>
      <dgm:t>
        <a:bodyPr/>
        <a:lstStyle/>
        <a:p>
          <a:endParaRPr lang="ru-RU"/>
        </a:p>
      </dgm:t>
    </dgm:pt>
    <dgm:pt modelId="{26D666F7-8038-4F54-8E67-B7FB625A7E4F}" type="sibTrans" cxnId="{820E9C4F-9DFD-45B6-81F3-A9A1CAECEF79}">
      <dgm:prSet/>
      <dgm:spPr/>
      <dgm:t>
        <a:bodyPr/>
        <a:lstStyle/>
        <a:p>
          <a:endParaRPr lang="ru-RU"/>
        </a:p>
      </dgm:t>
    </dgm:pt>
    <dgm:pt modelId="{D930129F-AE42-492D-A20B-8CEA147418D9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 prstMaterial="metal"/>
      </dgm:spPr>
      <dgm:t>
        <a:bodyPr/>
        <a:lstStyle/>
        <a:p>
          <a:r>
            <a: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Сильна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73F681-7A09-4BEE-B96E-6F29962B450B}" type="parTrans" cxnId="{975D3025-AF52-4571-BEAA-70D8027C45B8}">
      <dgm:prSet/>
      <dgm:spPr/>
      <dgm:t>
        <a:bodyPr/>
        <a:lstStyle/>
        <a:p>
          <a:endParaRPr lang="ru-RU"/>
        </a:p>
      </dgm:t>
    </dgm:pt>
    <dgm:pt modelId="{A3CE07CC-9C3C-44EE-963F-54352D1D40A8}" type="sibTrans" cxnId="{975D3025-AF52-4571-BEAA-70D8027C45B8}">
      <dgm:prSet/>
      <dgm:spPr/>
      <dgm:t>
        <a:bodyPr/>
        <a:lstStyle/>
        <a:p>
          <a:endParaRPr lang="ru-RU"/>
        </a:p>
      </dgm:t>
    </dgm:pt>
    <dgm:pt modelId="{4F07CBAF-0916-4AB1-AACE-8C4401313AA8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  <a:scene3d>
          <a:camera prst="orthographicFront"/>
          <a:lightRig rig="threePt" dir="t"/>
        </a:scene3d>
        <a:sp3d prstMaterial="metal"/>
      </dgm:spPr>
      <dgm:t>
        <a:bodyPr/>
        <a:lstStyle/>
        <a:p>
          <a:r>
            <a: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Слабка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6E8E75-2359-4C95-B7F5-956F187A8ECC}" type="parTrans" cxnId="{DA801D3E-DEDC-4F3D-893A-2C8890328736}">
      <dgm:prSet/>
      <dgm:spPr/>
      <dgm:t>
        <a:bodyPr/>
        <a:lstStyle/>
        <a:p>
          <a:endParaRPr lang="ru-RU"/>
        </a:p>
      </dgm:t>
    </dgm:pt>
    <dgm:pt modelId="{0EF2C5E1-888A-4BAD-8316-78C5C670AB67}" type="sibTrans" cxnId="{DA801D3E-DEDC-4F3D-893A-2C8890328736}">
      <dgm:prSet/>
      <dgm:spPr/>
      <dgm:t>
        <a:bodyPr/>
        <a:lstStyle/>
        <a:p>
          <a:endParaRPr lang="ru-RU"/>
        </a:p>
      </dgm:t>
    </dgm:pt>
    <dgm:pt modelId="{AA9A2D61-C14C-47E4-9497-6B72AAE428C8}" type="pres">
      <dgm:prSet presAssocID="{09D12CBD-D849-43A7-8933-2B17C00E5C86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78034E-C4F3-4CE9-9E15-E71982E3662B}" type="pres">
      <dgm:prSet presAssocID="{09D12CBD-D849-43A7-8933-2B17C00E5C86}" presName="matrix" presStyleCnt="0"/>
      <dgm:spPr>
        <a:scene3d>
          <a:camera prst="orthographicFront"/>
          <a:lightRig rig="threePt" dir="t"/>
        </a:scene3d>
        <a:sp3d prstMaterial="metal">
          <a:bevelT w="38100" h="25400"/>
        </a:sp3d>
      </dgm:spPr>
    </dgm:pt>
    <dgm:pt modelId="{4B9FFFAD-C918-44BE-A62F-6E58C19E0245}" type="pres">
      <dgm:prSet presAssocID="{09D12CBD-D849-43A7-8933-2B17C00E5C86}" presName="tile1" presStyleLbl="node1" presStyleIdx="0" presStyleCnt="4"/>
      <dgm:spPr/>
    </dgm:pt>
    <dgm:pt modelId="{6487F27D-58A7-4F03-85AC-6C5156E38A70}" type="pres">
      <dgm:prSet presAssocID="{09D12CBD-D849-43A7-8933-2B17C00E5C8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E8A1840-ACF5-49AD-A953-1552C3EFDA61}" type="pres">
      <dgm:prSet presAssocID="{09D12CBD-D849-43A7-8933-2B17C00E5C86}" presName="tile2" presStyleLbl="node1" presStyleIdx="1" presStyleCnt="4" custLinFactNeighborY="0"/>
      <dgm:spPr/>
    </dgm:pt>
    <dgm:pt modelId="{091ED754-D2D2-4287-89B3-4864FF6F674F}" type="pres">
      <dgm:prSet presAssocID="{09D12CBD-D849-43A7-8933-2B17C00E5C8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3FED5FC-4244-49AA-B065-B69A593569EF}" type="pres">
      <dgm:prSet presAssocID="{09D12CBD-D849-43A7-8933-2B17C00E5C86}" presName="tile3" presStyleLbl="node1" presStyleIdx="2" presStyleCnt="4"/>
      <dgm:spPr/>
    </dgm:pt>
    <dgm:pt modelId="{D1703D95-53AE-495A-BEE1-8FEDF682304E}" type="pres">
      <dgm:prSet presAssocID="{09D12CBD-D849-43A7-8933-2B17C00E5C8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1308A0D-79B2-4100-B7A9-360B11A33610}" type="pres">
      <dgm:prSet presAssocID="{09D12CBD-D849-43A7-8933-2B17C00E5C86}" presName="tile4" presStyleLbl="node1" presStyleIdx="3" presStyleCnt="4"/>
      <dgm:spPr/>
    </dgm:pt>
    <dgm:pt modelId="{4427C477-A561-4DB0-A880-1F24D36151AB}" type="pres">
      <dgm:prSet presAssocID="{09D12CBD-D849-43A7-8933-2B17C00E5C8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BD101E4-D61B-40C0-A0C9-50ED04EB55CF}" type="pres">
      <dgm:prSet presAssocID="{09D12CBD-D849-43A7-8933-2B17C00E5C86}" presName="centerTile" presStyleLbl="fgShp" presStyleIdx="0" presStyleCnt="1" custScaleX="286071" custScaleY="40580">
        <dgm:presLayoutVars>
          <dgm:chMax val="0"/>
          <dgm:chPref val="0"/>
        </dgm:presLayoutVars>
      </dgm:prSet>
      <dgm:spPr/>
    </dgm:pt>
  </dgm:ptLst>
  <dgm:cxnLst>
    <dgm:cxn modelId="{7DE6460A-84AE-42BE-8469-95E79B6587D7}" srcId="{09D12CBD-D849-43A7-8933-2B17C00E5C86}" destId="{9F75795C-6C52-42A4-9FE3-65A82D837D3E}" srcOrd="0" destOrd="0" parTransId="{E0C4E71D-E131-46D7-BD91-3FF277489141}" sibTransId="{1477F10B-CE37-48ED-9170-3FD7D052F8A0}"/>
    <dgm:cxn modelId="{5B957610-FD31-45D7-88AF-B011ABB45CB0}" type="presOf" srcId="{B57F47AD-3590-44EE-882E-21E7C0C2CE84}" destId="{091ED754-D2D2-4287-89B3-4864FF6F674F}" srcOrd="1" destOrd="0" presId="urn:microsoft.com/office/officeart/2005/8/layout/matrix1"/>
    <dgm:cxn modelId="{EF798621-FCB5-4645-BB0F-B1E656053C8D}" srcId="{9F75795C-6C52-42A4-9FE3-65A82D837D3E}" destId="{D55DB97E-7001-47B5-B581-B2CA8591BFFF}" srcOrd="0" destOrd="0" parTransId="{0A679AA2-6F95-4C44-9BE4-AB8682659D96}" sibTransId="{02223E0A-A897-470B-9B83-CD9B3B7274DA}"/>
    <dgm:cxn modelId="{975D3025-AF52-4571-BEAA-70D8027C45B8}" srcId="{9F75795C-6C52-42A4-9FE3-65A82D837D3E}" destId="{D930129F-AE42-492D-A20B-8CEA147418D9}" srcOrd="2" destOrd="0" parTransId="{5C73F681-7A09-4BEE-B96E-6F29962B450B}" sibTransId="{A3CE07CC-9C3C-44EE-963F-54352D1D40A8}"/>
    <dgm:cxn modelId="{7DCBCA33-69CA-4DCD-9104-38EABA190D9C}" type="presOf" srcId="{09D12CBD-D849-43A7-8933-2B17C00E5C86}" destId="{AA9A2D61-C14C-47E4-9497-6B72AAE428C8}" srcOrd="0" destOrd="0" presId="urn:microsoft.com/office/officeart/2005/8/layout/matrix1"/>
    <dgm:cxn modelId="{DA801D3E-DEDC-4F3D-893A-2C8890328736}" srcId="{9F75795C-6C52-42A4-9FE3-65A82D837D3E}" destId="{4F07CBAF-0916-4AB1-AACE-8C4401313AA8}" srcOrd="3" destOrd="0" parTransId="{4C6E8E75-2359-4C95-B7F5-956F187A8ECC}" sibTransId="{0EF2C5E1-888A-4BAD-8316-78C5C670AB67}"/>
    <dgm:cxn modelId="{BEF73B48-4C0E-4047-B1B1-5245D68D7682}" type="presOf" srcId="{D930129F-AE42-492D-A20B-8CEA147418D9}" destId="{D1703D95-53AE-495A-BEE1-8FEDF682304E}" srcOrd="1" destOrd="0" presId="urn:microsoft.com/office/officeart/2005/8/layout/matrix1"/>
    <dgm:cxn modelId="{304A956F-EBD0-452A-8349-2990FDCDBBB5}" type="presOf" srcId="{D930129F-AE42-492D-A20B-8CEA147418D9}" destId="{A3FED5FC-4244-49AA-B065-B69A593569EF}" srcOrd="0" destOrd="0" presId="urn:microsoft.com/office/officeart/2005/8/layout/matrix1"/>
    <dgm:cxn modelId="{820E9C4F-9DFD-45B6-81F3-A9A1CAECEF79}" srcId="{9F75795C-6C52-42A4-9FE3-65A82D837D3E}" destId="{B57F47AD-3590-44EE-882E-21E7C0C2CE84}" srcOrd="1" destOrd="0" parTransId="{3CA1852C-2355-407A-B307-4A9628AC39BC}" sibTransId="{26D666F7-8038-4F54-8E67-B7FB625A7E4F}"/>
    <dgm:cxn modelId="{F9326AD5-0900-4224-B80C-5637F0C40499}" type="presOf" srcId="{D55DB97E-7001-47B5-B581-B2CA8591BFFF}" destId="{4B9FFFAD-C918-44BE-A62F-6E58C19E0245}" srcOrd="0" destOrd="0" presId="urn:microsoft.com/office/officeart/2005/8/layout/matrix1"/>
    <dgm:cxn modelId="{B58D9FD8-9FBB-4DE3-98F2-D0C2A2AE0465}" type="presOf" srcId="{4F07CBAF-0916-4AB1-AACE-8C4401313AA8}" destId="{4427C477-A561-4DB0-A880-1F24D36151AB}" srcOrd="1" destOrd="0" presId="urn:microsoft.com/office/officeart/2005/8/layout/matrix1"/>
    <dgm:cxn modelId="{D817FCD9-2B13-4525-867D-C4396CA24713}" type="presOf" srcId="{4F07CBAF-0916-4AB1-AACE-8C4401313AA8}" destId="{31308A0D-79B2-4100-B7A9-360B11A33610}" srcOrd="0" destOrd="0" presId="urn:microsoft.com/office/officeart/2005/8/layout/matrix1"/>
    <dgm:cxn modelId="{BC5F17DD-38E6-47AA-BB1C-DC276C92AA8C}" type="presOf" srcId="{D55DB97E-7001-47B5-B581-B2CA8591BFFF}" destId="{6487F27D-58A7-4F03-85AC-6C5156E38A70}" srcOrd="1" destOrd="0" presId="urn:microsoft.com/office/officeart/2005/8/layout/matrix1"/>
    <dgm:cxn modelId="{2A3DD1F2-EA2D-46CA-905C-C8619858C352}" type="presOf" srcId="{B57F47AD-3590-44EE-882E-21E7C0C2CE84}" destId="{4E8A1840-ACF5-49AD-A953-1552C3EFDA61}" srcOrd="0" destOrd="0" presId="urn:microsoft.com/office/officeart/2005/8/layout/matrix1"/>
    <dgm:cxn modelId="{37F738F7-DB87-4438-BA56-48942F975904}" type="presOf" srcId="{9F75795C-6C52-42A4-9FE3-65A82D837D3E}" destId="{EBD101E4-D61B-40C0-A0C9-50ED04EB55CF}" srcOrd="0" destOrd="0" presId="urn:microsoft.com/office/officeart/2005/8/layout/matrix1"/>
    <dgm:cxn modelId="{E01B0D10-CEA1-4C92-B73F-54C5F262EC4C}" type="presParOf" srcId="{AA9A2D61-C14C-47E4-9497-6B72AAE428C8}" destId="{F678034E-C4F3-4CE9-9E15-E71982E3662B}" srcOrd="0" destOrd="0" presId="urn:microsoft.com/office/officeart/2005/8/layout/matrix1"/>
    <dgm:cxn modelId="{7D96F5A8-CF8C-433E-9340-AA35B1887ACF}" type="presParOf" srcId="{F678034E-C4F3-4CE9-9E15-E71982E3662B}" destId="{4B9FFFAD-C918-44BE-A62F-6E58C19E0245}" srcOrd="0" destOrd="0" presId="urn:microsoft.com/office/officeart/2005/8/layout/matrix1"/>
    <dgm:cxn modelId="{DF459978-0BFB-4226-9361-DA713F2665C6}" type="presParOf" srcId="{F678034E-C4F3-4CE9-9E15-E71982E3662B}" destId="{6487F27D-58A7-4F03-85AC-6C5156E38A70}" srcOrd="1" destOrd="0" presId="urn:microsoft.com/office/officeart/2005/8/layout/matrix1"/>
    <dgm:cxn modelId="{A33E8E12-A52A-4C45-8A55-6D12C7051B78}" type="presParOf" srcId="{F678034E-C4F3-4CE9-9E15-E71982E3662B}" destId="{4E8A1840-ACF5-49AD-A953-1552C3EFDA61}" srcOrd="2" destOrd="0" presId="urn:microsoft.com/office/officeart/2005/8/layout/matrix1"/>
    <dgm:cxn modelId="{BE30CAA6-5E22-4648-9C21-6C244F975976}" type="presParOf" srcId="{F678034E-C4F3-4CE9-9E15-E71982E3662B}" destId="{091ED754-D2D2-4287-89B3-4864FF6F674F}" srcOrd="3" destOrd="0" presId="urn:microsoft.com/office/officeart/2005/8/layout/matrix1"/>
    <dgm:cxn modelId="{AFCE33BF-4B0C-475F-8EC1-1481CE6BAC5F}" type="presParOf" srcId="{F678034E-C4F3-4CE9-9E15-E71982E3662B}" destId="{A3FED5FC-4244-49AA-B065-B69A593569EF}" srcOrd="4" destOrd="0" presId="urn:microsoft.com/office/officeart/2005/8/layout/matrix1"/>
    <dgm:cxn modelId="{12B83D10-F634-437D-9C57-6765E4EAC10A}" type="presParOf" srcId="{F678034E-C4F3-4CE9-9E15-E71982E3662B}" destId="{D1703D95-53AE-495A-BEE1-8FEDF682304E}" srcOrd="5" destOrd="0" presId="urn:microsoft.com/office/officeart/2005/8/layout/matrix1"/>
    <dgm:cxn modelId="{F9B272A8-5ADE-4C59-BD2A-29BC3B0D6455}" type="presParOf" srcId="{F678034E-C4F3-4CE9-9E15-E71982E3662B}" destId="{31308A0D-79B2-4100-B7A9-360B11A33610}" srcOrd="6" destOrd="0" presId="urn:microsoft.com/office/officeart/2005/8/layout/matrix1"/>
    <dgm:cxn modelId="{ED3D629B-7353-4CBB-8784-977B7DD81019}" type="presParOf" srcId="{F678034E-C4F3-4CE9-9E15-E71982E3662B}" destId="{4427C477-A561-4DB0-A880-1F24D36151AB}" srcOrd="7" destOrd="0" presId="urn:microsoft.com/office/officeart/2005/8/layout/matrix1"/>
    <dgm:cxn modelId="{DE323F7E-C615-4DF0-BE28-B60C1D3C8666}" type="presParOf" srcId="{AA9A2D61-C14C-47E4-9497-6B72AAE428C8}" destId="{EBD101E4-D61B-40C0-A0C9-50ED04EB55C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FFFAD-C918-44BE-A62F-6E58C19E0245}">
      <dsp:nvSpPr>
        <dsp:cNvPr id="0" name=""/>
        <dsp:cNvSpPr/>
      </dsp:nvSpPr>
      <dsp:spPr>
        <a:xfrm rot="16200000">
          <a:off x="388843" y="-388843"/>
          <a:ext cx="2894721" cy="3672408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 prstMaterial="metal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500" kern="1200" dirty="0">
              <a:effectLst/>
            </a:rPr>
            <a:t>Гравітаційна</a:t>
          </a:r>
          <a:endParaRPr lang="ru-RU" sz="3500" kern="1200" dirty="0">
            <a:effectLst/>
          </a:endParaRPr>
        </a:p>
      </dsp:txBody>
      <dsp:txXfrm rot="5400000">
        <a:off x="0" y="0"/>
        <a:ext cx="3672408" cy="2171041"/>
      </dsp:txXfrm>
    </dsp:sp>
    <dsp:sp modelId="{4E8A1840-ACF5-49AD-A953-1552C3EFDA61}">
      <dsp:nvSpPr>
        <dsp:cNvPr id="0" name=""/>
        <dsp:cNvSpPr/>
      </dsp:nvSpPr>
      <dsp:spPr>
        <a:xfrm>
          <a:off x="3672408" y="0"/>
          <a:ext cx="3672408" cy="2894721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 prstMaterial="metal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Електромагнітна</a:t>
          </a:r>
          <a:endParaRPr lang="ru-RU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72408" y="0"/>
        <a:ext cx="3672408" cy="2171041"/>
      </dsp:txXfrm>
    </dsp:sp>
    <dsp:sp modelId="{A3FED5FC-4244-49AA-B065-B69A593569EF}">
      <dsp:nvSpPr>
        <dsp:cNvPr id="0" name=""/>
        <dsp:cNvSpPr/>
      </dsp:nvSpPr>
      <dsp:spPr>
        <a:xfrm rot="10800000">
          <a:off x="0" y="2894721"/>
          <a:ext cx="3672408" cy="2894721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 prstMaterial="metal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Сильна</a:t>
          </a:r>
          <a:endParaRPr lang="ru-RU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3618401"/>
        <a:ext cx="3672408" cy="2171041"/>
      </dsp:txXfrm>
    </dsp:sp>
    <dsp:sp modelId="{31308A0D-79B2-4100-B7A9-360B11A33610}">
      <dsp:nvSpPr>
        <dsp:cNvPr id="0" name=""/>
        <dsp:cNvSpPr/>
      </dsp:nvSpPr>
      <dsp:spPr>
        <a:xfrm rot="5400000">
          <a:off x="4061251" y="2505878"/>
          <a:ext cx="2894721" cy="3672408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 prstMaterial="metal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Слабка</a:t>
          </a:r>
          <a:endParaRPr lang="ru-RU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3672408" y="3618401"/>
        <a:ext cx="3672408" cy="2171041"/>
      </dsp:txXfrm>
    </dsp:sp>
    <dsp:sp modelId="{EBD101E4-D61B-40C0-A0C9-50ED04EB55CF}">
      <dsp:nvSpPr>
        <dsp:cNvPr id="0" name=""/>
        <dsp:cNvSpPr/>
      </dsp:nvSpPr>
      <dsp:spPr>
        <a:xfrm>
          <a:off x="520699" y="2601052"/>
          <a:ext cx="6303416" cy="587338"/>
        </a:xfrm>
        <a:prstGeom prst="roundRect">
          <a:avLst/>
        </a:prstGeom>
        <a:solidFill>
          <a:srgbClr val="2540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z="190500" prstMaterial="metal">
          <a:bevelT w="38100" h="254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Фундаментальні фізичні взаємодії</a:t>
          </a:r>
          <a:endParaRPr lang="ru-RU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370" y="2629723"/>
        <a:ext cx="6246074" cy="529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D2EE1B-51F7-4DF5-AE41-1C85F28A3435}" type="datetimeFigureOut">
              <a:rPr lang="ru-RU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FF13E9B-976E-4825-8E77-40061E3F4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CEBE4-EA3D-40CC-978E-BA5DA42B92C5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7107" name="Місце для номера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D73891-D648-4DD0-9EB2-7F5F100E8E9E}" type="slidenum">
              <a:rPr lang="uk-UA" sz="1200">
                <a:latin typeface="Calibri" pitchFamily="34" charset="0"/>
              </a:rPr>
              <a:pPr algn="r"/>
              <a:t>4</a:t>
            </a:fld>
            <a:endParaRPr lang="uk-UA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34187-1C78-42AC-848E-613C0DB67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A27E72-F864-406E-8D06-009C8EDDD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66B61-51F9-4644-B28B-F5C4E337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1FF881-9855-445D-B0D5-92CCB39A8460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9111D-83EC-4FDA-BCC0-73DA38FA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CD891-080B-482A-99AB-C2242886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31018E-B2D6-42AE-8369-F8D92D5AB9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25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C8B8B-2DA4-4893-9393-F8D30E17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84BCD0-0F1F-4FEC-AEB5-4F44B2DA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3C3131-95D2-48B5-9837-4E1A62988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5A70B4-C649-4ACE-BEE7-C2DDBEA1A2DF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1DAA7-0F01-4775-A815-C2E22302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A2CD4B-2708-4E14-A11F-2AD6CF85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FA1D5B-3CA1-46B1-B206-2252F0A031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3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3898E6-6A8A-4B82-8DA5-5714A4C7F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1215A8-348A-4D4B-A623-057DE02EB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630BBB-3746-4D7D-A72B-CFD8B1471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D98471-BFA4-47FA-9597-5154F50F7ED2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9B91E0-9E20-4938-9EBD-3FD29D17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76CAA-718D-4CAA-9ABD-94285CD1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AE3D9D-8ABF-41A0-9E26-77A54AA682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39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42DB8-1B7A-4FFF-B870-15116A4F72DE}" type="datetimeFigureOut">
              <a:rPr lang="ru-RU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84ACA-E583-4189-ADFF-59F6A6FC5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23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287F8-D559-4228-A77C-78034358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EE3F7-D3EC-4413-B719-AF771D458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E5116-3270-4ED1-B87B-52340A9AD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443FA2-568F-46EE-82F8-A2145DFE00D9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D2347-913F-4AFF-9F15-EF97078A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0A86B4-34E3-4871-A054-EC9EE82E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6E3AF-A1F4-44B1-ACA7-1D592EF595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1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AE4DB-489D-4B20-9C1F-E05CE163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36265B-E90C-4458-BA01-FA1CC92AC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7D02C8-1CC0-49D3-A413-EF91D098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497C0E-6B39-4BAE-8A51-183FDA314F9D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E5CC2-D7BF-4C11-8941-A810B2F6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EB9D1C-93F1-4E54-838A-0B5F68E3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164742-25B2-4F93-ADC6-BA8C4B45A7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01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AC49D-2403-4106-B959-8CA895604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8A5970-7186-44A5-8AB1-96ED874EA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6FBEB7-B7B8-43E5-BD58-E7D67ED66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A1FB1A-A1D1-4F0D-9068-5522BD44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C329D6-726C-4F5C-ACC6-9303AE1A4AFF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68638F-93F0-498C-800B-46D87783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96D33-64FF-40FF-8639-8F382F6B7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416289-B87B-4C98-9884-B0AE3CF8DB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726EC-FA53-41B4-BCD9-797C87EF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15110A-9EDB-4D90-BE51-41228ADD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35751-5100-457F-992C-2C3A237A7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A230E6-A957-4A7C-B8D7-9D122ABFC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FB4DDE-52C6-4F57-9DFD-E175E98B6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46FB68-ABF1-4AF9-896A-421C949E9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8CA32D-E65E-408F-8F0F-B2BE54E4D407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2A260F-F43C-485E-8D34-1340E18D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0F80F6-ACF0-4C28-A417-0B349B69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F6019-55CE-463F-A80B-DF1CC4FA6D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58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4835E-7559-4734-956D-70C22CD9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21945D-CEEA-4FC1-9DC8-47ECBC5CA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15AEFB-3966-4670-AE62-6D63085B2E5A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AB1D33-4360-49AC-BF83-A09E8E50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69BAFC-ECCC-4E81-82DE-7A764BD2F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174740-4DB2-4768-A3AC-B226D1E6E2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9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DEAA24-8B44-4ACD-85F0-2C28B9F3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641043-4473-482C-B8B4-FC4EF0A64F06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7DD459-D020-4BB5-9105-E4FDB3A0F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8530A-43A7-44E0-8D98-EBA7573B4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09241-46E8-4600-A512-A82DCC7D01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1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62268-3AB2-4639-B6AB-E5EF7A51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31E97-1DAB-4BAC-8E24-DD659C30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8797CE-ED78-4661-8C0C-F3F288ECB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2C995E-2551-4773-9B32-52A0FC1C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86B27-15C5-4A9F-B4B9-6F45D43FAD7E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29E93E-FFEE-4FC3-913A-9589F7E5D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04CE56-8A26-4131-AF5C-1B5DA157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58711-2904-4BBE-BBC6-055EE030F1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9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ECAF-10C8-4E75-AE36-C2D6DE0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F590C6-1DC9-40FF-B68D-4F4537350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5342C2-9EC0-4776-A5DE-159C7BFF2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1F368A-7FA4-4143-BD5E-0CA53529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92EAA6-E068-49E1-90DE-171FB0244305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2F1695-FDA7-49CE-85A5-CE070AC12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DB5C08-1194-439D-907E-E833573A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4D35F-5F5D-4310-B35E-FCF957592A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4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1">
                <a:lumMod val="45000"/>
                <a:lumOff val="55000"/>
                <a:alpha val="43000"/>
              </a:schemeClr>
            </a:gs>
            <a:gs pos="78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D0066-BB60-4DA9-B790-877F35CB9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3308CD-4708-42E2-8AB1-5694E40D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398C2-5846-410B-9BB8-682F553CB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984725-40CC-47B4-9FEF-A0EF12C4CE3F}" type="datetimeFigureOut">
              <a:rPr lang="ru-RU" smtClean="0"/>
              <a:pPr>
                <a:defRPr/>
              </a:pPr>
              <a:t>05.03.2023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70F85-774C-4311-B22A-95F8870EE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96AAA1-B9CC-41C9-AD6E-F75CFB10D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B3F8-8185-4DCF-AE78-FD6A21312F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6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wmf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2ADE8-38C0-469C-9A4D-2D03E5BCC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864" y="908720"/>
            <a:ext cx="6858000" cy="1082501"/>
          </a:xfrm>
        </p:spPr>
        <p:txBody>
          <a:bodyPr/>
          <a:lstStyle/>
          <a:p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Абетка електростатики</a:t>
            </a:r>
            <a:endParaRPr lang="uk-UA" dirty="0"/>
          </a:p>
        </p:txBody>
      </p:sp>
      <p:pic>
        <p:nvPicPr>
          <p:cNvPr id="4" name="Picture 2" descr="Принципи утворення електростатичних зарядів - Фактосвіт">
            <a:extLst>
              <a:ext uri="{FF2B5EF4-FFF2-40B4-BE49-F238E27FC236}">
                <a16:creationId xmlns:a16="http://schemas.microsoft.com/office/drawing/2014/main" id="{B4C859BE-67F1-4060-B443-EDE86B5CD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64" y="2852936"/>
            <a:ext cx="609600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86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4437063"/>
            <a:ext cx="2352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Історія розвитку електростатики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3563938" y="1588999"/>
            <a:ext cx="5289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Вільгельм Гілберт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(1540 – 1603) - англійський фізик і лікар,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 науки про електрику.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3276600" y="3280202"/>
            <a:ext cx="54721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Затвердив експеримент, як основу дослідження.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971550" y="4537542"/>
            <a:ext cx="56165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тертя електризується не тільки бурштин, але й багато інших речовин і що притягують вони не тільки порошини, але й метали, дерево, папір, камінчики й навіть воду й олію.</a:t>
            </a:r>
          </a:p>
        </p:txBody>
      </p:sp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196975"/>
            <a:ext cx="24288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новый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12875"/>
            <a:ext cx="27447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 descr="1252237922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149725"/>
            <a:ext cx="3576638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924300" y="1412875"/>
            <a:ext cx="50403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Отто фон Геріке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(1602—1686), німецький вчений, побудував першу електростатистичну машину.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719138" y="0"/>
            <a:ext cx="84248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Історія розвитку електростатики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179512" y="4669265"/>
            <a:ext cx="49735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61950"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Виявив, що крім протягування, існує й електричне відштовхування.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56213" y="1244600"/>
            <a:ext cx="3887787" cy="969963"/>
          </a:xfrm>
        </p:spPr>
        <p:txBody>
          <a:bodyPr anchor="b">
            <a:no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Шарль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Дюфе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(1698 – 1739)</a:t>
            </a:r>
          </a:p>
        </p:txBody>
      </p:sp>
      <p:sp>
        <p:nvSpPr>
          <p:cNvPr id="55298" name="Объект 2"/>
          <p:cNvSpPr>
            <a:spLocks noGrp="1"/>
          </p:cNvSpPr>
          <p:nvPr>
            <p:ph sz="quarter" idx="4294967295"/>
          </p:nvPr>
        </p:nvSpPr>
        <p:spPr>
          <a:xfrm>
            <a:off x="3959225" y="2349500"/>
            <a:ext cx="5184775" cy="4032250"/>
          </a:xfrm>
        </p:spPr>
        <p:txBody>
          <a:bodyPr/>
          <a:lstStyle/>
          <a:p>
            <a:pPr marL="0" indent="355600" eaLnBrk="1" hangingPunct="1">
              <a:buFont typeface="Arial" charset="0"/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Провів експерименти по електризації  й установив що існують два види зарядів. При терті скляної  палички об шовк, скло одержав один вид заряду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скляний,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при терті смоляної (бурштинової)  палички об вовну (хутро) вона одержує інший вид заряду –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смоляний.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341438"/>
            <a:ext cx="25527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Заголовок 1"/>
          <p:cNvSpPr>
            <a:spLocks/>
          </p:cNvSpPr>
          <p:nvPr/>
        </p:nvSpPr>
        <p:spPr bwMode="auto">
          <a:xfrm>
            <a:off x="75565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Історія розвитку електростатики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92080" y="2857500"/>
            <a:ext cx="3643312" cy="1143000"/>
          </a:xfrm>
        </p:spPr>
        <p:txBody>
          <a:bodyPr anchor="b">
            <a:noAutofit/>
          </a:bodyPr>
          <a:lstStyle/>
          <a:p>
            <a:pPr eaLnBrk="1" hangingPunct="1">
              <a:defRPr/>
            </a:pP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Бенджамін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Франклін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(1706 – 1790)</a:t>
            </a:r>
          </a:p>
        </p:txBody>
      </p:sp>
      <p:sp>
        <p:nvSpPr>
          <p:cNvPr id="57346" name="Объект 2"/>
          <p:cNvSpPr>
            <a:spLocks noGrp="1"/>
          </p:cNvSpPr>
          <p:nvPr>
            <p:ph sz="quarter" idx="4294967295"/>
          </p:nvPr>
        </p:nvSpPr>
        <p:spPr>
          <a:xfrm>
            <a:off x="913606" y="5428222"/>
            <a:ext cx="7316787" cy="935037"/>
          </a:xfrm>
        </p:spPr>
        <p:txBody>
          <a:bodyPr/>
          <a:lstStyle/>
          <a:p>
            <a:pPr marL="0" indent="355600" eaLnBrk="1" hangingPunct="1">
              <a:buFont typeface="Arial" charset="0"/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Ввів поняття позитивного й негативного заряду.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12875"/>
            <a:ext cx="4160838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Заголовок 1"/>
          <p:cNvSpPr>
            <a:spLocks/>
          </p:cNvSpPr>
          <p:nvPr/>
        </p:nvSpPr>
        <p:spPr bwMode="auto">
          <a:xfrm>
            <a:off x="106270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розвитку електростатики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Історія розвитку електростатики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4284663" y="1268413"/>
            <a:ext cx="44640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Ернест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Резерфорд,</a:t>
            </a:r>
          </a:p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1871 - 1937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хімік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Нобелевської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премії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Ернест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Резерфорд створив "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планетарну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атома. </a:t>
            </a:r>
          </a:p>
        </p:txBody>
      </p:sp>
      <p:sp>
        <p:nvSpPr>
          <p:cNvPr id="59396" name="AutoShape 5" descr="&amp;Kcy;&amp;acy;&amp;rcy;&amp;tcy;&amp;icy;&amp;ncy;&amp;kcy;&amp;icy; &amp;pcy;&amp;ocy; &amp;zcy;&amp;acy;&amp;pcy;&amp;rcy;&amp;ocy;&amp;scy;&amp;ucy; &amp;Rcy;&amp;iecy;&amp;zcy;&amp;iecy;&amp;rcy;&amp;fcy;&amp;ocy;&amp;rcy;&amp;dcy;"/>
          <p:cNvSpPr>
            <a:spLocks noChangeAspect="1" noChangeArrowheads="1"/>
          </p:cNvSpPr>
          <p:nvPr/>
        </p:nvSpPr>
        <p:spPr bwMode="auto">
          <a:xfrm>
            <a:off x="4138613" y="2914650"/>
            <a:ext cx="8667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9397" name="Picture 6" descr="ANd9GcQQlVS7aVoqGK3K6-7c3XMguyHzYrm9S3GoFnfXajK-YPbLfViX5D1pNE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196975"/>
            <a:ext cx="24368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67AA1D66-CBEE-4670-8735-B797322CF6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56" y="4694237"/>
            <a:ext cx="255270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6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Електричний заряд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idx="1"/>
          </p:nvPr>
        </p:nvSpPr>
        <p:spPr>
          <a:xfrm>
            <a:off x="971550" y="1600200"/>
            <a:ext cx="7715250" cy="4525963"/>
          </a:xfrm>
        </p:spPr>
        <p:txBody>
          <a:bodyPr/>
          <a:lstStyle/>
          <a:p>
            <a:pPr marL="0" indent="357188" eaLnBrk="1" hangingPunct="1">
              <a:buFont typeface="Arial" charset="0"/>
              <a:buNone/>
              <a:defRPr/>
            </a:pPr>
            <a:r>
              <a:rPr lang="uk-UA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Електричний заряд</a:t>
            </a:r>
            <a: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фізична величина, яка характеризує властивість частинок або тіл вступати в електромагнітну взаємодію. </a:t>
            </a:r>
          </a:p>
          <a:p>
            <a:pPr marL="0" indent="357188" eaLnBrk="1" hangingPunct="1">
              <a:buFont typeface="Arial" charset="0"/>
              <a:buNone/>
              <a:defRPr/>
            </a:pP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Одиниця електричного заряду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кулон         (1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357188" eaLnBrk="1" hangingPunct="1">
              <a:buFont typeface="Arial" charset="0"/>
              <a:buNone/>
              <a:defRPr/>
            </a:pP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кулон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дорівнює заряду, який проходить через поперечний переріз провідника за 1 секунду, якщо сила струму в провіднику 1 А.</a:t>
            </a:r>
          </a:p>
          <a:p>
            <a:pPr marL="0" indent="357188" algn="ctr" eaLnBrk="1" hangingPunct="1">
              <a:buFont typeface="Arial" charset="0"/>
              <a:buNone/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1Кл = 1 А 1 с.</a:t>
            </a:r>
          </a:p>
          <a:p>
            <a:pPr marL="0" indent="357188" eaLnBrk="1" hangingPunct="1">
              <a:buFont typeface="Arial" charset="0"/>
              <a:buNone/>
              <a:defRPr/>
            </a:pPr>
            <a:r>
              <a:rPr lang="uk-UA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Заряд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кількісна міра електричної взаємодії.</a:t>
            </a:r>
          </a:p>
          <a:p>
            <a:pPr marL="0" indent="357188" algn="ctr" eaLnBrk="1" hangingPunct="1">
              <a:buFont typeface="Arial" charset="0"/>
              <a:buNone/>
              <a:defRPr/>
            </a:pPr>
            <a:endParaRPr lang="ru-RU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3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Властивості електричного заряду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7282" name="Rectangle 2"/>
          <p:cNvSpPr>
            <a:spLocks noGrp="1"/>
          </p:cNvSpPr>
          <p:nvPr>
            <p:ph idx="1"/>
          </p:nvPr>
        </p:nvSpPr>
        <p:spPr>
          <a:xfrm>
            <a:off x="971550" y="1052513"/>
            <a:ext cx="7921625" cy="1440383"/>
          </a:xfrm>
        </p:spPr>
        <p:txBody>
          <a:bodyPr/>
          <a:lstStyle/>
          <a:p>
            <a:pPr marL="357188" indent="-357188" eaLnBrk="1" hangingPunct="1"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 </a:t>
            </a: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 та негативні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заряди.</a:t>
            </a:r>
          </a:p>
          <a:p>
            <a:pPr marL="357188" indent="-357188" eaLnBrk="1" hangingPunct="1"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Носіями електричного заряду є частинки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електричних заряд не існує окремо від неї.</a:t>
            </a:r>
            <a:endParaRPr lang="uk-UA" sz="2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ru-RU" dirty="0"/>
          </a:p>
        </p:txBody>
      </p:sp>
      <p:sp>
        <p:nvSpPr>
          <p:cNvPr id="61445" name="Місце для вмісту 2"/>
          <p:cNvSpPr>
            <a:spLocks/>
          </p:cNvSpPr>
          <p:nvPr/>
        </p:nvSpPr>
        <p:spPr bwMode="auto">
          <a:xfrm>
            <a:off x="1426439" y="3140968"/>
            <a:ext cx="6481762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3104" y="3380608"/>
            <a:ext cx="3888432" cy="272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7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Властивості електричного заряду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8306" name="Rectangle 2"/>
          <p:cNvSpPr>
            <a:spLocks noGrp="1"/>
          </p:cNvSpPr>
          <p:nvPr>
            <p:ph idx="1"/>
          </p:nvPr>
        </p:nvSpPr>
        <p:spPr>
          <a:xfrm>
            <a:off x="914400" y="4710844"/>
            <a:ext cx="7921625" cy="2332856"/>
          </a:xfrm>
        </p:spPr>
        <p:txBody>
          <a:bodyPr/>
          <a:lstStyle/>
          <a:p>
            <a:pPr marL="357188" indent="-357188" eaLnBrk="1" hangingPunct="1"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Тіла, що мають заряди одного знаку, </a:t>
            </a: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відштовхуються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тіла, що мають заряди протилежних знаків, </a:t>
            </a: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притягуються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980728"/>
            <a:ext cx="4751982" cy="339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3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C00000"/>
                </a:solidFill>
              </a:rPr>
              <a:t>Дослід </a:t>
            </a:r>
            <a:r>
              <a:rPr lang="uk-UA" sz="3600" b="1" dirty="0" err="1">
                <a:solidFill>
                  <a:srgbClr val="C00000"/>
                </a:solidFill>
              </a:rPr>
              <a:t>Йоффе-Міллікена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7282" name="Rectangle 2"/>
          <p:cNvSpPr>
            <a:spLocks noGrp="1"/>
          </p:cNvSpPr>
          <p:nvPr>
            <p:ph idx="1"/>
          </p:nvPr>
        </p:nvSpPr>
        <p:spPr>
          <a:xfrm>
            <a:off x="971550" y="1052513"/>
            <a:ext cx="7921625" cy="4525962"/>
          </a:xfrm>
        </p:spPr>
        <p:txBody>
          <a:bodyPr/>
          <a:lstStyle/>
          <a:p>
            <a:pPr marL="357188" indent="-357188" eaLnBrk="1" hangingPunct="1">
              <a:defRPr/>
            </a:pPr>
            <a:endParaRPr lang="uk-UA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57188" indent="-357188" eaLnBrk="1" hangingPunct="1">
              <a:defRPr/>
            </a:pPr>
            <a:endParaRPr lang="ru-RU" dirty="0"/>
          </a:p>
        </p:txBody>
      </p:sp>
      <p:sp>
        <p:nvSpPr>
          <p:cNvPr id="61445" name="Місце для вмісту 2"/>
          <p:cNvSpPr>
            <a:spLocks/>
          </p:cNvSpPr>
          <p:nvPr/>
        </p:nvSpPr>
        <p:spPr bwMode="auto">
          <a:xfrm>
            <a:off x="4963345" y="3429000"/>
            <a:ext cx="4034639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Електрон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Заряд = -1,6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10</a:t>
            </a:r>
            <a:r>
              <a:rPr kumimoji="0" lang="uk-UA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-19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Кл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itchFamily="18" charset="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Маса спокою = 9,110</a:t>
            </a:r>
            <a:r>
              <a:rPr kumimoji="0" lang="uk-UA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-31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 кг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Відкрив Томсон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Протон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Заряд = 1,6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10</a:t>
            </a:r>
            <a:r>
              <a:rPr kumimoji="0" lang="uk-UA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-19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Кл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itchFamily="18" charset="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Маса спокою в 1836 разів більша за масу електрона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Відкрив Резерфорд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8186C519-FF1C-477A-AB71-1E96EAFD69E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6" y="908720"/>
            <a:ext cx="5074056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0430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1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 електричного заряду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0" name="Rectangle 2"/>
          <p:cNvSpPr>
            <a:spLocks noGrp="1"/>
          </p:cNvSpPr>
          <p:nvPr>
            <p:ph idx="1"/>
          </p:nvPr>
        </p:nvSpPr>
        <p:spPr>
          <a:xfrm>
            <a:off x="971550" y="1600200"/>
            <a:ext cx="7921625" cy="4525963"/>
          </a:xfrm>
        </p:spPr>
        <p:txBody>
          <a:bodyPr/>
          <a:lstStyle/>
          <a:p>
            <a:pPr marL="357188" indent="-357188" eaLnBrk="1" hangingPunct="1"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Електричний заряд є </a:t>
            </a: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дискретним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електричні заряди кратні певному найменшому (елементарному) заряду. Носій найменшого негативного заряду – електрон (- 1,6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uk-UA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57188" indent="-357188" eaLnBrk="1" hangingPunct="1">
              <a:buFont typeface="Arial" charset="0"/>
              <a:buNone/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Тобто заряд будь-якого значення є кратним елементарному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57188" eaLnBrk="1" hangingPunct="1">
              <a:defRPr/>
            </a:pPr>
            <a:endParaRPr 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F8BE52BC-8871-4D69-BDC8-B9B6B431D67D}"/>
                  </a:ext>
                </a:extLst>
              </p:cNvPr>
              <p:cNvSpPr/>
              <p:nvPr/>
            </p:nvSpPr>
            <p:spPr>
              <a:xfrm>
                <a:off x="3203848" y="4574860"/>
                <a:ext cx="2972933" cy="876763"/>
              </a:xfrm>
              <a:prstGeom prst="rect">
                <a:avLst/>
              </a:prstGeom>
              <a:solidFill>
                <a:srgbClr val="2F5597"/>
              </a:solidFill>
              <a:ln w="38100">
                <a:solidFill>
                  <a:srgbClr val="2F559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uk-UA" sz="4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48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|"/>
                          <m:endChr m:val="|"/>
                          <m:ctrlPr>
                            <a:rPr lang="uk-UA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4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uk-UA" sz="4800" dirty="0"/>
              </a:p>
            </p:txBody>
          </p:sp>
        </mc:Choice>
        <mc:Fallback xmlns="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F8BE52BC-8871-4D69-BDC8-B9B6B431D6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574860"/>
                <a:ext cx="2972933" cy="8767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2F5597"/>
                </a:solidFill>
              </a:ln>
              <a:effectLst/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568952" cy="4968404"/>
          </a:xfrm>
        </p:spPr>
        <p:txBody>
          <a:bodyPr/>
          <a:lstStyle/>
          <a:p>
            <a:pPr algn="l"/>
            <a:r>
              <a:rPr lang="uk-UA" sz="3600" dirty="0">
                <a:solidFill>
                  <a:schemeClr val="tx1"/>
                </a:solidFill>
              </a:rPr>
              <a:t>1.Які явища називають </a:t>
            </a:r>
            <a:r>
              <a:rPr lang="uk-UA" sz="3300" dirty="0">
                <a:solidFill>
                  <a:schemeClr val="tx1"/>
                </a:solidFill>
              </a:rPr>
              <a:t>електромагнітними</a:t>
            </a:r>
            <a:r>
              <a:rPr lang="uk-UA" sz="3600" dirty="0">
                <a:solidFill>
                  <a:schemeClr val="tx1"/>
                </a:solidFill>
              </a:rPr>
              <a:t>?</a:t>
            </a:r>
            <a:endParaRPr lang="ru-RU" sz="3600" dirty="0">
              <a:solidFill>
                <a:schemeClr val="tx1"/>
              </a:solidFill>
            </a:endParaRPr>
          </a:p>
          <a:p>
            <a:pPr algn="l"/>
            <a:r>
              <a:rPr lang="uk-UA" sz="3600" dirty="0">
                <a:solidFill>
                  <a:schemeClr val="tx1"/>
                </a:solidFill>
              </a:rPr>
              <a:t>2. Що вам відомо про електричні заряди та їх взаємодію?</a:t>
            </a:r>
            <a:endParaRPr lang="ru-RU" sz="3600" dirty="0">
              <a:solidFill>
                <a:schemeClr val="tx1"/>
              </a:solidFill>
            </a:endParaRPr>
          </a:p>
          <a:p>
            <a:pPr algn="l"/>
            <a:r>
              <a:rPr lang="uk-UA" sz="3600" dirty="0">
                <a:solidFill>
                  <a:schemeClr val="tx1"/>
                </a:solidFill>
              </a:rPr>
              <a:t>3.Що означає тіло має негативний заряд? позитивний заряд?</a:t>
            </a:r>
            <a:endParaRPr lang="ru-RU" sz="3600" dirty="0">
              <a:solidFill>
                <a:schemeClr val="tx1"/>
              </a:solidFill>
            </a:endParaRPr>
          </a:p>
          <a:p>
            <a:pPr algn="l"/>
            <a:r>
              <a:rPr lang="uk-UA" sz="3600" dirty="0">
                <a:solidFill>
                  <a:schemeClr val="tx1"/>
                </a:solidFill>
              </a:rPr>
              <a:t>4.Від чого залежить сила, з якою                                  взаємодіють заряди?</a:t>
            </a:r>
            <a:endParaRPr lang="ru-RU" sz="3600" dirty="0">
              <a:solidFill>
                <a:schemeClr val="tx1"/>
              </a:solidFill>
            </a:endParaRPr>
          </a:p>
          <a:p>
            <a:pPr marL="714375" lvl="1" indent="-534988" algn="l" eaLnBrk="1" hangingPunct="1">
              <a:buFont typeface="Arial" charset="0"/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1331913" y="333375"/>
            <a:ext cx="74168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33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Актуалізація опорних знань</a:t>
            </a:r>
            <a:endParaRPr lang="ru-RU" sz="33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Місце для вмісту 2"/>
          <p:cNvSpPr>
            <a:spLocks noGrp="1"/>
          </p:cNvSpPr>
          <p:nvPr>
            <p:ph idx="4294967295"/>
          </p:nvPr>
        </p:nvSpPr>
        <p:spPr>
          <a:xfrm>
            <a:off x="714375" y="1484784"/>
            <a:ext cx="7715250" cy="4525963"/>
          </a:xfrm>
        </p:spPr>
        <p:txBody>
          <a:bodyPr>
            <a:normAutofit/>
          </a:bodyPr>
          <a:lstStyle/>
          <a:p>
            <a:pPr marL="0" indent="355600" algn="just" eaLnBrk="1" hangingPunct="1">
              <a:buFont typeface="Arial" charset="0"/>
              <a:buNone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будь-якого способу електризації тіл відбувається перерозподіл наявних в тілах електричних зарядів. </a:t>
            </a: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Повний заряд замкненої системи тіл або частинок залишається незмінним під час усіх взаємодій, які відбуваються в цій системі.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5" name="Заголовок 1"/>
          <p:cNvSpPr>
            <a:spLocks/>
          </p:cNvSpPr>
          <p:nvPr/>
        </p:nvSpPr>
        <p:spPr bwMode="auto">
          <a:xfrm>
            <a:off x="1331913" y="0"/>
            <a:ext cx="7812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Закон збереження електричного заряду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987C5C16-2D97-45FF-9426-034FAAC16A0A}"/>
                  </a:ext>
                </a:extLst>
              </p:cNvPr>
              <p:cNvSpPr/>
              <p:nvPr/>
            </p:nvSpPr>
            <p:spPr>
              <a:xfrm>
                <a:off x="827584" y="4653136"/>
                <a:ext cx="7905023" cy="876763"/>
              </a:xfrm>
              <a:prstGeom prst="rect">
                <a:avLst/>
              </a:prstGeom>
              <a:solidFill>
                <a:srgbClr val="2F5597"/>
              </a:solidFill>
              <a:ln w="38100">
                <a:solidFill>
                  <a:srgbClr val="2F559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5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uk-UA" sz="5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uk-UA" sz="5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uk-UA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5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uk-UA" sz="5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uk-UA" sz="5400" i="1">
                          <a:latin typeface="Cambria Math" panose="020405030504060302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uk-UA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5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uk-UA" sz="5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uk-UA" sz="5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uk-UA" sz="5400">
                          <a:latin typeface="Cambria Math" panose="02040503050406030204" pitchFamily="18" charset="0"/>
                        </a:rPr>
                        <m:t>const</m:t>
                      </m:r>
                    </m:oMath>
                  </m:oMathPara>
                </a14:m>
                <a:endParaRPr lang="uk-UA" sz="5400" dirty="0"/>
              </a:p>
            </p:txBody>
          </p:sp>
        </mc:Choice>
        <mc:Fallback xmlns="">
          <p:sp>
            <p:nvSpPr>
              <p:cNvPr id="16" name="Button Color - Down">
                <a:extLst>
                  <a:ext uri="{FF2B5EF4-FFF2-40B4-BE49-F238E27FC236}">
                    <a16:creationId xmlns:a16="http://schemas.microsoft.com/office/drawing/2014/main" id="{987C5C16-2D97-45FF-9426-034FAAC16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653136"/>
                <a:ext cx="7905023" cy="8767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2F5597"/>
                </a:solidFill>
              </a:ln>
              <a:effectLst/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825500"/>
          </a:xfrm>
        </p:spPr>
        <p:txBody>
          <a:bodyPr anchor="b">
            <a:noAutofit/>
          </a:bodyPr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Точкові заряди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150938" y="1125538"/>
            <a:ext cx="7993062" cy="3484562"/>
          </a:xfrm>
        </p:spPr>
        <p:txBody>
          <a:bodyPr>
            <a:normAutofit/>
          </a:bodyPr>
          <a:lstStyle/>
          <a:p>
            <a:pPr marL="0" indent="361950" eaLnBrk="1" hangingPunct="1">
              <a:buFont typeface="Arial" charset="0"/>
              <a:buNone/>
              <a:defRPr/>
            </a:pPr>
            <a:r>
              <a:rPr lang="uk-UA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Найпростішою моделлю зарядженого тіла є точковий заряд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61950" eaLnBrk="1" hangingPunct="1">
              <a:buFont typeface="Arial" charset="0"/>
              <a:buNone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Точкові заряди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заряджені тіла, які в багато разів менше відстані між ними. Ні форма ні розміри заряджених тіл не впливають на їхню взаємодію.</a:t>
            </a: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7" name="Picture 4" descr="точ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860800"/>
            <a:ext cx="8204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2051050" y="4149725"/>
            <a:ext cx="144463" cy="1296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827088" y="5949950"/>
            <a:ext cx="83169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>
              <a:spcBef>
                <a:spcPct val="20000"/>
              </a:spcBef>
              <a:buFont typeface="Arial" charset="0"/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Розмірами тіл можна знехтувати порівняно з відстанями між ними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1" grpId="0" animBg="1"/>
      <p:bldP spid="10138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995738" y="1484313"/>
            <a:ext cx="460851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Шарль Огюстен Кулон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(1736—1806) </a:t>
            </a:r>
          </a:p>
          <a:p>
            <a:pPr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досліджував силу взаємодії між зарядженими тілами та сформулював закон їхньої взаємодії.</a:t>
            </a:r>
          </a:p>
          <a:p>
            <a:pPr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був відкритий в 1785 році.</a:t>
            </a:r>
          </a:p>
        </p:txBody>
      </p:sp>
      <p:pic>
        <p:nvPicPr>
          <p:cNvPr id="83970" name="Picture 3" descr="кул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26320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 Кулона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4" name="Text Box 15"/>
          <p:cNvSpPr txBox="1">
            <a:spLocks noChangeArrowheads="1"/>
          </p:cNvSpPr>
          <p:nvPr/>
        </p:nvSpPr>
        <p:spPr bwMode="auto">
          <a:xfrm>
            <a:off x="900113" y="5084763"/>
            <a:ext cx="79930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якісно описує взаємодію заряджених тіл. Він є фундаментальним законом, тобто встановленим за допомогою експерименту і не випливає ні з якого іншого закону природи.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9525"/>
            <a:ext cx="8229600" cy="835025"/>
          </a:xfrm>
        </p:spPr>
        <p:txBody>
          <a:bodyPr anchor="b">
            <a:noAutofit/>
          </a:bodyPr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Дослід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Кулона</a:t>
            </a:r>
          </a:p>
        </p:txBody>
      </p:sp>
      <p:sp>
        <p:nvSpPr>
          <p:cNvPr id="84994" name="Объект 2"/>
          <p:cNvSpPr>
            <a:spLocks noGrp="1"/>
          </p:cNvSpPr>
          <p:nvPr>
            <p:ph sz="quarter" idx="4294967295"/>
          </p:nvPr>
        </p:nvSpPr>
        <p:spPr>
          <a:xfrm>
            <a:off x="4716463" y="1341438"/>
            <a:ext cx="4427537" cy="4608512"/>
          </a:xfrm>
        </p:spPr>
        <p:txBody>
          <a:bodyPr>
            <a:normAutofit lnSpcReduction="10000"/>
          </a:bodyPr>
          <a:lstStyle/>
          <a:p>
            <a:pPr marL="0" indent="361950" eaLnBrk="1" hangingPunct="1">
              <a:buFont typeface="Arial" charset="0"/>
              <a:buNone/>
            </a:pPr>
            <a:r>
              <a:rPr lang="uk-UA" sz="2400"/>
              <a:t>Ідея вимірів ґрунтувалася на блискучому здогаді Кулона про те, що якщо заряджена кулька привести в контакт із точно таким же незарядженим, то заряд першого розділиться між ними нарівно. Таким чином, був зазначений спосіб змінювати заряд кульки у два, три і т.д. раз. У досвідах Кулона вимірялася взаємодія між кульками, розміри яких багато менше відстані між ними. Такі заряджені тіла прийнято називати точковими зарядами.</a:t>
            </a:r>
            <a:endParaRPr lang="ru-RU" sz="2400"/>
          </a:p>
        </p:txBody>
      </p:sp>
      <p:grpSp>
        <p:nvGrpSpPr>
          <p:cNvPr id="84997" name="Group 15"/>
          <p:cNvGrpSpPr>
            <a:grpSpLocks/>
          </p:cNvGrpSpPr>
          <p:nvPr/>
        </p:nvGrpSpPr>
        <p:grpSpPr bwMode="auto">
          <a:xfrm>
            <a:off x="1187450" y="1196975"/>
            <a:ext cx="3346450" cy="4895850"/>
            <a:chOff x="385" y="890"/>
            <a:chExt cx="2108" cy="3084"/>
          </a:xfrm>
        </p:grpSpPr>
        <p:pic>
          <p:nvPicPr>
            <p:cNvPr id="84998" name="Picture 16" descr="1-1-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5" y="890"/>
              <a:ext cx="2108" cy="3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999" name="Text Box 17"/>
            <p:cNvSpPr txBox="1">
              <a:spLocks noChangeArrowheads="1"/>
            </p:cNvSpPr>
            <p:nvPr/>
          </p:nvSpPr>
          <p:spPr bwMode="auto">
            <a:xfrm>
              <a:off x="431" y="1706"/>
              <a:ext cx="771" cy="577"/>
            </a:xfrm>
            <a:prstGeom prst="rect">
              <a:avLst/>
            </a:prstGeom>
            <a:solidFill>
              <a:srgbClr val="FFFFEB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uk-UA"/>
                <a:t>Тонка кварцова нитка</a:t>
              </a:r>
              <a:endParaRPr lang="ru-RU"/>
            </a:p>
          </p:txBody>
        </p:sp>
        <p:sp>
          <p:nvSpPr>
            <p:cNvPr id="85000" name="Text Box 18"/>
            <p:cNvSpPr txBox="1">
              <a:spLocks noChangeArrowheads="1"/>
            </p:cNvSpPr>
            <p:nvPr/>
          </p:nvSpPr>
          <p:spPr bwMode="auto">
            <a:xfrm>
              <a:off x="385" y="3022"/>
              <a:ext cx="862" cy="404"/>
            </a:xfrm>
            <a:prstGeom prst="rect">
              <a:avLst/>
            </a:prstGeom>
            <a:solidFill>
              <a:srgbClr val="FFFFEB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uk-UA"/>
                <a:t>Заряджена кулька</a:t>
              </a:r>
              <a:endParaRPr lang="ru-RU"/>
            </a:p>
          </p:txBody>
        </p:sp>
        <p:sp>
          <p:nvSpPr>
            <p:cNvPr id="85001" name="Text Box 19"/>
            <p:cNvSpPr txBox="1">
              <a:spLocks noChangeArrowheads="1"/>
            </p:cNvSpPr>
            <p:nvPr/>
          </p:nvSpPr>
          <p:spPr bwMode="auto">
            <a:xfrm>
              <a:off x="385" y="3521"/>
              <a:ext cx="771" cy="231"/>
            </a:xfrm>
            <a:prstGeom prst="rect">
              <a:avLst/>
            </a:prstGeom>
            <a:solidFill>
              <a:srgbClr val="FFFFEB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uk-UA"/>
                <a:t>Шкала </a:t>
              </a:r>
              <a:endParaRPr lang="ru-RU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b"/>
          <a:lstStyle/>
          <a:p>
            <a:pPr eaLnBrk="1" hangingPunct="1"/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11982" y="3257550"/>
            <a:ext cx="4605338" cy="2863754"/>
          </a:xfrm>
        </p:spPr>
        <p:txBody>
          <a:bodyPr>
            <a:normAutofit/>
          </a:bodyPr>
          <a:lstStyle/>
          <a:p>
            <a:pPr marL="0" indent="361950" eaLnBrk="1" hangingPunct="1">
              <a:buFont typeface="Arial" charset="0"/>
              <a:buNone/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Сили взаємодії двох точкових заряджених тіл спрямовані уздовж прямої лінії, що з'єднують ці тіла. Ці сили називають 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кулонівськими силами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61950" eaLnBrk="1" hangingPunct="1">
              <a:buFont typeface="Arial" charset="0"/>
              <a:buNone/>
              <a:defRPr/>
            </a:pPr>
            <a:endParaRPr lang="ru-RU" sz="2800" dirty="0"/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982" y="406437"/>
            <a:ext cx="5040312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9" name="Заголовок 1"/>
          <p:cNvSpPr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3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6023" name="Picture 3" descr="C:\Documents and Settings\Ricky\Мои документы\МОИДОК~1\тематические планы\10 класс\электростатика законы постоянного тока\1-1-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1696941"/>
            <a:ext cx="288925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/>
          </p:cNvSpPr>
          <p:nvPr>
            <p:ph type="body" sz="half" idx="1"/>
          </p:nvPr>
        </p:nvSpPr>
        <p:spPr>
          <a:xfrm>
            <a:off x="636588" y="1052513"/>
            <a:ext cx="8507412" cy="4525962"/>
          </a:xfrm>
        </p:spPr>
        <p:txBody>
          <a:bodyPr/>
          <a:lstStyle/>
          <a:p>
            <a:pPr marL="177800" indent="265113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Сила взаємодії двох точкових нерухомих  зарядів у вакуумі прямо пропорційна добутку модулів заряду й обернено пропорційна квадрату відстані між ними.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77800" indent="265113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uk-UA" sz="2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77800" indent="265113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uk-UA" sz="2000" dirty="0"/>
          </a:p>
        </p:txBody>
      </p:sp>
      <p:graphicFrame>
        <p:nvGraphicFramePr>
          <p:cNvPr id="68632" name="Object 24"/>
          <p:cNvGraphicFramePr>
            <a:graphicFrameLocks noGrp="1" noChangeAspect="1"/>
          </p:cNvGraphicFramePr>
          <p:nvPr>
            <p:ph sz="half" idx="2"/>
          </p:nvPr>
        </p:nvGraphicFramePr>
        <p:xfrm>
          <a:off x="6096000" y="3665538"/>
          <a:ext cx="1143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0" imgH="393480" progId="">
                  <p:embed/>
                </p:oleObj>
              </mc:Choice>
              <mc:Fallback>
                <p:oleObj name="Equation" r:id="rId2" imgW="1143000" imgH="39348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665538"/>
                        <a:ext cx="11430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34" name="Picture 4" descr="формул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636838"/>
            <a:ext cx="7273925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5" name="Picture 5" descr="pfrjy rekjyf"/>
          <p:cNvPicPr>
            <a:picLocks noChangeAspect="1" noChangeArrowheads="1"/>
          </p:cNvPicPr>
          <p:nvPr/>
        </p:nvPicPr>
        <p:blipFill>
          <a:blip r:embed="rId5"/>
          <a:srcRect t="50267"/>
          <a:stretch>
            <a:fillRect/>
          </a:stretch>
        </p:blipFill>
        <p:spPr bwMode="auto">
          <a:xfrm>
            <a:off x="1187450" y="4005263"/>
            <a:ext cx="244951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36" name="Picture 6" descr="pfrjy rekjyf"/>
          <p:cNvPicPr>
            <a:picLocks noChangeAspect="1" noChangeArrowheads="1"/>
          </p:cNvPicPr>
          <p:nvPr/>
        </p:nvPicPr>
        <p:blipFill>
          <a:blip r:embed="rId5"/>
          <a:srcRect b="51720"/>
          <a:stretch>
            <a:fillRect/>
          </a:stretch>
        </p:blipFill>
        <p:spPr bwMode="auto">
          <a:xfrm>
            <a:off x="3851275" y="4005263"/>
            <a:ext cx="2446338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6" name="Заголовок 1"/>
          <p:cNvSpPr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 Кулона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40" name="Рисунок 4" descr="Описание: http://ru.convdocs.org/pars_docs/refs/42/41763/41763_html_m3337345a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125" y="4149725"/>
            <a:ext cx="2160588" cy="1325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 descr="C:\Documents and Settings\Ricky\Мои документы\МОИДОК~1\тематические планы\10 класс\электростатика законы постоянного тока\superposition.gif"/>
          <p:cNvPicPr>
            <a:picLocks noChangeAspect="1" noChangeArrowheads="1"/>
          </p:cNvPicPr>
          <p:nvPr/>
        </p:nvPicPr>
        <p:blipFill>
          <a:blip r:embed="rId2"/>
          <a:srcRect t="12599"/>
          <a:stretch>
            <a:fillRect/>
          </a:stretch>
        </p:blipFill>
        <p:spPr bwMode="auto">
          <a:xfrm>
            <a:off x="468313" y="1368425"/>
            <a:ext cx="8675687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116013" y="0"/>
            <a:ext cx="80279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суперпозиції кулонівських сил</a:t>
            </a:r>
            <a:r>
              <a:rPr lang="uk-UA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14850" y="3298825"/>
          <a:ext cx="11430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14120" imgH="215640" progId="Equation.3">
                  <p:embed/>
                </p:oleObj>
              </mc:Choice>
              <mc:Fallback>
                <p:oleObj name="Формула" r:id="rId2" imgW="1141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298825"/>
                        <a:ext cx="114300" cy="26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Rectangle 7"/>
          <p:cNvSpPr>
            <a:spLocks noChangeArrowheads="1"/>
          </p:cNvSpPr>
          <p:nvPr/>
        </p:nvSpPr>
        <p:spPr bwMode="auto">
          <a:xfrm>
            <a:off x="514350" y="1254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alt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 матеріалу</a:t>
            </a:r>
            <a:endParaRPr lang="ru-RU" alt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1042988" y="1268413"/>
            <a:ext cx="7850187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lnSpc>
                <a:spcPct val="120000"/>
              </a:lnSpc>
              <a:buFontTx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Чим відрізняється простір, який оточує заряджене тіло, від простору, який оточує не заряджене тіло?</a:t>
            </a:r>
          </a:p>
          <a:p>
            <a:pPr marL="355600" indent="-355600">
              <a:lnSpc>
                <a:spcPct val="120000"/>
              </a:lnSpc>
              <a:buFontTx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 електричного заряду?</a:t>
            </a:r>
          </a:p>
          <a:p>
            <a:pPr marL="355600" indent="-355600">
              <a:lnSpc>
                <a:spcPct val="120000"/>
              </a:lnSpc>
              <a:buFontTx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Електричний заряд кульки дорівнює нулю. Чи може така кулька брати участь в електричних взаємодіях?</a:t>
            </a:r>
          </a:p>
          <a:p>
            <a:pPr marL="355600" indent="-355600">
              <a:lnSpc>
                <a:spcPct val="120000"/>
              </a:lnSpc>
              <a:buFontTx/>
              <a:buAutoNum type="arabicPeriod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Сформулюйте закон Кулона.</a:t>
            </a:r>
          </a:p>
          <a:p>
            <a:pPr marL="355600" indent="-355600">
              <a:buFontTx/>
              <a:buAutoNum type="arabicPeriod"/>
            </a:pPr>
            <a:endParaRPr lang="uk-UA" sz="2800" dirty="0">
              <a:latin typeface="Calibri" pitchFamily="34" charset="0"/>
            </a:endParaRPr>
          </a:p>
          <a:p>
            <a:pPr marL="355600" indent="-355600">
              <a:buFontTx/>
              <a:buAutoNum type="arabicPeriod"/>
            </a:pP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4514850" y="3298825"/>
          <a:ext cx="11430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14120" imgH="215640" progId="Equation.3">
                  <p:embed/>
                </p:oleObj>
              </mc:Choice>
              <mc:Fallback>
                <p:oleObj name="Формула" r:id="rId2" imgW="114120" imgH="215640" progId="Equation.3">
                  <p:embed/>
                  <p:pic>
                    <p:nvPicPr>
                      <p:cNvPr id="1034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298825"/>
                        <a:ext cx="114300" cy="26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6" name="Rectangle 7"/>
          <p:cNvSpPr>
            <a:spLocks noChangeArrowheads="1"/>
          </p:cNvSpPr>
          <p:nvPr/>
        </p:nvSpPr>
        <p:spPr bwMode="auto">
          <a:xfrm>
            <a:off x="514350" y="924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lnSpc>
                <a:spcPct val="115000"/>
              </a:lnSpc>
              <a:spcAft>
                <a:spcPts val="5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5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5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Розв’язування задач</a:t>
            </a:r>
            <a:endParaRPr lang="ru-RU" sz="32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500"/>
              </a:spcAft>
            </a:pPr>
            <a:endParaRPr lang="ru-RU" sz="18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alt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>
            <a:off x="631002" y="1244209"/>
            <a:ext cx="81359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1.У повітрі на відстані </a:t>
            </a:r>
            <a:r>
              <a:rPr lang="uk-U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від одного закріплено два точкові заряджені тіла відповідно із зарядами +Q i +4Q. Де треба помістити заряд (-Q) щоб він був у рівновазі?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86FC7-D9C0-4CCC-825C-1A93618145FB}"/>
              </a:ext>
            </a:extLst>
          </p:cNvPr>
          <p:cNvSpPr txBox="1"/>
          <p:nvPr/>
        </p:nvSpPr>
        <p:spPr>
          <a:xfrm>
            <a:off x="631002" y="3747877"/>
            <a:ext cx="81359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indent="-354013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Дві однакові кульки масою по 0,2г кожна підвішені на нитках завдовжки 50см. Після надання кулькам однакових зарядів, вони відхилились на відстань 10см. Визначити заряди, які були передані кулькам.</a:t>
            </a:r>
            <a:endParaRPr lang="ru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304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4514850" y="3298825"/>
          <a:ext cx="11430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14120" imgH="215640" progId="Equation.3">
                  <p:embed/>
                </p:oleObj>
              </mc:Choice>
              <mc:Fallback>
                <p:oleObj name="Формула" r:id="rId2" imgW="1141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298825"/>
                        <a:ext cx="114300" cy="26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4" name="Rectangle 7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alt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Домашнє завдання</a:t>
            </a:r>
            <a:endParaRPr lang="ru-RU" alt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5477" name="Text Box 13"/>
          <p:cNvSpPr txBox="1">
            <a:spLocks noChangeArrowheads="1"/>
          </p:cNvSpPr>
          <p:nvPr/>
        </p:nvSpPr>
        <p:spPr bwMode="auto">
          <a:xfrm>
            <a:off x="900113" y="1268413"/>
            <a:ext cx="81359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/>
            <a:endParaRPr lang="ru-RU" sz="2800">
              <a:latin typeface="Calibri" pitchFamily="34" charset="0"/>
            </a:endParaRPr>
          </a:p>
        </p:txBody>
      </p:sp>
      <p:sp>
        <p:nvSpPr>
          <p:cNvPr id="105478" name="Text Box 14"/>
          <p:cNvSpPr txBox="1">
            <a:spLocks noChangeArrowheads="1"/>
          </p:cNvSpPr>
          <p:nvPr/>
        </p:nvSpPr>
        <p:spPr bwMode="auto">
          <a:xfrm>
            <a:off x="971550" y="1484313"/>
            <a:ext cx="7848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05479" name="Text Box 15"/>
          <p:cNvSpPr txBox="1">
            <a:spLocks noChangeArrowheads="1"/>
          </p:cNvSpPr>
          <p:nvPr/>
        </p:nvSpPr>
        <p:spPr bwMode="auto">
          <a:xfrm>
            <a:off x="700882" y="3037206"/>
            <a:ext cx="4691062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 §40, 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 40 (1, 2)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endParaRPr lang="ru-RU" sz="2800" dirty="0">
              <a:latin typeface="Calibri" pitchFamily="34" charset="0"/>
            </a:endParaRPr>
          </a:p>
        </p:txBody>
      </p:sp>
      <p:pic>
        <p:nvPicPr>
          <p:cNvPr id="60420" name="Picture 7" descr="MP900439450[1]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635250" y="1851025"/>
            <a:ext cx="3046412" cy="2946400"/>
          </a:xfrm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/>
          </p:cNvSpPr>
          <p:nvPr>
            <p:ph idx="1"/>
          </p:nvPr>
        </p:nvSpPr>
        <p:spPr>
          <a:xfrm>
            <a:off x="827088" y="1600200"/>
            <a:ext cx="7859712" cy="452596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500"/>
              </a:spcAft>
              <a:buNone/>
            </a:pPr>
            <a:r>
              <a:rPr lang="uk-UA" sz="3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5.За рахунок чого відбувається взаємодія зарядів?</a:t>
            </a:r>
            <a:endParaRPr lang="ru-RU" sz="33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500"/>
              </a:spcAft>
              <a:buNone/>
            </a:pPr>
            <a:r>
              <a:rPr lang="uk-UA" sz="3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uk-UA" sz="3300" dirty="0">
                <a:effectLst/>
                <a:latin typeface="Times New Roman" panose="02020603050405020304" pitchFamily="18" charset="0"/>
                <a:ea typeface="MyriadPro-Regular"/>
                <a:cs typeface="Times New Roman" panose="02020603050405020304" pitchFamily="18" charset="0"/>
              </a:rPr>
              <a:t>Як можна кількісно виміряти силу, що виникає між електрично зарядженими тілами? Від чого вона залежить?</a:t>
            </a:r>
            <a:endParaRPr lang="ru-RU" sz="33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4514850" y="3298825"/>
          <a:ext cx="11430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114120" imgH="215640" progId="Equation.3">
                  <p:embed/>
                </p:oleObj>
              </mc:Choice>
              <mc:Fallback>
                <p:oleObj name="Формула" r:id="rId3" imgW="1141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298825"/>
                        <a:ext cx="114300" cy="26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Схема 1"/>
          <p:cNvGraphicFramePr/>
          <p:nvPr/>
        </p:nvGraphicFramePr>
        <p:xfrm>
          <a:off x="1331640" y="491074"/>
          <a:ext cx="7344816" cy="578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/>
          </p:cNvSpPr>
          <p:nvPr>
            <p:ph idx="1"/>
          </p:nvPr>
        </p:nvSpPr>
        <p:spPr>
          <a:xfrm>
            <a:off x="827088" y="1600200"/>
            <a:ext cx="7859712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Електродинаміка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фізики, що вивчає закони електромагнітної взаємодії тіл та частинок.</a:t>
            </a:r>
          </a:p>
          <a:p>
            <a:pPr>
              <a:defRPr/>
            </a:pPr>
            <a:r>
              <a:rPr lang="uk-UA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Електростатика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розділ електродинаміки, який вивчає взаємодію нерухомих електричних зарядів.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0" name="Rectangle 7"/>
          <p:cNvSpPr>
            <a:spLocks noChangeArrowheads="1"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altLang="ru-RU" sz="36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Електр</a:t>
            </a:r>
            <a:r>
              <a:rPr lang="ru-RU" altLang="ru-RU" sz="36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одинаміка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Електричне поле</a:t>
            </a:r>
            <a:endParaRPr lang="ru-RU" alt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3971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1222375" y="1268413"/>
            <a:ext cx="7921625" cy="478155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uk-UA" alt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Електризація </a:t>
            </a:r>
            <a:r>
              <a:rPr lang="uk-UA" alt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явище набуття тілом електричного заряду.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Електричний заряд</a:t>
            </a:r>
            <a:r>
              <a:rPr lang="uk-UA" altLang="ru-RU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фізична величина, яка характеризує здатність тіл або частинок приймати участь у електромагнітній взаємодії.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alt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Електроскоп, електрометр</a:t>
            </a:r>
            <a:r>
              <a:rPr lang="uk-UA" altLang="ru-RU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прилади для спостереження та вимірювання електричного заряду. Принцип дії: взаємодія електричних зарядів.</a:t>
            </a:r>
            <a:endParaRPr lang="ru-RU" alt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4288" y="1600200"/>
            <a:ext cx="7859712" cy="4525963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Електричне поле</a:t>
            </a:r>
            <a:r>
              <a:rPr lang="uk-UA" altLang="ru-RU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вид матерії, який існує поблизу будь-якого електричного заряду та визначає характер взаємодії електрично заряджених тіл або частинок.</a:t>
            </a:r>
          </a:p>
          <a:p>
            <a:pPr eaLnBrk="1" hangingPunct="1">
              <a:defRPr/>
            </a:pPr>
            <a:r>
              <a:rPr lang="uk-UA" alt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Електростатичне поле</a:t>
            </a:r>
            <a:r>
              <a:rPr lang="uk-UA" altLang="ru-RU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поле, яке виникає навколо нерухомого заряду.</a:t>
            </a:r>
          </a:p>
          <a:p>
            <a:pPr eaLnBrk="1" hangingPunct="1">
              <a:defRPr/>
            </a:pPr>
            <a:r>
              <a:rPr lang="uk-UA" alt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Точковий заряд</a:t>
            </a:r>
            <a:r>
              <a:rPr lang="uk-UA" altLang="ru-RU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електрично заряджена матеріальна точка.</a:t>
            </a:r>
            <a:endParaRPr lang="ru-RU" alt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87053" name="Rectangle 7"/>
          <p:cNvSpPr>
            <a:spLocks noChangeArrowheads="1"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alt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Електричне поле</a:t>
            </a:r>
            <a:endParaRPr lang="ru-RU" alt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60338"/>
            <a:ext cx="8229600" cy="674687"/>
          </a:xfrm>
        </p:spPr>
        <p:txBody>
          <a:bodyPr anchor="b">
            <a:noAutofit/>
          </a:bodyPr>
          <a:lstStyle/>
          <a:p>
            <a:pPr algn="ctr" eaLnBrk="1" hangingPunct="1">
              <a:defRPr/>
            </a:pP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Види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електризації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412875"/>
            <a:ext cx="302418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005263"/>
            <a:ext cx="296862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4171075" y="3516785"/>
            <a:ext cx="507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dirty="0"/>
              <a:t>Існують і інші види електризації:</a:t>
            </a:r>
            <a:endParaRPr lang="ru-RU" sz="2400" dirty="0"/>
          </a:p>
        </p:txBody>
      </p:sp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4031456" y="4246563"/>
            <a:ext cx="482473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У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даром;</a:t>
            </a:r>
          </a:p>
          <a:p>
            <a:pPr>
              <a:spcBef>
                <a:spcPct val="50000"/>
              </a:spcBef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Опроміненням;</a:t>
            </a:r>
          </a:p>
          <a:p>
            <a:pPr>
              <a:spcBef>
                <a:spcPct val="50000"/>
              </a:spcBef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Хімічною взаємодією.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4427538" y="1412875"/>
            <a:ext cx="23764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Тертям.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Дотиком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відстані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3059113" y="1125538"/>
            <a:ext cx="4392612" cy="1079500"/>
          </a:xfrm>
        </p:spPr>
        <p:txBody>
          <a:bodyPr/>
          <a:lstStyle/>
          <a:p>
            <a:pPr eaLnBrk="1" hangingPunct="1">
              <a:defRPr/>
            </a:pP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Фалес </a:t>
            </a:r>
            <a:r>
              <a:rPr lang="uk-UA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Мілетський</a:t>
            </a:r>
            <a:r>
              <a:rPr lang="uk-UA" sz="2400" dirty="0">
                <a:solidFill>
                  <a:srgbClr val="C00000"/>
                </a:solidFill>
              </a:rPr>
              <a:t> </a:t>
            </a:r>
            <a:br>
              <a:rPr lang="uk-UA" sz="2400" dirty="0">
                <a:solidFill>
                  <a:srgbClr val="C00000"/>
                </a:solidFill>
              </a:rPr>
            </a:br>
            <a:r>
              <a:rPr lang="uk-UA" sz="2400" dirty="0">
                <a:solidFill>
                  <a:srgbClr val="C00000"/>
                </a:solidFill>
              </a:rPr>
              <a:t>(640—550 рр. до н. е.), </a:t>
            </a:r>
            <a:br>
              <a:rPr lang="uk-UA" sz="2400" dirty="0">
                <a:solidFill>
                  <a:srgbClr val="C00000"/>
                </a:solidFill>
              </a:rPr>
            </a:br>
            <a:r>
              <a:rPr lang="uk-UA" sz="2400" dirty="0">
                <a:solidFill>
                  <a:srgbClr val="C00000"/>
                </a:solidFill>
              </a:rPr>
              <a:t>грецький філософ</a:t>
            </a:r>
            <a:endParaRPr lang="uk-UA" sz="3600" dirty="0">
              <a:solidFill>
                <a:srgbClr val="C00000"/>
              </a:solidFill>
            </a:endParaRPr>
          </a:p>
        </p:txBody>
      </p:sp>
      <p:pic>
        <p:nvPicPr>
          <p:cNvPr id="52226" name="Picture 3" descr="ff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125538"/>
            <a:ext cx="20748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7" name="Group 4"/>
          <p:cNvGrpSpPr>
            <a:grpSpLocks/>
          </p:cNvGrpSpPr>
          <p:nvPr/>
        </p:nvGrpSpPr>
        <p:grpSpPr bwMode="auto">
          <a:xfrm rot="-5400000">
            <a:off x="7038181" y="4707732"/>
            <a:ext cx="2160587" cy="1619250"/>
            <a:chOff x="3470" y="2387"/>
            <a:chExt cx="1588" cy="1417"/>
          </a:xfrm>
        </p:grpSpPr>
        <p:pic>
          <p:nvPicPr>
            <p:cNvPr id="52241" name="Picture 5" descr="янтарь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70" y="2387"/>
              <a:ext cx="90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42" name="Picture 6" descr="34ec9bce30c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3" y="3067"/>
              <a:ext cx="1225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228" name="Rectangle 7"/>
          <p:cNvSpPr>
            <a:spLocks noChangeArrowheads="1"/>
          </p:cNvSpPr>
          <p:nvPr/>
        </p:nvSpPr>
        <p:spPr bwMode="auto">
          <a:xfrm>
            <a:off x="755650" y="4076700"/>
            <a:ext cx="590391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265113"/>
            <a:r>
              <a:rPr lang="uk-UA" sz="2400" dirty="0">
                <a:latin typeface="Calibri" pitchFamily="34" charset="0"/>
              </a:rPr>
              <a:t>Від грецької назви </a:t>
            </a:r>
            <a:r>
              <a:rPr lang="uk-UA" sz="2400" b="1" dirty="0">
                <a:latin typeface="Calibri" pitchFamily="34" charset="0"/>
              </a:rPr>
              <a:t>бурштину</a:t>
            </a:r>
            <a:r>
              <a:rPr lang="uk-UA" sz="2400" dirty="0">
                <a:latin typeface="Calibri" pitchFamily="34" charset="0"/>
              </a:rPr>
              <a:t> – </a:t>
            </a:r>
            <a:r>
              <a:rPr lang="uk-UA" sz="2400" b="1" i="1" dirty="0" err="1">
                <a:latin typeface="Calibri" pitchFamily="34" charset="0"/>
              </a:rPr>
              <a:t>elektron</a:t>
            </a:r>
            <a:r>
              <a:rPr lang="uk-UA" sz="2400" dirty="0">
                <a:latin typeface="Calibri" pitchFamily="34" charset="0"/>
              </a:rPr>
              <a:t> – процес, у результаті якого тіла набувають властивості притягувати інші тіла, назвали </a:t>
            </a:r>
            <a:r>
              <a:rPr lang="uk-UA" sz="2400" b="1" i="1" dirty="0">
                <a:latin typeface="Calibri" pitchFamily="34" charset="0"/>
              </a:rPr>
              <a:t>електризацією</a:t>
            </a:r>
            <a:r>
              <a:rPr lang="uk-UA" sz="2400" i="1" dirty="0">
                <a:latin typeface="Calibri" pitchFamily="34" charset="0"/>
              </a:rPr>
              <a:t> тіл</a:t>
            </a:r>
            <a:r>
              <a:rPr lang="uk-UA" sz="2400" dirty="0">
                <a:latin typeface="Calibri" pitchFamily="34" charset="0"/>
              </a:rPr>
              <a:t>. </a:t>
            </a:r>
            <a:br>
              <a:rPr lang="uk-UA" sz="2400" dirty="0">
                <a:latin typeface="Calibri" pitchFamily="34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Тіла, що мають цю властивість, називають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наелектризованими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9138" y="0"/>
            <a:ext cx="84248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Історія розвитку електростатики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F6C77831-AAB1-4B20-A018-219C78A98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036" y="2439288"/>
            <a:ext cx="51753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Притягання наелектризованих тіл. Бурштин потертий об хутро набуває властивості притягувати дрібні предмети – пушинки, соломинки…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"/>
  <p:tag name="ISPRING_CUSTOM_TIMING_USED" val="1"/>
  <p:tag name="ISPRING_SLIDE_ID" val="{10A919B0-0095-481F-82BB-86AA0C78D39F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1101</Words>
  <Application>Microsoft Office PowerPoint</Application>
  <PresentationFormat>Экран (4:3)</PresentationFormat>
  <Paragraphs>118</Paragraphs>
  <Slides>29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Times New Roman</vt:lpstr>
      <vt:lpstr>Тема Office</vt:lpstr>
      <vt:lpstr>Формула</vt:lpstr>
      <vt:lpstr>Equation</vt:lpstr>
      <vt:lpstr>Абетка електростатики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Електричне поле</vt:lpstr>
      <vt:lpstr>Презентация PowerPoint</vt:lpstr>
      <vt:lpstr>Види електризації</vt:lpstr>
      <vt:lpstr>Фалес Мілетський  (640—550 рр. до н. е.),  грецький філософ</vt:lpstr>
      <vt:lpstr>Історія розвитку електростатики</vt:lpstr>
      <vt:lpstr>Презентация PowerPoint</vt:lpstr>
      <vt:lpstr>Шарль Дюфе  (1698 – 1739)</vt:lpstr>
      <vt:lpstr>Бенджамін Франклін  (1706 – 1790)</vt:lpstr>
      <vt:lpstr>Історія розвитку електростатики</vt:lpstr>
      <vt:lpstr>Електричний заряд</vt:lpstr>
      <vt:lpstr>Властивості електричного заряду</vt:lpstr>
      <vt:lpstr>Властивості електричного заряду</vt:lpstr>
      <vt:lpstr>Дослід Йоффе-Міллікена</vt:lpstr>
      <vt:lpstr>Властивості електричного заряду</vt:lpstr>
      <vt:lpstr>Презентация PowerPoint</vt:lpstr>
      <vt:lpstr>Точкові заряди</vt:lpstr>
      <vt:lpstr>Закон Кулона</vt:lpstr>
      <vt:lpstr>Дослід Кулона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Електромагнітні хвилі</dc:title>
  <dc:creator>V</dc:creator>
  <cp:lastModifiedBy>tamara tamara</cp:lastModifiedBy>
  <cp:revision>43</cp:revision>
  <dcterms:created xsi:type="dcterms:W3CDTF">2014-12-08T11:44:41Z</dcterms:created>
  <dcterms:modified xsi:type="dcterms:W3CDTF">2023-03-05T14:53:57Z</dcterms:modified>
</cp:coreProperties>
</file>