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6" r:id="rId5"/>
    <p:sldId id="269" r:id="rId6"/>
    <p:sldId id="270" r:id="rId7"/>
    <p:sldId id="265" r:id="rId8"/>
    <p:sldId id="274" r:id="rId9"/>
    <p:sldId id="27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99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4660"/>
  </p:normalViewPr>
  <p:slideViewPr>
    <p:cSldViewPr>
      <p:cViewPr varScale="1">
        <p:scale>
          <a:sx n="69" d="100"/>
          <a:sy n="69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63547">
            <a:off x="2571736" y="1714488"/>
            <a:ext cx="4500594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22517">
            <a:off x="2208694" y="3357372"/>
            <a:ext cx="4500594" cy="19335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23526-7707-498A-B3A8-BC4EDAA2C55A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6DD2-57D0-469D-937F-DFC989B0828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17D5-58F3-41C2-AC66-EA45CE70AAD9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61214-903A-49B2-AA03-B149595FA99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3027-7D7B-4266-B4F0-14955DA5CBF9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CB0DD-FD93-458D-B114-053D54E66E7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7C35-29C8-44AA-BA3A-770B9DB3954A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16BC-645C-437A-A810-9E4EE835FE9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7E3C-0160-4D00-BE25-1F0FBE1A7EEF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EA444-6E40-4908-8C0E-1E89F2FDD00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DDBA-3D1C-4536-B961-D01534A823B8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CE71-E52F-4837-9EF1-205597A6389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ACE3-A500-409D-BC48-0D50624E5DF5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5DD3-49AB-4279-91B6-1EE0D2B8D67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4675-2559-451A-8C95-6DB81A129218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7691A-DFB6-4FE8-B62E-B9B93E4C7A7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64E2-C609-4221-9FD9-F8B4EFE28D86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F2CB-381E-477E-8914-BBD9D144F27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DC59-CB52-48B7-B364-B53D25C09CEB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650D-F98D-4827-B0BB-A496F859F79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BC72-95A2-49C3-9713-3515FA4BD1EA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E072-2C8E-4E01-9F08-E6C24D9CB74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03F970-6FF1-4F4A-ABE3-4063CFD3FC1C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F6801C-7075-49E7-AD90-1DA9D9CFA24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4F6228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75;&#1088;&#1077;&#1089;&#1110;&#1111;%20&#1074;%20&#1073;&#1110;&#1086;&#1083;&#1086;&#1075;&#1110;&#1111;.pptx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&#1055;&#1088;&#1086;&#1075;&#1088;&#1077;&#1089;&#1110;&#1111;%20&#1074;%20&#1092;&#1110;&#1079;&#1080;&#1094;&#1110;.pptx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57290" y="1785926"/>
            <a:ext cx="7215238" cy="22860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4000" dirty="0">
                <a:solidFill>
                  <a:srgbClr val="3333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Геометрична прогресія, її властивості.</a:t>
            </a:r>
            <a:br>
              <a:rPr lang="uk-UA" sz="4000" dirty="0">
                <a:solidFill>
                  <a:srgbClr val="3333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uk-UA" sz="4000" dirty="0">
                <a:solidFill>
                  <a:srgbClr val="3333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Формула </a:t>
            </a:r>
            <a:r>
              <a:rPr lang="en-US" sz="4000" dirty="0">
                <a:solidFill>
                  <a:srgbClr val="3333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n-</a:t>
            </a:r>
            <a:r>
              <a:rPr lang="uk-UA" sz="4000" dirty="0" err="1">
                <a:solidFill>
                  <a:srgbClr val="3333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го</a:t>
            </a:r>
            <a:r>
              <a:rPr lang="uk-UA" sz="4000" dirty="0">
                <a:solidFill>
                  <a:srgbClr val="3333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члена</a:t>
            </a:r>
            <a:br>
              <a:rPr lang="uk-UA" sz="4000" dirty="0">
                <a:solidFill>
                  <a:srgbClr val="3333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uk-UA" sz="4000" dirty="0">
                <a:solidFill>
                  <a:srgbClr val="3333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геометричної прогресії</a:t>
            </a:r>
            <a:endParaRPr lang="ru-RU" sz="4000" dirty="0">
              <a:solidFill>
                <a:srgbClr val="3333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57686" y="6286520"/>
            <a:ext cx="571504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hlinkClick r:id="rId2" action="ppaction://hlinksldjump"/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7818" y="6286520"/>
            <a:ext cx="571504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hlinkClick r:id="rId3" action="ppaction://hlinksldjump"/>
              </a:rPr>
              <a:t>2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57950" y="6286520"/>
            <a:ext cx="1571636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hlinkClick r:id="rId4" action="ppaction://hlinksldjump"/>
              </a:rPr>
              <a:t>Далі</a:t>
            </a:r>
            <a:endParaRPr lang="ru-RU" b="1" dirty="0"/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8172400" y="6286520"/>
            <a:ext cx="864096" cy="4286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hlinkClick r:id="rId5" action="ppaction://hlinksldjump"/>
              </a:rPr>
              <a:t>Галузь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4348" y="214290"/>
            <a:ext cx="8001056" cy="1492233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“Недостатньо</a:t>
            </a: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мати добрий розум, головне – це раціонально застосувати </a:t>
            </a:r>
            <a:r>
              <a:rPr lang="uk-UA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його”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5572140"/>
            <a:ext cx="3357586" cy="78581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3600" dirty="0">
              <a:ln w="50800"/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uk-UA" sz="3600" dirty="0">
              <a:ln w="50800"/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3600" i="1" dirty="0" err="1">
                <a:ln w="50800"/>
                <a:solidFill>
                  <a:srgbClr val="0000FF"/>
                </a:solidFill>
                <a:latin typeface="+mj-lt"/>
                <a:ea typeface="+mj-ea"/>
                <a:cs typeface="+mj-cs"/>
              </a:rPr>
              <a:t>Рене</a:t>
            </a:r>
            <a:r>
              <a:rPr lang="uk-UA" sz="3600" i="1" dirty="0">
                <a:ln w="50800"/>
                <a:solidFill>
                  <a:srgbClr val="0000FF"/>
                </a:solidFill>
                <a:latin typeface="+mj-lt"/>
                <a:ea typeface="+mj-ea"/>
                <a:cs typeface="+mj-cs"/>
              </a:rPr>
              <a:t> Декарт</a:t>
            </a:r>
            <a:endParaRPr lang="ru-RU" sz="3600" i="1" dirty="0">
              <a:ln w="50800"/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ln w="50800"/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ln w="50800"/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ТОЛЯ\Desktop\СКАЧАВ-28-11\РАМКИ\0_110d88_8a342c8e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39">
            <a:off x="5190951" y="1999427"/>
            <a:ext cx="3157269" cy="3857719"/>
          </a:xfrm>
          <a:prstGeom prst="rect">
            <a:avLst/>
          </a:prstGeom>
          <a:noFill/>
          <a:effectLst>
            <a:outerShdw blurRad="1016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msk.edu.ua/ivk/Fizika/biography/dek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5968">
            <a:off x="5486609" y="2205050"/>
            <a:ext cx="2592661" cy="3410096"/>
          </a:xfrm>
          <a:prstGeom prst="rect">
            <a:avLst/>
          </a:prstGeom>
          <a:noFill/>
        </p:spPr>
      </p:pic>
      <p:sp>
        <p:nvSpPr>
          <p:cNvPr id="9" name="Стрелка вниз 8"/>
          <p:cNvSpPr/>
          <p:nvPr/>
        </p:nvSpPr>
        <p:spPr>
          <a:xfrm>
            <a:off x="428596" y="2214554"/>
            <a:ext cx="714380" cy="18573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hlinkClick r:id="" action="ppaction://hlinkshowjump?jump=firstslide"/>
              </a:rPr>
              <a:t>назад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4348" y="214290"/>
            <a:ext cx="8229600" cy="85725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Ларно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Казар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39952" y="1357298"/>
            <a:ext cx="4646890" cy="3357586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«Перша </a:t>
            </a:r>
            <a:r>
              <a:rPr lang="ru-RU" sz="3200" b="1" dirty="0" err="1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умова</a:t>
            </a:r>
            <a:r>
              <a:rPr lang="ru-RU" sz="3200" b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, </a:t>
            </a:r>
            <a:r>
              <a:rPr lang="ru-RU" sz="3200" b="1" dirty="0" err="1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якої</a:t>
            </a:r>
            <a:r>
              <a:rPr lang="ru-RU" sz="3200" b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 треба </a:t>
            </a:r>
            <a:r>
              <a:rPr lang="ru-RU" sz="3200" b="1" dirty="0" err="1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дотримуватися</a:t>
            </a:r>
            <a:r>
              <a:rPr lang="ru-RU" sz="3200" b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 в </a:t>
            </a:r>
            <a:r>
              <a:rPr lang="ru-RU" sz="3200" b="1" dirty="0" err="1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математиці</a:t>
            </a:r>
            <a:r>
              <a:rPr lang="ru-RU" sz="3200" b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,- </a:t>
            </a:r>
            <a:r>
              <a:rPr lang="ru-RU" sz="3200" b="1" dirty="0" err="1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це</a:t>
            </a:r>
            <a:r>
              <a:rPr lang="ru-RU" sz="3200" b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 бути </a:t>
            </a:r>
            <a:r>
              <a:rPr lang="ru-RU" sz="3200" b="1" dirty="0" err="1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точним</a:t>
            </a:r>
            <a:r>
              <a:rPr lang="ru-RU" sz="3200" b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друга – бути </a:t>
            </a:r>
            <a:r>
              <a:rPr lang="ru-RU" sz="3200" b="1" dirty="0" err="1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чітким</a:t>
            </a:r>
            <a:r>
              <a:rPr lang="ru-RU" sz="3200" b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dirty="0" err="1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і</a:t>
            </a:r>
            <a:r>
              <a:rPr lang="ru-RU" sz="3200" b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3200" b="1" dirty="0" err="1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наскільки</a:t>
            </a:r>
            <a:r>
              <a:rPr lang="ru-RU" sz="3200" b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3200" b="1" dirty="0" err="1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можливо</a:t>
            </a:r>
            <a:r>
              <a:rPr lang="ru-RU" sz="3200" b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, - простим»</a:t>
            </a:r>
          </a:p>
        </p:txBody>
      </p:sp>
      <p:pic>
        <p:nvPicPr>
          <p:cNvPr id="5" name="Picture 2" descr="C:\Users\ТОЛЯ\Desktop\СКАЧАВ-28-11\РАМКИ\0_110d88_8a342c8e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19" y="1495166"/>
            <a:ext cx="3653378" cy="4463891"/>
          </a:xfrm>
          <a:prstGeom prst="rect">
            <a:avLst/>
          </a:prstGeom>
          <a:noFill/>
          <a:effectLst>
            <a:outerShdw blurRad="1016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8215338" y="3571876"/>
            <a:ext cx="714380" cy="18573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hlinkClick r:id="" action="ppaction://hlinkshowjump?jump=firstslide"/>
              </a:rPr>
              <a:t>назад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12290" name="Picture 2" descr="http://4.bp.blogspot.com/-OKLQdyGGOH4/UET2eMOcVII/AAAAAAAAFO4/riHv13gpQ1I/s1600/%D0%BA%D0%B0%D1%80%D0%BD%D0%BE-%D0%B4%D0%BB%D1%8F-%D0%B1%D0%BB%D0%BE%D0%B3%D0%B0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2928958" cy="38490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572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Вправи для повторення</a:t>
            </a:r>
            <a:endParaRPr lang="ru-RU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1285860"/>
            <a:ext cx="8286808" cy="4357718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uk-UA" sz="2800" b="1" i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Сформулюйте означення числової послідовності? Якими бувають послідовності?</a:t>
            </a: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uk-UA" sz="2800" b="1" i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Яка числова послідовність називається арифметичною прогресією?</a:t>
            </a: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uk-UA" sz="2800" b="1" i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Чому дорівнює формула </a:t>
            </a:r>
            <a:r>
              <a:rPr lang="en-US" sz="2800" b="1" i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n-</a:t>
            </a:r>
            <a:r>
              <a:rPr lang="uk-UA" sz="2800" b="1" i="1" dirty="0" err="1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го</a:t>
            </a:r>
            <a:r>
              <a:rPr lang="uk-UA" sz="2800" b="1" i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члена арифметичної прогресії?</a:t>
            </a: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uk-UA" sz="2800" b="1" i="1" u="sng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Задача.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800" b="1" i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	В арифметичній прогресії перший член = 5, різниця дорівнює 4. Чому дорівнює сьомий член </a:t>
            </a:r>
            <a:r>
              <a:rPr lang="uk-UA" sz="2800" b="1" i="1" dirty="0" err="1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арифметчиної</a:t>
            </a:r>
            <a:r>
              <a:rPr lang="uk-UA" sz="2800" b="1" i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прогресії?</a:t>
            </a:r>
            <a:endParaRPr lang="ru-RU" sz="2800" dirty="0">
              <a:ln w="50800"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282" y="1214422"/>
            <a:ext cx="8715436" cy="5429288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i="1" u="sng" dirty="0">
              <a:ln w="50800"/>
              <a:solidFill>
                <a:srgbClr val="7030A0"/>
              </a:solidFill>
              <a:latin typeface="Times New Roman Cyr" pitchFamily="18" charset="-52"/>
              <a:ea typeface="+mj-ea"/>
              <a:cs typeface="+mj-cs"/>
            </a:endParaRPr>
          </a:p>
          <a:p>
            <a:pPr marL="265113" indent="-265113" fontAlgn="auto">
              <a:spcAft>
                <a:spcPts val="0"/>
              </a:spcAft>
              <a:buClr>
                <a:srgbClr val="00B050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2600" b="1" i="1" dirty="0">
                <a:ln w="50800"/>
                <a:solidFill>
                  <a:srgbClr val="0000FF"/>
                </a:solidFill>
                <a:latin typeface="Times New Roman Cyr" pitchFamily="18" charset="-52"/>
                <a:ea typeface="+mj-ea"/>
                <a:cs typeface="+mj-cs"/>
              </a:rPr>
              <a:t>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Числова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послідовність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–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функція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, задана на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множині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усіх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натуральних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чисел; Є –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зростаюча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та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спадаюча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;</a:t>
            </a:r>
          </a:p>
          <a:p>
            <a:pPr marL="265113" indent="-265113" fontAlgn="auto">
              <a:spcAft>
                <a:spcPts val="0"/>
              </a:spcAft>
              <a:buClr>
                <a:srgbClr val="00B050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Арифметична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прогресія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–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послідовність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,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кожний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член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якої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,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починаючи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з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другого,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дорівнює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попередньому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члену, до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якого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додають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одне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й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те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саме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число. </a:t>
            </a:r>
            <a:r>
              <a:rPr lang="ru-RU" sz="2600" b="1" i="1" dirty="0" err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Це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число – </a:t>
            </a:r>
            <a:r>
              <a:rPr lang="en-US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d </a:t>
            </a:r>
            <a:r>
              <a:rPr lang="uk-UA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(різниця арифметичної прогресії)</a:t>
            </a: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; </a:t>
            </a:r>
          </a:p>
          <a:p>
            <a:pPr marL="265113" indent="-265113" fontAlgn="auto">
              <a:spcAft>
                <a:spcPts val="0"/>
              </a:spcAft>
              <a:buClr>
                <a:srgbClr val="00B050"/>
              </a:buClr>
              <a:buSzPct val="110000"/>
              <a:defRPr/>
            </a:pPr>
            <a:endParaRPr lang="ru-RU" sz="2600" b="1" i="1" dirty="0">
              <a:ln w="50800"/>
              <a:solidFill>
                <a:srgbClr val="0000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  <a:p>
            <a:pPr marL="265113" indent="-265113" fontAlgn="auto">
              <a:spcAft>
                <a:spcPts val="0"/>
              </a:spcAft>
              <a:buClr>
                <a:srgbClr val="00B050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                                   </a:t>
            </a:r>
            <a:endParaRPr lang="en-US" sz="2600" b="1" i="1" dirty="0">
              <a:ln w="50800"/>
              <a:solidFill>
                <a:srgbClr val="0000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  <a:p>
            <a:pPr marL="265113" indent="-265113" fontAlgn="auto">
              <a:spcAft>
                <a:spcPts val="0"/>
              </a:spcAft>
              <a:buClr>
                <a:srgbClr val="00B050"/>
              </a:buClr>
              <a:buSzPct val="110000"/>
              <a:defRPr/>
            </a:pPr>
            <a:endParaRPr lang="en-US" sz="2600" b="1" i="1" dirty="0">
              <a:ln w="50800"/>
              <a:solidFill>
                <a:srgbClr val="0000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  <a:p>
            <a:pPr marL="265113" indent="-265113" fontAlgn="auto">
              <a:spcAft>
                <a:spcPts val="0"/>
              </a:spcAft>
              <a:buClr>
                <a:srgbClr val="00B050"/>
              </a:buClr>
              <a:buSzPct val="110000"/>
              <a:buFont typeface="Wingdings" pitchFamily="2" charset="2"/>
              <a:buChar char="ü"/>
              <a:defRPr/>
            </a:pPr>
            <a:r>
              <a:rPr lang="en-US" sz="26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</a:t>
            </a:r>
            <a:endParaRPr lang="ru-RU" sz="2600" b="1" i="1" dirty="0">
              <a:ln w="50800"/>
              <a:solidFill>
                <a:srgbClr val="0000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48" y="214290"/>
            <a:ext cx="8229600" cy="85725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Відповіді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на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запитання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429132"/>
            <a:ext cx="2776764" cy="428628"/>
          </a:xfrm>
          <a:prstGeom prst="rect">
            <a:avLst/>
          </a:prstGeom>
          <a:noFill/>
        </p:spPr>
      </p:pic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143512"/>
            <a:ext cx="1348004" cy="500066"/>
          </a:xfrm>
          <a:prstGeom prst="rect">
            <a:avLst/>
          </a:prstGeom>
          <a:noFill/>
        </p:spPr>
      </p:pic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2214554"/>
            <a:ext cx="8429684" cy="714380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uk-UA" sz="2800" b="1" i="1" dirty="0">
                <a:ln w="50800"/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   Знаменник ГП		      Формула </a:t>
            </a:r>
            <a:r>
              <a:rPr lang="en-US" sz="2800" b="1" i="1" dirty="0">
                <a:ln w="50800"/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n-</a:t>
            </a:r>
            <a:r>
              <a:rPr lang="uk-UA" sz="2800" b="1" i="1" dirty="0" err="1">
                <a:ln w="50800"/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го</a:t>
            </a:r>
            <a:r>
              <a:rPr lang="uk-UA" sz="2800" b="1" i="1" dirty="0">
                <a:ln w="50800"/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члена ГП</a:t>
            </a:r>
            <a:endParaRPr lang="ru-RU" sz="2800" b="1" i="1" dirty="0">
              <a:ln w="50800"/>
              <a:solidFill>
                <a:srgbClr val="0000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572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Геометрична прогресія</a:t>
            </a:r>
            <a:endParaRPr lang="ru-RU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ТОЛЯ\Desktop\СКАЧАВ-28-11\РАМКИ\0_110d88_8a342c8e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5735">
            <a:off x="280058" y="3554655"/>
            <a:ext cx="3645133" cy="2962105"/>
          </a:xfrm>
          <a:prstGeom prst="rect">
            <a:avLst/>
          </a:prstGeom>
          <a:noFill/>
          <a:effectLst>
            <a:outerShdw blurRad="1016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ТОЛЯ\Desktop\СКАЧАВ-28-11\РАМКИ\0_110d88_8a342c8e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66">
            <a:off x="4511043" y="3564786"/>
            <a:ext cx="3645133" cy="2962105"/>
          </a:xfrm>
          <a:prstGeom prst="rect">
            <a:avLst/>
          </a:prstGeom>
          <a:noFill/>
          <a:effectLst>
            <a:outerShdw blurRad="1016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214818"/>
            <a:ext cx="1785950" cy="1610857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572008"/>
            <a:ext cx="2616417" cy="8813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572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</a:t>
            </a:r>
            <a:endParaRPr lang="ru-RU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1428736"/>
            <a:ext cx="8501122" cy="1785950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uk-UA" sz="3200" b="1" i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</a:rPr>
              <a:t>В геометричній прогресії перший член дорівнює 5, а знаменник дорівнює 2. Знайдіть десятий член геометричної прогресії</a:t>
            </a:r>
            <a:endParaRPr lang="ru-RU" sz="3200" dirty="0">
              <a:ln w="50800"/>
            </a:endParaRPr>
          </a:p>
          <a:p>
            <a:pPr fontAlgn="auto">
              <a:spcAft>
                <a:spcPts val="0"/>
              </a:spcAft>
              <a:defRPr/>
            </a:pPr>
            <a:endParaRPr lang="uk-UA" sz="2800" dirty="0">
              <a:latin typeface="+mn-lt"/>
            </a:endParaRPr>
          </a:p>
        </p:txBody>
      </p:sp>
      <p:pic>
        <p:nvPicPr>
          <p:cNvPr id="7" name="Picture 2" descr="C:\Users\ТОЛЯ\Desktop\СКАЧАВ-28-11\РАМКИ\0_110d88_8a342c8e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5735">
            <a:off x="3930683" y="3793934"/>
            <a:ext cx="3784513" cy="2828598"/>
          </a:xfrm>
          <a:prstGeom prst="rect">
            <a:avLst/>
          </a:prstGeom>
          <a:noFill/>
          <a:effectLst>
            <a:outerShdw blurRad="1016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50463">
            <a:off x="4558239" y="4625914"/>
            <a:ext cx="2546920" cy="928694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ОЛЯ\Desktop\СКАЧАВ-28-11\РАМКИ\0_110d88_8a342c8e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200">
            <a:off x="4593467" y="1201164"/>
            <a:ext cx="4166076" cy="3124976"/>
          </a:xfrm>
          <a:prstGeom prst="rect">
            <a:avLst/>
          </a:prstGeom>
          <a:noFill/>
          <a:effectLst>
            <a:outerShdw blurRad="1016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57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Прогресії в галузях</a:t>
            </a:r>
            <a:endParaRPr lang="ru-RU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57818" y="2428868"/>
            <a:ext cx="2857520" cy="642942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500" b="1" i="1" dirty="0" err="1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hlinkClick r:id="rId3" action="ppaction://hlinkpres?slideindex=1&amp;slidetitle="/>
              </a:rPr>
              <a:t>Прогресії</a:t>
            </a:r>
            <a:r>
              <a:rPr lang="en-US" sz="2500" b="1" i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hlinkClick r:id="rId3" action="ppaction://hlinkpres?slideindex=1&amp;slidetitle="/>
              </a:rPr>
              <a:t> </a:t>
            </a:r>
            <a:r>
              <a:rPr lang="uk-UA" sz="2500" b="1" i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hlinkClick r:id="rId3" action="ppaction://hlinkpres?slideindex=1&amp;slidetitle="/>
              </a:rPr>
              <a:t>в </a:t>
            </a:r>
            <a:r>
              <a:rPr lang="ru-RU" sz="2500" b="1" i="1" dirty="0" err="1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hlinkClick r:id="rId3" action="ppaction://hlinkpres?slideindex=1&amp;slidetitle="/>
              </a:rPr>
              <a:t>біології</a:t>
            </a:r>
            <a:endParaRPr lang="uk-UA" sz="2500" dirty="0">
              <a:latin typeface="+mn-lt"/>
            </a:endParaRPr>
          </a:p>
        </p:txBody>
      </p:sp>
      <p:pic>
        <p:nvPicPr>
          <p:cNvPr id="7" name="Picture 2" descr="C:\Users\ТОЛЯ\Desktop\СКАЧАВ-28-11\РАМКИ\0_110d88_8a342c8e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5735">
            <a:off x="445263" y="3005591"/>
            <a:ext cx="4469803" cy="3340794"/>
          </a:xfrm>
          <a:prstGeom prst="rect">
            <a:avLst/>
          </a:prstGeom>
          <a:noFill/>
          <a:effectLst>
            <a:outerShdw blurRad="1016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 rot="21303991">
            <a:off x="1073066" y="4231369"/>
            <a:ext cx="3248208" cy="785818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i="1" dirty="0" smtClean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hlinkClick r:id="rId5" action="ppaction://hlinkpres?slideindex=1&amp;slidetitle="/>
              </a:rPr>
              <a:t>Прогресії </a:t>
            </a:r>
            <a:r>
              <a:rPr lang="uk-UA" sz="2800" b="1" i="1" smtClean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hlinkClick r:id="rId5" action="ppaction://hlinkpres?slideindex=1&amp;slidetitle="/>
              </a:rPr>
              <a:t>у фізиці</a:t>
            </a:r>
            <a:r>
              <a:rPr lang="uk-UA" sz="2800" b="1" i="1" smtClean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</a:rPr>
              <a:t> </a:t>
            </a:r>
            <a:endParaRPr lang="uk-UA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8867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03648" y="357166"/>
            <a:ext cx="7416824" cy="857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Домашнє завдання</a:t>
            </a:r>
            <a:endParaRPr lang="ru-RU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5214950"/>
            <a:ext cx="5000660" cy="1285884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Розділ 3. </a:t>
            </a:r>
            <a:r>
              <a:rPr lang="uk-UA" sz="28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+mj-ea"/>
                <a:cs typeface="Times New Roman"/>
              </a:rPr>
              <a:t>§ 18.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800" b="1" i="1" dirty="0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+mj-ea"/>
                <a:cs typeface="Times New Roman"/>
              </a:rPr>
              <a:t>№ 18,3; 18,5; 18,7; </a:t>
            </a:r>
            <a:r>
              <a:rPr lang="uk-UA" sz="2800" b="1" i="1">
                <a:ln w="50800"/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+mj-ea"/>
                <a:cs typeface="Times New Roman"/>
              </a:rPr>
              <a:t>18,9.</a:t>
            </a:r>
            <a:endParaRPr lang="ru-RU" sz="2800" dirty="0">
              <a:ln w="50800"/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0944">
            <a:off x="5724086" y="4116519"/>
            <a:ext cx="2672564" cy="223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57224" y="2428868"/>
            <a:ext cx="7786742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ДЯКУЮ ЗА УВАГУ !!!</a:t>
            </a:r>
            <a:endParaRPr kumimoji="0" lang="ru-RU" sz="5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Презентация ШКОЛЬНАЯ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ШКОЛЬНАЯ МАТЕМАТИКА</Template>
  <TotalTime>1040</TotalTime>
  <Words>201</Words>
  <Application>Microsoft Office PowerPoint</Application>
  <PresentationFormat>Екран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Презентация ШКОЛЬНАЯ МАТЕМАТИКА</vt:lpstr>
      <vt:lpstr>Геометрична прогресія, її властивості. Формула n-го члена геометричної прогресії</vt:lpstr>
      <vt:lpstr>Презентація PowerPoint</vt:lpstr>
      <vt:lpstr>Презентація PowerPoint</vt:lpstr>
      <vt:lpstr>Вправи для повторення</vt:lpstr>
      <vt:lpstr>Презентація PowerPoint</vt:lpstr>
      <vt:lpstr>Геометрична прогресія</vt:lpstr>
      <vt:lpstr>Задача</vt:lpstr>
      <vt:lpstr>Прогресії в галузях</vt:lpstr>
      <vt:lpstr>Домашнє завдання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Porda</cp:lastModifiedBy>
  <cp:revision>100</cp:revision>
  <dcterms:created xsi:type="dcterms:W3CDTF">2011-07-29T16:53:57Z</dcterms:created>
  <dcterms:modified xsi:type="dcterms:W3CDTF">2018-03-19T08:38:48Z</dcterms:modified>
</cp:coreProperties>
</file>