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7" r:id="rId3"/>
    <p:sldId id="333" r:id="rId4"/>
    <p:sldId id="321" r:id="rId5"/>
    <p:sldId id="322" r:id="rId6"/>
    <p:sldId id="334" r:id="rId7"/>
    <p:sldId id="324" r:id="rId8"/>
    <p:sldId id="323" r:id="rId9"/>
    <p:sldId id="335" r:id="rId10"/>
    <p:sldId id="325" r:id="rId11"/>
    <p:sldId id="336" r:id="rId12"/>
    <p:sldId id="337" r:id="rId13"/>
    <p:sldId id="340" r:id="rId14"/>
    <p:sldId id="338" r:id="rId15"/>
    <p:sldId id="341" r:id="rId16"/>
    <p:sldId id="339" r:id="rId17"/>
    <p:sldId id="326" r:id="rId18"/>
    <p:sldId id="342" r:id="rId19"/>
    <p:sldId id="343" r:id="rId20"/>
    <p:sldId id="344" r:id="rId21"/>
    <p:sldId id="349" r:id="rId22"/>
    <p:sldId id="345" r:id="rId23"/>
    <p:sldId id="346" r:id="rId24"/>
    <p:sldId id="351" r:id="rId25"/>
    <p:sldId id="347" r:id="rId26"/>
    <p:sldId id="348" r:id="rId27"/>
    <p:sldId id="327" r:id="rId28"/>
    <p:sldId id="328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0066"/>
    <a:srgbClr val="FFCC00"/>
    <a:srgbClr val="FF00FF"/>
    <a:srgbClr val="008080"/>
    <a:srgbClr val="660033"/>
    <a:srgbClr val="A50021"/>
    <a:srgbClr val="FFFF66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93019" autoAdjust="0"/>
  </p:normalViewPr>
  <p:slideViewPr>
    <p:cSldViewPr>
      <p:cViewPr varScale="1">
        <p:scale>
          <a:sx n="65" d="100"/>
          <a:sy n="65" d="100"/>
        </p:scale>
        <p:origin x="62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162CC5-691B-4DAE-BE9F-CA656E540930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5D99BC-5183-4B9F-8FEC-AD6336B3CDAD}" type="slidenum">
              <a:rPr lang="ru-RU" altLang="ru-RU"/>
              <a:pPr algn="r" eaLnBrk="1" hangingPunct="1"/>
              <a:t>1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F28B-B20F-4486-BD60-2F295F08674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E9F3D-A6FE-4961-80C3-99EDA0151D4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79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94DA1-D6A7-4232-A289-14EA2D1C1A2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319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A4719-83A5-44D3-AB96-A6CC15126BA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93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08644-B992-43D9-A76F-C35691A4B6E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39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ABB08-5CCB-47BA-A464-75B0B3A3371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22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E1D66-5884-476A-9188-0EF111933A9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67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69664-5BAB-4FC0-98C1-889B50A00F6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367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ABA6B-9421-4B71-AA86-8650B6E2DD7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028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096-8E2F-4460-A501-5315CBB75B2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81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B1834-83E3-4C32-9428-2330C5D0A16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7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529D1-FA95-4BDD-A48B-FA48AF5A803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233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2F0A-4034-414D-9588-DF79B7E1527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88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F3F9F-4280-4101-A531-422A283832D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4601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1F904-AA5B-4A89-A1D9-9FD92C838B21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87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68F2D-07A1-4485-8E95-74D566DB950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880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75360-0BD3-4B0C-8654-E648144304B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45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C2FA3-07DB-4449-9EA7-CC40B94C40DF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0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A938-ED7D-4A86-A705-25AEDD57A7B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04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72C0B-3D22-40D8-88A7-8A660A64440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83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96ABA-9F38-4994-ACC8-76BD0CFD4DC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00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B0558-634D-4CB8-9FE3-9510A278F38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1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DF32F-D8F7-4652-87C9-54245C2B444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50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2FC68-D733-4CB8-98FC-F38B6BCCDC1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84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C23C6-03D3-4F13-A28A-54B599F28E3A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64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D9C3EB-6617-4C9B-8F11-1C1F921307AC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DF8C2B04-0DBF-4E8D-9E33-EC03CCE3D0A4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ru-RU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91067"/>
              </p:ext>
            </p:extLst>
          </p:nvPr>
        </p:nvGraphicFramePr>
        <p:xfrm>
          <a:off x="0" y="363"/>
          <a:ext cx="9144000" cy="68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Slide" r:id="rId4" imgW="1885950" imgH="1414390" progId="PowerPoint.Slide.8">
                  <p:embed/>
                </p:oleObj>
              </mc:Choice>
              <mc:Fallback>
                <p:oleObj name="Slide" r:id="rId4" imgW="1885950" imgH="141439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3"/>
                        <a:ext cx="9144000" cy="685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38400" y="32766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uk-UA" sz="2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en-US" sz="2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Сила пружності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500" y="1046121"/>
            <a:ext cx="6587788" cy="4176464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bg1"/>
                </a:solidFill>
              </a:rPr>
              <a:t>Сила </a:t>
            </a:r>
            <a:r>
              <a:rPr lang="ru-RU" sz="3600" b="1" i="1" dirty="0" err="1">
                <a:solidFill>
                  <a:schemeClr val="bg1"/>
                </a:solidFill>
              </a:rPr>
              <a:t>пружності</a:t>
            </a:r>
            <a:r>
              <a:rPr lang="ru-RU" sz="36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tx1"/>
                </a:solidFill>
              </a:rPr>
              <a:t>– сила, </a:t>
            </a:r>
            <a:r>
              <a:rPr lang="ru-RU" sz="3200" b="1" i="1" dirty="0" err="1">
                <a:solidFill>
                  <a:schemeClr val="tx1"/>
                </a:solidFill>
              </a:rPr>
              <a:t>що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виникає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під</a:t>
            </a:r>
            <a:r>
              <a:rPr lang="ru-RU" sz="3200" b="1" i="1" dirty="0">
                <a:solidFill>
                  <a:schemeClr val="tx1"/>
                </a:solidFill>
              </a:rPr>
              <a:t> час </a:t>
            </a:r>
            <a:r>
              <a:rPr lang="ru-RU" sz="3200" b="1" i="1" dirty="0" err="1">
                <a:solidFill>
                  <a:schemeClr val="tx1"/>
                </a:solidFill>
              </a:rPr>
              <a:t>деформації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тіла</a:t>
            </a:r>
            <a:r>
              <a:rPr lang="ru-RU" sz="3200" b="1" i="1" dirty="0">
                <a:solidFill>
                  <a:schemeClr val="tx1"/>
                </a:solidFill>
              </a:rPr>
              <a:t> і </a:t>
            </a:r>
            <a:r>
              <a:rPr lang="ru-RU" sz="3200" b="1" i="1" dirty="0" err="1">
                <a:solidFill>
                  <a:schemeClr val="tx1"/>
                </a:solidFill>
              </a:rPr>
              <a:t>спрямована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протилежно</a:t>
            </a:r>
            <a:r>
              <a:rPr lang="ru-RU" sz="3200" b="1" i="1" dirty="0">
                <a:solidFill>
                  <a:schemeClr val="tx1"/>
                </a:solidFill>
              </a:rPr>
              <a:t> до </a:t>
            </a:r>
            <a:r>
              <a:rPr lang="ru-RU" sz="3200" b="1" i="1" dirty="0" err="1">
                <a:solidFill>
                  <a:schemeClr val="tx1"/>
                </a:solidFill>
              </a:rPr>
              <a:t>напрямку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зміщення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частинок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тіла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під</a:t>
            </a:r>
            <a:r>
              <a:rPr lang="ru-RU" sz="3200" b="1" i="1" dirty="0">
                <a:solidFill>
                  <a:schemeClr val="tx1"/>
                </a:solidFill>
              </a:rPr>
              <a:t> час </a:t>
            </a:r>
            <a:r>
              <a:rPr lang="ru-RU" sz="3200" b="1" i="1" dirty="0" err="1">
                <a:solidFill>
                  <a:schemeClr val="tx1"/>
                </a:solidFill>
              </a:rPr>
              <a:t>деформації</a:t>
            </a:r>
            <a:r>
              <a:rPr lang="ru-RU" sz="3200" b="1" i="1" dirty="0">
                <a:solidFill>
                  <a:schemeClr val="tx1"/>
                </a:solidFill>
              </a:rPr>
              <a:t>.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31" y="1013065"/>
            <a:ext cx="1304925" cy="42095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37321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Сила пружності є результатом електромагнітної взаємодії частинок речовини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15142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764704"/>
            <a:ext cx="5040560" cy="3600400"/>
          </a:xfr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uk-UA" altLang="ru-RU" sz="2400" b="1" i="1" dirty="0">
                <a:solidFill>
                  <a:srgbClr val="660033"/>
                </a:solidFill>
              </a:rPr>
              <a:t>- Дата народження: 18.06.1635;</a:t>
            </a:r>
          </a:p>
          <a:p>
            <a:pPr algn="l">
              <a:lnSpc>
                <a:spcPct val="130000"/>
              </a:lnSpc>
            </a:pPr>
            <a:r>
              <a:rPr lang="uk-UA" altLang="ru-RU" sz="2400" b="1" i="1" dirty="0">
                <a:solidFill>
                  <a:srgbClr val="660033"/>
                </a:solidFill>
              </a:rPr>
              <a:t>- Місце народження: Фреш </a:t>
            </a:r>
            <a:r>
              <a:rPr lang="uk-UA" altLang="ru-RU" sz="2400" b="1" i="1" dirty="0" err="1">
                <a:solidFill>
                  <a:srgbClr val="660033"/>
                </a:solidFill>
              </a:rPr>
              <a:t>уотер</a:t>
            </a:r>
            <a:r>
              <a:rPr lang="uk-UA" altLang="ru-RU" sz="2400" b="1" i="1" dirty="0">
                <a:solidFill>
                  <a:srgbClr val="660033"/>
                </a:solidFill>
              </a:rPr>
              <a:t>,</a:t>
            </a:r>
            <a:endParaRPr lang="en-US" altLang="ru-RU" sz="2400" b="1" i="1" dirty="0">
              <a:solidFill>
                <a:srgbClr val="660033"/>
              </a:solidFill>
            </a:endParaRPr>
          </a:p>
          <a:p>
            <a:pPr algn="l">
              <a:lnSpc>
                <a:spcPct val="130000"/>
              </a:lnSpc>
            </a:pP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r>
              <a:rPr lang="en-US" altLang="ru-RU" sz="2400" b="1" i="1" dirty="0">
                <a:solidFill>
                  <a:srgbClr val="660033"/>
                </a:solidFill>
              </a:rPr>
              <a:t>  </a:t>
            </a:r>
            <a:r>
              <a:rPr lang="uk-UA" altLang="ru-RU" sz="2400" b="1" i="1" dirty="0" err="1">
                <a:solidFill>
                  <a:srgbClr val="660033"/>
                </a:solidFill>
              </a:rPr>
              <a:t>Отрів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r>
              <a:rPr lang="uk-UA" altLang="ru-RU" sz="2400" b="1" i="1" dirty="0" err="1">
                <a:solidFill>
                  <a:srgbClr val="660033"/>
                </a:solidFill>
              </a:rPr>
              <a:t>Уайт</a:t>
            </a:r>
            <a:r>
              <a:rPr lang="uk-UA" altLang="ru-RU" sz="2400" b="1" i="1" dirty="0">
                <a:solidFill>
                  <a:srgbClr val="660033"/>
                </a:solidFill>
              </a:rPr>
              <a:t>, Англія;</a:t>
            </a:r>
          </a:p>
          <a:p>
            <a:pPr marL="342900" indent="-342900" algn="l">
              <a:lnSpc>
                <a:spcPct val="130000"/>
              </a:lnSpc>
              <a:buFontTx/>
              <a:buChar char="-"/>
            </a:pPr>
            <a:r>
              <a:rPr lang="uk-UA" altLang="ru-RU" sz="2400" b="1" i="1" dirty="0">
                <a:solidFill>
                  <a:srgbClr val="660033"/>
                </a:solidFill>
              </a:rPr>
              <a:t>Дата смерті: 03.03.1703 </a:t>
            </a:r>
            <a:endParaRPr lang="en-US" altLang="ru-RU" sz="2400" b="1" i="1" dirty="0">
              <a:solidFill>
                <a:srgbClr val="660033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ru-RU" sz="2400" b="1" i="1" dirty="0">
                <a:solidFill>
                  <a:srgbClr val="660033"/>
                </a:solidFill>
              </a:rPr>
              <a:t>    </a:t>
            </a:r>
            <a:r>
              <a:rPr lang="uk-UA" altLang="ru-RU" sz="2400" b="1" i="1" dirty="0">
                <a:solidFill>
                  <a:srgbClr val="660033"/>
                </a:solidFill>
              </a:rPr>
              <a:t>(67 років)  </a:t>
            </a:r>
          </a:p>
          <a:p>
            <a:pPr algn="l">
              <a:lnSpc>
                <a:spcPct val="130000"/>
              </a:lnSpc>
            </a:pPr>
            <a:r>
              <a:rPr lang="uk-UA" altLang="ru-RU" sz="2400" b="1" dirty="0">
                <a:solidFill>
                  <a:srgbClr val="660033"/>
                </a:solidFill>
              </a:rPr>
              <a:t>- Альма-матер: </a:t>
            </a:r>
            <a:r>
              <a:rPr lang="uk-UA" altLang="ru-RU" sz="2400" b="1" dirty="0" err="1">
                <a:solidFill>
                  <a:srgbClr val="660033"/>
                </a:solidFill>
              </a:rPr>
              <a:t>Крайст-Черч</a:t>
            </a:r>
            <a:r>
              <a:rPr lang="uk-UA" altLang="ru-RU" sz="2400" b="1" dirty="0">
                <a:solidFill>
                  <a:srgbClr val="660033"/>
                </a:solidFill>
              </a:rPr>
              <a:t>, Оксфорд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Роберт Гук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980728"/>
            <a:ext cx="2885142" cy="360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008" y="4831877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altLang="ru-RU" sz="2400" b="1" i="1" dirty="0">
                <a:solidFill>
                  <a:srgbClr val="660033"/>
                </a:solidFill>
              </a:rPr>
              <a:t>- </a:t>
            </a:r>
            <a:r>
              <a:rPr lang="uk-UA" altLang="ru-RU" sz="2400" b="1" i="1" dirty="0">
                <a:solidFill>
                  <a:srgbClr val="660033"/>
                </a:solidFill>
                <a:latin typeface="+mn-lt"/>
              </a:rPr>
              <a:t>Наукова сфера: фізика, хімія, біологія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8428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Закон </a:t>
            </a:r>
            <a:r>
              <a:rPr lang="uk-UA" alt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Гука</a:t>
            </a:r>
            <a:endParaRPr lang="uk-UA" altLang="ru-RU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500" y="1046121"/>
            <a:ext cx="4499556" cy="3462999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ru-RU" sz="3200" b="1" i="1" dirty="0">
                <a:solidFill>
                  <a:srgbClr val="FFFF00"/>
                </a:solidFill>
              </a:rPr>
              <a:t>У </a:t>
            </a:r>
            <a:r>
              <a:rPr lang="ru-RU" sz="3200" b="1" i="1" dirty="0" err="1">
                <a:solidFill>
                  <a:srgbClr val="FFFF00"/>
                </a:solidFill>
              </a:rPr>
              <a:t>разі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малих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пружних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деформацій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розтягнен-ня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або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стиснення</a:t>
            </a:r>
            <a:r>
              <a:rPr lang="ru-RU" sz="3200" b="1" i="1" dirty="0">
                <a:solidFill>
                  <a:srgbClr val="FFFF00"/>
                </a:solidFill>
              </a:rPr>
              <a:t> сила </a:t>
            </a:r>
            <a:r>
              <a:rPr lang="ru-RU" sz="3200" b="1" i="1" dirty="0" err="1">
                <a:solidFill>
                  <a:srgbClr val="FFFF00"/>
                </a:solidFill>
              </a:rPr>
              <a:t>пружності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прямопро-порційна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видовженню</a:t>
            </a:r>
            <a:r>
              <a:rPr lang="ru-RU" sz="3200" b="1" i="1" dirty="0">
                <a:solidFill>
                  <a:srgbClr val="FFFF00"/>
                </a:solidFill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</a:rPr>
              <a:t>тіла</a:t>
            </a:r>
            <a:r>
              <a:rPr lang="ru-RU" sz="3200" b="1" i="1" dirty="0">
                <a:solidFill>
                  <a:srgbClr val="FFFF00"/>
                </a:solidFill>
              </a:rPr>
              <a:t>.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56" y="1052736"/>
            <a:ext cx="3429000" cy="5581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40" y="4725144"/>
            <a:ext cx="1895475" cy="57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72934" y="5512668"/>
                <a:ext cx="43924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коефіцієнт пружності</a:t>
                </a:r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34" y="5512668"/>
                <a:ext cx="4392488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008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Наслідки закону </a:t>
            </a:r>
            <a:r>
              <a:rPr lang="uk-UA" alt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Гука</a:t>
            </a:r>
            <a:endParaRPr lang="uk-UA" altLang="ru-RU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9" y="1556792"/>
            <a:ext cx="8973641" cy="36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91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Деякі види сил пружності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1"/>
            <a:ext cx="4176464" cy="1778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875112"/>
            <a:ext cx="3528392" cy="2948728"/>
          </a:xfrm>
          <a:prstGeom prst="rect">
            <a:avLst/>
          </a:prstGeom>
        </p:spPr>
      </p:pic>
      <p:sp>
        <p:nvSpPr>
          <p:cNvPr id="8" name="Подзаголовок 3"/>
          <p:cNvSpPr txBox="1">
            <a:spLocks/>
          </p:cNvSpPr>
          <p:nvPr/>
        </p:nvSpPr>
        <p:spPr bwMode="auto">
          <a:xfrm>
            <a:off x="618346" y="2895326"/>
            <a:ext cx="4169677" cy="10377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kern="0" dirty="0">
                <a:solidFill>
                  <a:schemeClr val="bg1"/>
                </a:solidFill>
              </a:rPr>
              <a:t>Сила нормальної реакції пори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 bwMode="auto">
          <a:xfrm>
            <a:off x="5148065" y="4005064"/>
            <a:ext cx="3528392" cy="10377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kern="0" dirty="0">
                <a:solidFill>
                  <a:schemeClr val="bg1"/>
                </a:solidFill>
              </a:rPr>
              <a:t>Сила натягу підвісу</a:t>
            </a:r>
            <a:endParaRPr lang="ru-RU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365104"/>
            <a:ext cx="89495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77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Вага тіла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500" y="1046121"/>
            <a:ext cx="8099956" cy="2310871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bg1"/>
                </a:solidFill>
              </a:rPr>
              <a:t>Вага </a:t>
            </a:r>
            <a:r>
              <a:rPr lang="ru-RU" sz="3600" b="1" i="1" dirty="0" err="1">
                <a:solidFill>
                  <a:schemeClr val="bg1"/>
                </a:solidFill>
              </a:rPr>
              <a:t>тіла</a:t>
            </a:r>
            <a:r>
              <a:rPr lang="ru-RU" sz="3600" b="1" i="1" dirty="0">
                <a:solidFill>
                  <a:schemeClr val="bg1"/>
                </a:solidFill>
              </a:rPr>
              <a:t> </a:t>
            </a:r>
            <a:r>
              <a:rPr lang="ru-RU" sz="3600" b="1" i="1" dirty="0">
                <a:solidFill>
                  <a:schemeClr val="accent6"/>
                </a:solidFill>
              </a:rPr>
              <a:t>– </a:t>
            </a:r>
            <a:r>
              <a:rPr lang="ru-RU" sz="3600" b="1" i="1" dirty="0" err="1">
                <a:solidFill>
                  <a:schemeClr val="accent6"/>
                </a:solidFill>
              </a:rPr>
              <a:t>це</a:t>
            </a:r>
            <a:r>
              <a:rPr lang="ru-RU" sz="3600" b="1" i="1" dirty="0">
                <a:solidFill>
                  <a:schemeClr val="accent6"/>
                </a:solidFill>
              </a:rPr>
              <a:t> сила </a:t>
            </a:r>
            <a:r>
              <a:rPr lang="ru-RU" sz="3600" b="1" i="1" dirty="0" err="1">
                <a:solidFill>
                  <a:schemeClr val="accent6"/>
                </a:solidFill>
              </a:rPr>
              <a:t>пружності</a:t>
            </a:r>
            <a:r>
              <a:rPr lang="ru-RU" sz="3600" b="1" i="1" dirty="0">
                <a:solidFill>
                  <a:schemeClr val="accent6"/>
                </a:solidFill>
              </a:rPr>
              <a:t>, з </a:t>
            </a:r>
            <a:r>
              <a:rPr lang="ru-RU" sz="3600" b="1" i="1" dirty="0" err="1">
                <a:solidFill>
                  <a:schemeClr val="accent6"/>
                </a:solidFill>
              </a:rPr>
              <a:t>якою</a:t>
            </a:r>
            <a:r>
              <a:rPr lang="ru-RU" sz="3600" b="1" i="1" dirty="0">
                <a:solidFill>
                  <a:schemeClr val="accent6"/>
                </a:solidFill>
              </a:rPr>
              <a:t> </a:t>
            </a:r>
            <a:r>
              <a:rPr lang="ru-RU" sz="3600" b="1" i="1" dirty="0" err="1">
                <a:solidFill>
                  <a:schemeClr val="accent6"/>
                </a:solidFill>
              </a:rPr>
              <a:t>внаслідок</a:t>
            </a:r>
            <a:r>
              <a:rPr lang="ru-RU" sz="3600" b="1" i="1" dirty="0">
                <a:solidFill>
                  <a:schemeClr val="accent6"/>
                </a:solidFill>
              </a:rPr>
              <a:t> </a:t>
            </a:r>
            <a:r>
              <a:rPr lang="ru-RU" sz="3600" b="1" i="1" dirty="0" err="1">
                <a:solidFill>
                  <a:schemeClr val="accent6"/>
                </a:solidFill>
              </a:rPr>
              <a:t>притягання</a:t>
            </a:r>
            <a:r>
              <a:rPr lang="ru-RU" sz="3600" b="1" i="1" dirty="0">
                <a:solidFill>
                  <a:schemeClr val="accent6"/>
                </a:solidFill>
              </a:rPr>
              <a:t> до </a:t>
            </a:r>
            <a:r>
              <a:rPr lang="ru-RU" sz="3600" b="1" i="1" dirty="0" err="1">
                <a:solidFill>
                  <a:schemeClr val="accent6"/>
                </a:solidFill>
              </a:rPr>
              <a:t>Землі</a:t>
            </a:r>
            <a:r>
              <a:rPr lang="ru-RU" sz="3600" b="1" i="1" dirty="0">
                <a:solidFill>
                  <a:schemeClr val="accent6"/>
                </a:solidFill>
              </a:rPr>
              <a:t> </a:t>
            </a:r>
            <a:r>
              <a:rPr lang="ru-RU" sz="3600" b="1" i="1" dirty="0" err="1">
                <a:solidFill>
                  <a:schemeClr val="accent6"/>
                </a:solidFill>
              </a:rPr>
              <a:t>тіло</a:t>
            </a:r>
            <a:r>
              <a:rPr lang="ru-RU" sz="3600" b="1" i="1" dirty="0">
                <a:solidFill>
                  <a:schemeClr val="accent6"/>
                </a:solidFill>
              </a:rPr>
              <a:t> </a:t>
            </a:r>
            <a:r>
              <a:rPr lang="ru-RU" sz="3600" b="1" i="1" dirty="0" err="1">
                <a:solidFill>
                  <a:schemeClr val="accent6"/>
                </a:solidFill>
              </a:rPr>
              <a:t>діє</a:t>
            </a:r>
            <a:r>
              <a:rPr lang="ru-RU" sz="3600" b="1" i="1" dirty="0">
                <a:solidFill>
                  <a:schemeClr val="accent6"/>
                </a:solidFill>
              </a:rPr>
              <a:t> на </a:t>
            </a:r>
            <a:r>
              <a:rPr lang="ru-RU" sz="3600" b="1" i="1" dirty="0" err="1">
                <a:solidFill>
                  <a:schemeClr val="accent6"/>
                </a:solidFill>
              </a:rPr>
              <a:t>горизонтальну</a:t>
            </a:r>
            <a:r>
              <a:rPr lang="ru-RU" sz="3600" b="1" i="1" dirty="0">
                <a:solidFill>
                  <a:schemeClr val="accent6"/>
                </a:solidFill>
              </a:rPr>
              <a:t> опору </a:t>
            </a:r>
            <a:r>
              <a:rPr lang="ru-RU" sz="3600" b="1" i="1" dirty="0" err="1">
                <a:solidFill>
                  <a:schemeClr val="accent6"/>
                </a:solidFill>
              </a:rPr>
              <a:t>або</a:t>
            </a:r>
            <a:r>
              <a:rPr lang="ru-RU" sz="3600" b="1" i="1" dirty="0">
                <a:solidFill>
                  <a:schemeClr val="accent6"/>
                </a:solidFill>
              </a:rPr>
              <a:t> </a:t>
            </a:r>
            <a:r>
              <a:rPr lang="ru-RU" sz="3600" b="1" i="1" dirty="0" err="1">
                <a:solidFill>
                  <a:schemeClr val="accent6"/>
                </a:solidFill>
              </a:rPr>
              <a:t>вертикальний</a:t>
            </a:r>
            <a:r>
              <a:rPr lang="ru-RU" sz="3600" b="1" i="1" dirty="0">
                <a:solidFill>
                  <a:schemeClr val="accent6"/>
                </a:solidFill>
              </a:rPr>
              <a:t> </a:t>
            </a:r>
            <a:r>
              <a:rPr lang="ru-RU" sz="3600" b="1" i="1" dirty="0" err="1">
                <a:solidFill>
                  <a:schemeClr val="accent6"/>
                </a:solidFill>
              </a:rPr>
              <a:t>підвіс</a:t>
            </a:r>
            <a:r>
              <a:rPr lang="ru-RU" sz="3600" b="1" i="1" dirty="0">
                <a:solidFill>
                  <a:schemeClr val="accent6"/>
                </a:solidFill>
              </a:rPr>
              <a:t>.</a:t>
            </a:r>
            <a:endParaRPr lang="ru-RU" altLang="ru-RU" sz="3200" b="1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5" y="3573016"/>
            <a:ext cx="4138407" cy="3085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040" y="3406873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тіло перебуває у стані спокою або рівно-мірного прямолінійного руху, то 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375231"/>
            <a:ext cx="1800200" cy="6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18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Вага тіла, що рухається з прискоренням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95536" y="692696"/>
            <a:ext cx="8424936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5544616" cy="830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04268"/>
            <a:ext cx="3672408" cy="60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266" y="2788179"/>
            <a:ext cx="4095725" cy="586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533663"/>
            <a:ext cx="3672408" cy="610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351594"/>
            <a:ext cx="3456384" cy="8397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407" y="4672618"/>
            <a:ext cx="2232248" cy="518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5713509"/>
            <a:ext cx="5248275" cy="742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143" y="991690"/>
            <a:ext cx="27051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918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Вага тіла, що рухається з прискоренням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95536" y="692696"/>
            <a:ext cx="835292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88462" cy="3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964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Перевантаження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500" y="1046121"/>
            <a:ext cx="8099956" cy="2310871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200" b="1" i="1" dirty="0" err="1">
                <a:solidFill>
                  <a:schemeClr val="tx1"/>
                </a:solidFill>
              </a:rPr>
              <a:t>Збільшення</a:t>
            </a:r>
            <a:r>
              <a:rPr lang="ru-RU" sz="3200" b="1" i="1" dirty="0">
                <a:solidFill>
                  <a:schemeClr val="tx1"/>
                </a:solidFill>
              </a:rPr>
              <a:t> ваги </a:t>
            </a:r>
            <a:r>
              <a:rPr lang="ru-RU" sz="3200" b="1" i="1" dirty="0" err="1">
                <a:solidFill>
                  <a:schemeClr val="tx1"/>
                </a:solidFill>
              </a:rPr>
              <a:t>тіла</a:t>
            </a:r>
            <a:r>
              <a:rPr lang="ru-RU" sz="3200" b="1" i="1" dirty="0">
                <a:solidFill>
                  <a:schemeClr val="tx1"/>
                </a:solidFill>
              </a:rPr>
              <a:t>, </a:t>
            </a:r>
            <a:r>
              <a:rPr lang="ru-RU" sz="3200" b="1" i="1" dirty="0" err="1">
                <a:solidFill>
                  <a:schemeClr val="tx1"/>
                </a:solidFill>
              </a:rPr>
              <a:t>викликане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рухом</a:t>
            </a:r>
            <a:r>
              <a:rPr lang="ru-RU" sz="3200" b="1" i="1" dirty="0">
                <a:solidFill>
                  <a:schemeClr val="tx1"/>
                </a:solidFill>
              </a:rPr>
              <a:t> по </a:t>
            </a:r>
            <a:r>
              <a:rPr lang="ru-RU" sz="3200" b="1" i="1" dirty="0" err="1">
                <a:solidFill>
                  <a:schemeClr val="tx1"/>
                </a:solidFill>
              </a:rPr>
              <a:t>вертикалі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вгору</a:t>
            </a:r>
            <a:r>
              <a:rPr lang="ru-RU" sz="3200" b="1" i="1" dirty="0">
                <a:solidFill>
                  <a:schemeClr val="tx1"/>
                </a:solidFill>
              </a:rPr>
              <a:t>, </a:t>
            </a:r>
            <a:r>
              <a:rPr lang="ru-RU" sz="3200" b="1" i="1" dirty="0" err="1">
                <a:solidFill>
                  <a:schemeClr val="tx1"/>
                </a:solidFill>
              </a:rPr>
              <a:t>називають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</a:rPr>
              <a:t>перевантаженням</a:t>
            </a:r>
            <a:r>
              <a:rPr lang="ru-RU" sz="3200" b="1" i="1" dirty="0">
                <a:solidFill>
                  <a:schemeClr val="tx1"/>
                </a:solidFill>
              </a:rPr>
              <a:t>: вага </a:t>
            </a:r>
            <a:r>
              <a:rPr lang="ru-RU" sz="3200" b="1" i="1" dirty="0" err="1">
                <a:solidFill>
                  <a:schemeClr val="tx1"/>
                </a:solidFill>
              </a:rPr>
              <a:t>тіла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більша</a:t>
            </a:r>
            <a:r>
              <a:rPr lang="ru-RU" sz="3200" b="1" i="1" dirty="0">
                <a:solidFill>
                  <a:schemeClr val="tx1"/>
                </a:solidFill>
              </a:rPr>
              <a:t> за </a:t>
            </a:r>
            <a:r>
              <a:rPr lang="ru-RU" sz="3200" b="1" i="1" dirty="0" err="1">
                <a:solidFill>
                  <a:schemeClr val="tx1"/>
                </a:solidFill>
              </a:rPr>
              <a:t>гравітаційну</a:t>
            </a:r>
            <a:r>
              <a:rPr lang="ru-RU" sz="3200" b="1" i="1" dirty="0">
                <a:solidFill>
                  <a:schemeClr val="tx1"/>
                </a:solidFill>
              </a:rPr>
              <a:t> силу.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22108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tx1"/>
                </a:solidFill>
              </a:rPr>
              <a:t>Коефіцієнт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перевантаження</a:t>
            </a:r>
            <a:r>
              <a:rPr lang="ru-RU" sz="2800" b="1" i="1" dirty="0">
                <a:solidFill>
                  <a:schemeClr val="tx1"/>
                </a:solidFill>
              </a:rPr>
              <a:t>: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832952" y="4941168"/>
                <a:ext cx="1622111" cy="125457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952" y="4941168"/>
                <a:ext cx="1622111" cy="1254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447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Перевантаження зазнають: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1560" y="8367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+mj-lt"/>
              </a:rPr>
              <a:t>Космонавти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під</a:t>
            </a:r>
            <a:r>
              <a:rPr lang="ru-RU" sz="3600" dirty="0">
                <a:latin typeface="+mj-lt"/>
              </a:rPr>
              <a:t> час старту </a:t>
            </a:r>
            <a:r>
              <a:rPr lang="ru-RU" sz="3600" dirty="0" err="1">
                <a:latin typeface="+mj-lt"/>
              </a:rPr>
              <a:t>космічної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ракети</a:t>
            </a:r>
            <a:r>
              <a:rPr lang="ru-RU" sz="3600" dirty="0">
                <a:latin typeface="+mj-lt"/>
              </a:rPr>
              <a:t> та </a:t>
            </a:r>
            <a:r>
              <a:rPr lang="ru-RU" sz="3600" dirty="0" err="1">
                <a:latin typeface="+mj-lt"/>
              </a:rPr>
              <a:t>гальмування</a:t>
            </a:r>
            <a:r>
              <a:rPr lang="ru-RU" sz="3600" dirty="0">
                <a:latin typeface="+mj-lt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2204864"/>
            <a:ext cx="55911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6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Мета уроку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4664" y="1598613"/>
            <a:ext cx="8278688" cy="1470025"/>
          </a:xfrm>
        </p:spPr>
        <p:txBody>
          <a:bodyPr/>
          <a:lstStyle/>
          <a:p>
            <a:pPr algn="l"/>
            <a:br>
              <a:rPr lang="uk-UA" sz="2800" dirty="0"/>
            </a:b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Поглибити </a:t>
            </a:r>
            <a:r>
              <a:rPr lang="uk-UA" sz="3600" b="1" dirty="0">
                <a:solidFill>
                  <a:schemeClr val="accent6"/>
                </a:solidFill>
              </a:rPr>
              <a:t>знання про деформацію, природу сили пружності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також </a:t>
            </a: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сформувати знання про вагу тіла, невагомість та перевантаження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293096"/>
            <a:ext cx="2714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035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Перевантаження зазнають: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1560" y="8367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+mj-lt"/>
              </a:rPr>
              <a:t>Водії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автомобілів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рухаються</a:t>
            </a:r>
            <a:r>
              <a:rPr lang="ru-RU" sz="3600" dirty="0">
                <a:latin typeface="+mj-lt"/>
              </a:rPr>
              <a:t> з великими </a:t>
            </a:r>
            <a:r>
              <a:rPr lang="ru-RU" sz="3600" dirty="0" err="1">
                <a:latin typeface="+mj-lt"/>
              </a:rPr>
              <a:t>прискореннями</a:t>
            </a:r>
            <a:r>
              <a:rPr lang="ru-RU" sz="3600" dirty="0">
                <a:latin typeface="+mj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026579"/>
            <a:ext cx="70389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58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Невагомість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500" y="1046121"/>
            <a:ext cx="8099956" cy="1518783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</a:rPr>
              <a:t>Стан </a:t>
            </a:r>
            <a:r>
              <a:rPr lang="ru-RU" sz="3200" b="1" i="1" dirty="0" err="1">
                <a:solidFill>
                  <a:schemeClr val="tx1"/>
                </a:solidFill>
              </a:rPr>
              <a:t>тіла</a:t>
            </a:r>
            <a:r>
              <a:rPr lang="ru-RU" sz="3200" b="1" i="1" dirty="0">
                <a:solidFill>
                  <a:schemeClr val="tx1"/>
                </a:solidFill>
              </a:rPr>
              <a:t>, за </a:t>
            </a:r>
            <a:r>
              <a:rPr lang="ru-RU" sz="3200" b="1" i="1" dirty="0" err="1">
                <a:solidFill>
                  <a:schemeClr val="tx1"/>
                </a:solidFill>
              </a:rPr>
              <a:t>якого</a:t>
            </a:r>
            <a:r>
              <a:rPr lang="ru-RU" sz="3200" b="1" i="1" dirty="0">
                <a:solidFill>
                  <a:schemeClr val="tx1"/>
                </a:solidFill>
              </a:rPr>
              <a:t> вага </a:t>
            </a:r>
            <a:r>
              <a:rPr lang="ru-RU" sz="3200" b="1" i="1" dirty="0" err="1">
                <a:solidFill>
                  <a:schemeClr val="tx1"/>
                </a:solidFill>
              </a:rPr>
              <a:t>тіла</a:t>
            </a:r>
            <a:r>
              <a:rPr lang="ru-RU" sz="3200" b="1" i="1" dirty="0">
                <a:solidFill>
                  <a:schemeClr val="tx1"/>
                </a:solidFill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</a:rPr>
              <a:t>дорівнює</a:t>
            </a:r>
            <a:r>
              <a:rPr lang="ru-RU" sz="3200" b="1" i="1" dirty="0">
                <a:solidFill>
                  <a:schemeClr val="tx1"/>
                </a:solidFill>
              </a:rPr>
              <a:t> нулю (P = 0), </a:t>
            </a:r>
            <a:r>
              <a:rPr lang="ru-RU" sz="3200" b="1" i="1" dirty="0" err="1">
                <a:solidFill>
                  <a:schemeClr val="tx1"/>
                </a:solidFill>
              </a:rPr>
              <a:t>називають</a:t>
            </a:r>
            <a:r>
              <a:rPr lang="ru-RU" sz="3200" b="1" i="1" dirty="0">
                <a:solidFill>
                  <a:schemeClr val="tx1"/>
                </a:solidFill>
              </a:rPr>
              <a:t> станом </a:t>
            </a:r>
            <a:r>
              <a:rPr lang="ru-RU" sz="3200" b="1" i="1" dirty="0" err="1">
                <a:solidFill>
                  <a:schemeClr val="bg1"/>
                </a:solidFill>
              </a:rPr>
              <a:t>невагомості</a:t>
            </a:r>
            <a:r>
              <a:rPr lang="ru-RU" sz="3200" b="1" i="1" dirty="0">
                <a:solidFill>
                  <a:schemeClr val="tx1"/>
                </a:solidFill>
              </a:rPr>
              <a:t>.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82028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невагомості полягає в тому, що коли діє тільки сила тяжіння, вона надає тілу і його опорі однакові прискорення, а отже, зникає деформація тіл, викликана їх взаємодією з опорою. Тому будь-яке тіло, яке рухається під дією тільки сили всесвітнього тяжіння, перебуває у стані невагомості.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32862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стані невагомості перебувають: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3528" y="8367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Спортсмен </a:t>
            </a:r>
            <a:r>
              <a:rPr lang="ru-RU" sz="3600" dirty="0" err="1">
                <a:latin typeface="+mj-lt"/>
              </a:rPr>
              <a:t>під</a:t>
            </a:r>
            <a:r>
              <a:rPr lang="ru-RU" sz="3600" dirty="0">
                <a:latin typeface="+mj-lt"/>
              </a:rPr>
              <a:t> час </a:t>
            </a:r>
            <a:r>
              <a:rPr lang="ru-RU" sz="3600" dirty="0" err="1">
                <a:latin typeface="+mj-lt"/>
              </a:rPr>
              <a:t>стрибків</a:t>
            </a:r>
            <a:r>
              <a:rPr lang="ru-RU" sz="3600" dirty="0">
                <a:latin typeface="+mj-lt"/>
              </a:rPr>
              <a:t> у воду, </a:t>
            </a:r>
            <a:r>
              <a:rPr lang="ru-RU" sz="3600" dirty="0" err="1">
                <a:latin typeface="+mj-lt"/>
              </a:rPr>
              <a:t>висоту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чи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довжину</a:t>
            </a:r>
            <a:r>
              <a:rPr lang="ru-RU" sz="3600" dirty="0">
                <a:latin typeface="+mj-lt"/>
              </a:rPr>
              <a:t>, коли </a:t>
            </a:r>
            <a:r>
              <a:rPr lang="ru-RU" sz="3600" dirty="0" err="1">
                <a:latin typeface="+mj-lt"/>
              </a:rPr>
              <a:t>він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перебуває</a:t>
            </a:r>
            <a:r>
              <a:rPr lang="ru-RU" sz="3600" dirty="0">
                <a:latin typeface="+mj-lt"/>
              </a:rPr>
              <a:t> у </a:t>
            </a:r>
            <a:r>
              <a:rPr lang="ru-RU" sz="3600" dirty="0" err="1">
                <a:latin typeface="+mj-lt"/>
              </a:rPr>
              <a:t>польоті</a:t>
            </a:r>
            <a:r>
              <a:rPr lang="ru-RU" sz="3600" dirty="0">
                <a:latin typeface="+mj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36912"/>
            <a:ext cx="4019550" cy="2600325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5209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60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стані невагомості перебувають: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3528" y="8367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+mj-lt"/>
              </a:rPr>
              <a:t>Парашутист</a:t>
            </a:r>
            <a:r>
              <a:rPr lang="ru-RU" sz="3600" dirty="0">
                <a:latin typeface="+mj-lt"/>
              </a:rPr>
              <a:t> з моменту </a:t>
            </a:r>
            <a:r>
              <a:rPr lang="ru-RU" sz="3600" dirty="0" err="1">
                <a:latin typeface="+mj-lt"/>
              </a:rPr>
              <a:t>відокремлення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від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літака</a:t>
            </a:r>
            <a:r>
              <a:rPr lang="ru-RU" sz="3600" dirty="0">
                <a:latin typeface="+mj-lt"/>
              </a:rPr>
              <a:t> і до моменту </a:t>
            </a:r>
            <a:r>
              <a:rPr lang="ru-RU" sz="3600" dirty="0" err="1">
                <a:latin typeface="+mj-lt"/>
              </a:rPr>
              <a:t>розкриття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парашута</a:t>
            </a:r>
            <a:r>
              <a:rPr lang="ru-RU" sz="3600" dirty="0">
                <a:latin typeface="+mj-lt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09049"/>
            <a:ext cx="57912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227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стані невагомості перебувають: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83671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+mj-lt"/>
              </a:rPr>
              <a:t>Космічний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корабель</a:t>
            </a:r>
            <a:r>
              <a:rPr lang="ru-RU" sz="3600" dirty="0">
                <a:latin typeface="+mj-lt"/>
              </a:rPr>
              <a:t> і </a:t>
            </a:r>
            <a:r>
              <a:rPr lang="ru-RU" sz="3600" dirty="0" err="1">
                <a:latin typeface="+mj-lt"/>
              </a:rPr>
              <a:t>всі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тіла</a:t>
            </a:r>
            <a:r>
              <a:rPr lang="ru-RU" sz="3600" dirty="0">
                <a:latin typeface="+mj-lt"/>
              </a:rPr>
              <a:t> в </a:t>
            </a:r>
            <a:r>
              <a:rPr lang="ru-RU" sz="3600" dirty="0" err="1">
                <a:latin typeface="+mj-lt"/>
              </a:rPr>
              <a:t>ньому</a:t>
            </a:r>
            <a:r>
              <a:rPr lang="ru-RU" sz="3600" dirty="0">
                <a:latin typeface="+mj-lt"/>
              </a:rPr>
              <a:t> за межами </a:t>
            </a:r>
            <a:r>
              <a:rPr lang="ru-RU" sz="3600" dirty="0" err="1">
                <a:latin typeface="+mj-lt"/>
              </a:rPr>
              <a:t>земної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атмосфери</a:t>
            </a:r>
            <a:r>
              <a:rPr lang="ru-RU" sz="3600" dirty="0">
                <a:latin typeface="+mj-lt"/>
              </a:rPr>
              <a:t> при </a:t>
            </a:r>
            <a:r>
              <a:rPr lang="ru-RU" sz="3600" dirty="0" err="1">
                <a:latin typeface="+mj-lt"/>
              </a:rPr>
              <a:t>вимкнених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реактивних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двигунах</a:t>
            </a:r>
            <a:r>
              <a:rPr lang="ru-RU" sz="3600" dirty="0">
                <a:latin typeface="+mj-lt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8405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807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Рефлексія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3528" y="1268760"/>
            <a:ext cx="8496944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uk-UA" sz="3200" dirty="0">
                <a:solidFill>
                  <a:schemeClr val="accent6"/>
                </a:solidFill>
                <a:effectLst/>
              </a:rPr>
              <a:t>1. Що нового я дізнався(</a:t>
            </a:r>
            <a:r>
              <a:rPr lang="uk-UA" sz="3200" dirty="0" err="1">
                <a:solidFill>
                  <a:schemeClr val="accent6"/>
                </a:solidFill>
                <a:effectLst/>
              </a:rPr>
              <a:t>лась</a:t>
            </a:r>
            <a:r>
              <a:rPr lang="uk-UA" sz="3200" dirty="0">
                <a:solidFill>
                  <a:schemeClr val="accent6"/>
                </a:solidFill>
                <a:effectLst/>
              </a:rPr>
              <a:t>) на </a:t>
            </a:r>
            <a:r>
              <a:rPr lang="uk-UA" sz="3200" dirty="0" err="1">
                <a:solidFill>
                  <a:schemeClr val="accent6"/>
                </a:solidFill>
                <a:effectLst/>
              </a:rPr>
              <a:t>сьогодніш</a:t>
            </a:r>
            <a:r>
              <a:rPr lang="uk-UA" sz="3200" dirty="0">
                <a:solidFill>
                  <a:schemeClr val="accent6"/>
                </a:solidFill>
                <a:effectLst/>
              </a:rPr>
              <a:t>- ньому </a:t>
            </a:r>
            <a:r>
              <a:rPr lang="uk-UA" sz="3200" dirty="0" err="1">
                <a:solidFill>
                  <a:schemeClr val="accent6"/>
                </a:solidFill>
                <a:effectLst/>
              </a:rPr>
              <a:t>уроці</a:t>
            </a:r>
            <a:r>
              <a:rPr lang="uk-UA" sz="3200" dirty="0">
                <a:solidFill>
                  <a:schemeClr val="accent6"/>
                </a:solidFill>
                <a:effectLst/>
              </a:rPr>
              <a:t>.</a:t>
            </a:r>
            <a:endParaRPr lang="ru-RU" sz="3200" dirty="0">
              <a:solidFill>
                <a:schemeClr val="accent6"/>
              </a:solidFill>
              <a:effectLst/>
            </a:endParaRPr>
          </a:p>
          <a:p>
            <a:pPr algn="l"/>
            <a:endParaRPr lang="uk-UA" sz="3200" dirty="0">
              <a:effectLst/>
            </a:endParaRPr>
          </a:p>
          <a:p>
            <a:pPr algn="l"/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2. З якого питання потребую допомоги.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algn="l"/>
            <a:endParaRPr lang="uk-UA" sz="3200" dirty="0"/>
          </a:p>
          <a:p>
            <a:pPr algn="l"/>
            <a:r>
              <a:rPr lang="uk-UA" sz="3200" dirty="0">
                <a:solidFill>
                  <a:srgbClr val="FFFF00"/>
                </a:solidFill>
              </a:rPr>
              <a:t>3. В якому питанні я можу допомогти моїм одногрупникам.</a:t>
            </a:r>
            <a:endParaRPr lang="ru-RU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46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Домашнє завдання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4664" y="3140968"/>
            <a:ext cx="8278688" cy="1470025"/>
          </a:xfrm>
        </p:spPr>
        <p:txBody>
          <a:bodyPr/>
          <a:lstStyle/>
          <a:p>
            <a:pPr algn="l"/>
            <a:br>
              <a:rPr lang="uk-UA" sz="2800" dirty="0"/>
            </a:b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1). Вивчити § 12 [3] та занотувати в зошит найважливіше на ваш погляд. </a:t>
            </a: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2). Провести Дослід 6 «Вимірювання жорсткості пружного тіла»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https://phet.colorado.edu/sims/html/masses-and-springs/latest/masses-and-springs_uk.html (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Інструкція Додаток А) Результати занотувати в зошит.</a:t>
            </a: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3). Виконати вправу 12 (1,2,4).</a:t>
            </a: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4). Підготувати повідомлення за темою «Вплив невагомості на життєдіяльність організмів».</a:t>
            </a:r>
            <a:b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600" b="1" dirty="0">
                <a:solidFill>
                  <a:srgbClr val="FFFF00"/>
                </a:solidFill>
              </a:rPr>
              <a:t> 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597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636912"/>
            <a:ext cx="5688632" cy="101566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uk-UA" altLang="ru-RU" sz="6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12814024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092" y="1890921"/>
            <a:ext cx="8496300" cy="576064"/>
          </a:xfrm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dirty="0"/>
              <a:t>За якою формулою визначають силу тяжіння?</a:t>
            </a:r>
            <a:br>
              <a:rPr lang="uk-UA" sz="2800" dirty="0"/>
            </a:br>
            <a:endParaRPr lang="uk-UA" altLang="ru-RU" sz="28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Бліц опитування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41222" y="1230609"/>
            <a:ext cx="8278688" cy="648071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uk-UA" sz="2800" dirty="0"/>
              <a:t>Чому на землю падають краплі дощу, крупинки граду?</a:t>
            </a:r>
            <a:br>
              <a:rPr lang="uk-UA" sz="2800" dirty="0"/>
            </a:br>
            <a:r>
              <a:rPr lang="uk-UA" sz="2800" dirty="0"/>
              <a:t> 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092" y="2479226"/>
            <a:ext cx="8496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kern="0" dirty="0"/>
              <a:t>Який напрям має сила тяжіння?</a:t>
            </a:r>
            <a:br>
              <a:rPr lang="uk-UA" sz="2800" kern="0" dirty="0"/>
            </a:br>
            <a:endParaRPr lang="uk-UA" altLang="ru-RU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092" y="3106293"/>
            <a:ext cx="8496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kern="0" dirty="0"/>
              <a:t>Яку взаємодію називають гравітаційною?</a:t>
            </a:r>
            <a:br>
              <a:rPr lang="uk-UA" sz="2800" kern="0" dirty="0"/>
            </a:br>
            <a:endParaRPr lang="uk-UA" altLang="ru-RU" sz="28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092" y="3650020"/>
            <a:ext cx="8496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kern="0" dirty="0"/>
              <a:t>Яким є фізичний зміст гравітаційної сталої?</a:t>
            </a:r>
            <a:br>
              <a:rPr lang="uk-UA" sz="2800" kern="0" dirty="0"/>
            </a:br>
            <a:endParaRPr lang="uk-UA" altLang="ru-RU" sz="28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1222" y="4149080"/>
            <a:ext cx="8496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kern="0" dirty="0"/>
              <a:t>Як розрахувати прискорення вільного падіння поблизу поверхні Землі?</a:t>
            </a:r>
            <a:br>
              <a:rPr lang="uk-UA" sz="2800" kern="0" dirty="0"/>
            </a:br>
            <a:endParaRPr lang="uk-UA" altLang="ru-RU" sz="2800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858" y="4936172"/>
            <a:ext cx="8496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sz="2800" kern="0" dirty="0"/>
              <a:t>Як розрахувати прискорення вільного падіння поблизу поверхні Землі?</a:t>
            </a:r>
            <a:br>
              <a:rPr lang="uk-UA" sz="2800" kern="0" dirty="0"/>
            </a:br>
            <a:endParaRPr lang="uk-UA" alt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8809879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Мотивація навчальної діяльності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2656" y="958445"/>
            <a:ext cx="8278688" cy="1470025"/>
          </a:xfrm>
          <a:solidFill>
            <a:schemeClr val="tx1"/>
          </a:solidFill>
        </p:spPr>
        <p:txBody>
          <a:bodyPr/>
          <a:lstStyle/>
          <a:p>
            <a:pPr algn="l"/>
            <a:br>
              <a:rPr lang="uk-UA" sz="2800" dirty="0"/>
            </a:br>
            <a:r>
              <a:rPr lang="uk-UA" sz="3600" b="1" dirty="0">
                <a:solidFill>
                  <a:schemeClr val="bg1"/>
                </a:solidFill>
              </a:rPr>
              <a:t>Що відбудеться якщо на пружний амортизатор </a:t>
            </a:r>
            <a:r>
              <a:rPr lang="uk-UA" sz="3600" b="1" dirty="0">
                <a:solidFill>
                  <a:srgbClr val="FFFF00"/>
                </a:solidFill>
              </a:rPr>
              <a:t>подіяти з певною силою? 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95" y="2636912"/>
            <a:ext cx="56864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38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Мотивація навчальної діяльності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2656" y="958445"/>
            <a:ext cx="8278688" cy="1470025"/>
          </a:xfrm>
          <a:solidFill>
            <a:schemeClr val="tx1"/>
          </a:solidFill>
        </p:spPr>
        <p:txBody>
          <a:bodyPr/>
          <a:lstStyle/>
          <a:p>
            <a:pPr algn="l"/>
            <a:br>
              <a:rPr lang="uk-UA" sz="2800" dirty="0"/>
            </a:br>
            <a:r>
              <a:rPr lang="uk-UA" sz="3600" b="1" dirty="0">
                <a:solidFill>
                  <a:schemeClr val="bg1"/>
                </a:solidFill>
              </a:rPr>
              <a:t>Що відбудеться якщо 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rgbClr val="FFFF00"/>
                </a:solidFill>
              </a:rPr>
              <a:t>натягти тятиву лука? 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20" y="2639796"/>
            <a:ext cx="55149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95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Деформація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4664" y="1166243"/>
            <a:ext cx="8278688" cy="1902395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Зміну форми чи розмірів тіла (або його частин) під дією зовнішніх сил, називають </a:t>
            </a:r>
            <a:r>
              <a:rPr lang="uk-UA" sz="3600" b="1" i="1" dirty="0">
                <a:solidFill>
                  <a:schemeClr val="bg1"/>
                </a:solidFill>
              </a:rPr>
              <a:t>деформацією</a:t>
            </a:r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endParaRPr lang="ru-RU" altLang="ru-RU" sz="3600" b="1" dirty="0">
              <a:solidFill>
                <a:srgbClr val="FFFF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27256" y="3356992"/>
            <a:ext cx="82928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частинки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зміщуються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Унаслідок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змінюються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відстані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атомами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молекулами, з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приводить до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сил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взаємодії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частинками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8491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Види деформації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8246" y="3212976"/>
            <a:ext cx="2120280" cy="550912"/>
          </a:xfrm>
          <a:solidFill>
            <a:schemeClr val="tx1"/>
          </a:solidFill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Стиснення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6" y="1036476"/>
            <a:ext cx="8587507" cy="2055912"/>
          </a:xfrm>
          <a:prstGeom prst="rect">
            <a:avLst/>
          </a:prstGeom>
        </p:spPr>
      </p:pic>
      <p:sp>
        <p:nvSpPr>
          <p:cNvPr id="9" name="Подзаголовок 3"/>
          <p:cNvSpPr txBox="1">
            <a:spLocks/>
          </p:cNvSpPr>
          <p:nvPr/>
        </p:nvSpPr>
        <p:spPr bwMode="auto">
          <a:xfrm>
            <a:off x="1907704" y="3941064"/>
            <a:ext cx="2448272" cy="550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kern="0" dirty="0">
                <a:solidFill>
                  <a:schemeClr val="bg1"/>
                </a:solidFill>
              </a:rPr>
              <a:t>Розтягнення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 bwMode="auto">
          <a:xfrm>
            <a:off x="3779912" y="3189113"/>
            <a:ext cx="2120280" cy="550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kern="0" dirty="0">
                <a:solidFill>
                  <a:schemeClr val="bg1"/>
                </a:solidFill>
              </a:rPr>
              <a:t>Зсуву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3"/>
          <p:cNvSpPr txBox="1">
            <a:spLocks/>
          </p:cNvSpPr>
          <p:nvPr/>
        </p:nvSpPr>
        <p:spPr bwMode="auto">
          <a:xfrm>
            <a:off x="5580112" y="3962212"/>
            <a:ext cx="2120280" cy="550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kern="0" dirty="0">
                <a:solidFill>
                  <a:schemeClr val="bg1"/>
                </a:solidFill>
              </a:rPr>
              <a:t>Вигину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3"/>
          <p:cNvSpPr txBox="1">
            <a:spLocks/>
          </p:cNvSpPr>
          <p:nvPr/>
        </p:nvSpPr>
        <p:spPr bwMode="auto">
          <a:xfrm>
            <a:off x="6755263" y="3207622"/>
            <a:ext cx="2120280" cy="550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kern="0" dirty="0">
                <a:solidFill>
                  <a:schemeClr val="bg1"/>
                </a:solidFill>
              </a:rPr>
              <a:t>Кручення</a:t>
            </a:r>
            <a:endParaRPr lang="ru-RU" kern="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2780928"/>
            <a:ext cx="0" cy="4266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053215" y="2780928"/>
            <a:ext cx="6617" cy="11601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40052" y="2762419"/>
            <a:ext cx="0" cy="4266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399881" y="2798350"/>
            <a:ext cx="6617" cy="11601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100392" y="2780928"/>
            <a:ext cx="0" cy="4266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996351"/>
            <a:ext cx="86960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Деформації, які повністю зникають після припинення дії на тіло зовнішніх сил, називають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пружними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деформації, які зберігаються, називають </a:t>
            </a:r>
            <a:r>
              <a:rPr lang="uk-UA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пластичними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5175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496300" cy="2376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altLang="ru-RU" sz="3600" b="1" i="1" dirty="0">
                <a:solidFill>
                  <a:srgbClr val="660033"/>
                </a:solidFill>
              </a:rPr>
              <a:t> </a:t>
            </a:r>
            <a:r>
              <a:rPr lang="uk-UA" altLang="ru-RU" sz="2400" b="1" i="1" dirty="0">
                <a:solidFill>
                  <a:srgbClr val="660033"/>
                </a:solidFill>
              </a:rPr>
              <a:t> </a:t>
            </a:r>
            <a:br>
              <a:rPr lang="uk-UA" altLang="ru-RU" sz="2400" b="1" dirty="0">
                <a:solidFill>
                  <a:srgbClr val="660033"/>
                </a:solidFill>
              </a:rPr>
            </a:br>
            <a:br>
              <a:rPr lang="uk-UA" altLang="ru-RU" sz="2400" dirty="0"/>
            </a:br>
            <a:endParaRPr lang="uk-UA" altLang="ru-RU" sz="24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Видовження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4664" y="1166243"/>
            <a:ext cx="8278688" cy="1902395"/>
          </a:xfr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3600" b="1" i="1" dirty="0">
                <a:solidFill>
                  <a:schemeClr val="bg1"/>
                </a:solidFill>
              </a:rPr>
              <a:t>Абсолютне видовження </a:t>
            </a:r>
            <a:r>
              <a:rPr lang="uk-UA" sz="3600" b="1" dirty="0">
                <a:solidFill>
                  <a:schemeClr val="tx1"/>
                </a:solidFill>
              </a:rPr>
              <a:t>– фізична величина, що показує зміну </a:t>
            </a:r>
            <a:r>
              <a:rPr lang="uk-UA" sz="3600" b="1" dirty="0" err="1">
                <a:solidFill>
                  <a:schemeClr val="tx1"/>
                </a:solidFill>
              </a:rPr>
              <a:t>розмі</a:t>
            </a:r>
            <a:r>
              <a:rPr lang="uk-UA" sz="3600" b="1" dirty="0">
                <a:solidFill>
                  <a:schemeClr val="tx1"/>
                </a:solidFill>
              </a:rPr>
              <a:t>-рів тіла під дією зовнішніх сил. 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 txBox="1">
                <a:spLocks noChangeArrowheads="1"/>
              </p:cNvSpPr>
              <p:nvPr/>
            </p:nvSpPr>
            <p:spPr bwMode="auto">
              <a:xfrm>
                <a:off x="504664" y="3356992"/>
                <a:ext cx="8278688" cy="23042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marL="571500" indent="-571500" algn="l">
                  <a:buFont typeface="Wingdings" panose="05000000000000000000" pitchFamily="2" charset="2"/>
                  <a:buChar char="Ø"/>
                </a:pPr>
                <a:r>
                  <a:rPr lang="ru-RU" sz="3600" b="1" i="1" dirty="0">
                    <a:solidFill>
                      <a:schemeClr val="bg1"/>
                    </a:solidFill>
                  </a:rPr>
                  <a:t>Відносне </a:t>
                </a:r>
                <a:r>
                  <a:rPr lang="ru-RU" sz="3600" b="1" i="1" dirty="0" err="1">
                    <a:solidFill>
                      <a:schemeClr val="bg1"/>
                    </a:solidFill>
                  </a:rPr>
                  <a:t>видовження</a:t>
                </a:r>
                <a:r>
                  <a:rPr lang="ru-RU" sz="3600" dirty="0">
                    <a:solidFill>
                      <a:schemeClr val="bg1"/>
                    </a:solidFill>
                  </a:rPr>
                  <a:t> </a:t>
                </a:r>
                <a:r>
                  <a:rPr lang="ru-RU" sz="3600" b="1" dirty="0"/>
                  <a:t>– </a:t>
                </a:r>
                <a:r>
                  <a:rPr lang="ru-RU" sz="3600" b="1" dirty="0" err="1"/>
                  <a:t>фізична</a:t>
                </a:r>
                <a:r>
                  <a:rPr lang="ru-RU" sz="3600" b="1" dirty="0"/>
                  <a:t> величина, </a:t>
                </a:r>
                <a:r>
                  <a:rPr lang="ru-RU" sz="3600" b="1" dirty="0" err="1"/>
                  <a:t>що</a:t>
                </a:r>
                <a:r>
                  <a:rPr lang="ru-RU" sz="3600" b="1" dirty="0"/>
                  <a:t> </a:t>
                </a:r>
                <a:r>
                  <a:rPr lang="ru-RU" sz="3600" b="1" dirty="0" err="1"/>
                  <a:t>показує</a:t>
                </a:r>
                <a:r>
                  <a:rPr lang="ru-RU" sz="3600" b="1" dirty="0"/>
                  <a:t> яку </a:t>
                </a:r>
                <a:r>
                  <a:rPr lang="ru-RU" sz="3600" b="1" dirty="0" err="1"/>
                  <a:t>частину</a:t>
                </a:r>
                <a:r>
                  <a:rPr lang="ru-RU" sz="3600" b="1" dirty="0"/>
                  <a:t> </a:t>
                </a:r>
                <a:r>
                  <a:rPr lang="ru-RU" sz="3600" b="1" dirty="0" err="1"/>
                  <a:t>від</a:t>
                </a:r>
                <a:r>
                  <a:rPr lang="ru-RU" sz="3600" b="1" dirty="0"/>
                  <a:t> початкового </a:t>
                </a:r>
                <a:r>
                  <a:rPr lang="ru-RU" sz="3600" b="1" dirty="0" err="1"/>
                  <a:t>розміру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3600" b="1" dirty="0"/>
                  <a:t> стано-вить </a:t>
                </a:r>
                <a:r>
                  <a:rPr lang="ru-RU" sz="3600" b="1" dirty="0" err="1"/>
                  <a:t>абсолютне</a:t>
                </a:r>
                <a:r>
                  <a:rPr lang="ru-RU" sz="3600" b="1" dirty="0"/>
                  <a:t> </a:t>
                </a:r>
                <a:r>
                  <a:rPr lang="ru-RU" sz="3600" b="1" dirty="0" err="1"/>
                  <a:t>видовження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3600" b="1" dirty="0"/>
                  <a:t>.</a:t>
                </a:r>
                <a:r>
                  <a:rPr lang="uk-UA" sz="3600" b="1" kern="0" dirty="0">
                    <a:solidFill>
                      <a:srgbClr val="FFFF00"/>
                    </a:solidFill>
                  </a:rPr>
                  <a:t> </a:t>
                </a:r>
                <a:endParaRPr lang="ru-RU" altLang="ru-RU" sz="3600" b="1" kern="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664" y="3356992"/>
                <a:ext cx="8278688" cy="2304256"/>
              </a:xfrm>
              <a:prstGeom prst="rect">
                <a:avLst/>
              </a:prstGeom>
              <a:blipFill>
                <a:blip r:embed="rId2"/>
                <a:stretch>
                  <a:fillRect l="-1912" t="-3684" b="-8947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7040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Видовження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11560" y="692150"/>
            <a:ext cx="8064896" cy="725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248400" cy="3267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4509120"/>
                <a:ext cx="27135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09120"/>
                <a:ext cx="27135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15178" y="4330944"/>
                <a:ext cx="3475823" cy="1257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3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sz="3600" i="0">
                          <a:latin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78" y="4330944"/>
                <a:ext cx="3475823" cy="1257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0356" y="5726477"/>
                <a:ext cx="88121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початковий розмір недеформованого тіла; 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розмір тіла після деформації.</a:t>
                </a:r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" y="5726477"/>
                <a:ext cx="8812124" cy="1077218"/>
              </a:xfrm>
              <a:prstGeom prst="rect">
                <a:avLst/>
              </a:prstGeom>
              <a:blipFill>
                <a:blip r:embed="rId5"/>
                <a:stretch>
                  <a:fillRect t="-7910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5116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781</Words>
  <Application>Microsoft Office PowerPoint</Application>
  <PresentationFormat>Екран (4:3)</PresentationFormat>
  <Paragraphs>93</Paragraphs>
  <Slides>27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4" baseType="lpstr">
      <vt:lpstr>Arial</vt:lpstr>
      <vt:lpstr>Cambria Math</vt:lpstr>
      <vt:lpstr>Times New Roman</vt:lpstr>
      <vt:lpstr>Wingdings</vt:lpstr>
      <vt:lpstr>Оформление по умолчанию</vt:lpstr>
      <vt:lpstr>1_Оформление по умолчанию</vt:lpstr>
      <vt:lpstr>Слайд Microsoft PowerPoint 97–2003</vt:lpstr>
      <vt:lpstr>Презентація PowerPoint</vt:lpstr>
      <vt:lpstr> Поглибити знання про деформацію, природу сили пружності, а також сформувати знання про вагу тіла, невагомість та перевантаження. </vt:lpstr>
      <vt:lpstr>Чому на землю падають краплі дощу, крупинки граду?  </vt:lpstr>
      <vt:lpstr> Що відбудеться якщо на пружний амортизатор подіяти з певною силою? </vt:lpstr>
      <vt:lpstr> Що відбудеться якщо  натягти тятиву лука? </vt:lpstr>
      <vt:lpstr>Зміну форми чи розмірів тіла (або його частин) під дією зовнішніх сил, називають деформацією. </vt:lpstr>
      <vt:lpstr>Презентація PowerPoint</vt:lpstr>
      <vt:lpstr>Абсолютне видовження – фізична величина, що показує зміну розмі-рів тіла під дією зовнішніх сил. </vt:lpstr>
      <vt:lpstr>Презентація PowerPoint</vt:lpstr>
      <vt:lpstr>Сила пружності – сила, що виникає під час деформації тіла і спрямована протилежно до напрямку зміщення частинок тіла під час деформації.</vt:lpstr>
      <vt:lpstr>Презентація PowerPoint</vt:lpstr>
      <vt:lpstr>У разі малих пружних деформацій розтягнен-ня або стиснення сила пружності прямопро-порційна видовженню тіла.</vt:lpstr>
      <vt:lpstr>Презентація PowerPoint</vt:lpstr>
      <vt:lpstr>Презентація PowerPoint</vt:lpstr>
      <vt:lpstr>Вага тіла – це сила пружності, з якою внаслідок притягання до Землі тіло діє на горизонтальну опору або вертикальний підвіс.</vt:lpstr>
      <vt:lpstr>Презентація PowerPoint</vt:lpstr>
      <vt:lpstr>Презентація PowerPoint</vt:lpstr>
      <vt:lpstr>Збільшення ваги тіла, викликане рухом по вертикалі вгору, називають перевантаженням: вага тіла більша за гравітаційну силу.</vt:lpstr>
      <vt:lpstr>Презентація PowerPoint</vt:lpstr>
      <vt:lpstr>Презентація PowerPoint</vt:lpstr>
      <vt:lpstr>Стан тіла, за якого вага тіла дорівнює нулю (P = 0), називають станом невагомості.</vt:lpstr>
      <vt:lpstr>Презентація PowerPoint</vt:lpstr>
      <vt:lpstr>Презентація PowerPoint</vt:lpstr>
      <vt:lpstr>Презентація PowerPoint</vt:lpstr>
      <vt:lpstr>Презентація PowerPoint</vt:lpstr>
      <vt:lpstr> 1). Вивчити § 12 [3] та занотувати в зошит найважливіше на ваш погляд.   2). Провести Дослід 6 «Вимірювання жорсткості пружного тіла»  https://phet.colorado.edu/sims/html/masses-and-springs/latest/masses-and-springs_uk.html (Інструкція Додаток А) Результати занотувати в зошит.  3). Виконати вправу 12 (1,2,4).  4). Підготувати повідомлення за темою «Вплив невагомості на життєдіяльність організмів».  </vt:lpstr>
      <vt:lpstr>Презентація PowerPoint</vt:lpstr>
    </vt:vector>
  </TitlesOfParts>
  <Company>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МЛ</cp:lastModifiedBy>
  <cp:revision>208</cp:revision>
  <dcterms:created xsi:type="dcterms:W3CDTF">2006-11-08T22:17:04Z</dcterms:created>
  <dcterms:modified xsi:type="dcterms:W3CDTF">2023-03-07T10:39:11Z</dcterms:modified>
</cp:coreProperties>
</file>