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95" r:id="rId2"/>
    <p:sldId id="309" r:id="rId3"/>
    <p:sldId id="306" r:id="rId4"/>
    <p:sldId id="307" r:id="rId5"/>
    <p:sldId id="312" r:id="rId6"/>
    <p:sldId id="283" r:id="rId7"/>
    <p:sldId id="296" r:id="rId8"/>
    <p:sldId id="285" r:id="rId9"/>
    <p:sldId id="286" r:id="rId10"/>
    <p:sldId id="287" r:id="rId11"/>
    <p:sldId id="257" r:id="rId12"/>
    <p:sldId id="298" r:id="rId13"/>
    <p:sldId id="311" r:id="rId14"/>
    <p:sldId id="300" r:id="rId15"/>
    <p:sldId id="301" r:id="rId16"/>
    <p:sldId id="302" r:id="rId17"/>
    <p:sldId id="303" r:id="rId18"/>
    <p:sldId id="304" r:id="rId19"/>
    <p:sldId id="305" r:id="rId20"/>
    <p:sldId id="289" r:id="rId21"/>
    <p:sldId id="299" r:id="rId22"/>
    <p:sldId id="271" r:id="rId23"/>
    <p:sldId id="292" r:id="rId24"/>
    <p:sldId id="293" r:id="rId25"/>
    <p:sldId id="294" r:id="rId26"/>
    <p:sldId id="27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1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4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04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31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0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1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4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9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9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7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3582-82BC-4BA9-AF97-AF9FC8F53A2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7122-64CB-4910-A5C1-DF2F5635AA8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2995"/>
            <a:ext cx="9905998" cy="840259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effectLst/>
              </a:rPr>
              <a:t>  </a:t>
            </a:r>
            <a:r>
              <a:rPr lang="uk-UA" b="1" smtClean="0">
                <a:effectLst/>
              </a:rPr>
              <a:t>Узагальнення </a:t>
            </a:r>
            <a:r>
              <a:rPr lang="uk-UA" b="1" dirty="0">
                <a:effectLst/>
              </a:rPr>
              <a:t>і систематизація знань з </a:t>
            </a:r>
            <a:r>
              <a:rPr lang="uk-UA" b="1" dirty="0" smtClean="0">
                <a:effectLst/>
              </a:rPr>
              <a:t>теми:</a:t>
            </a:r>
            <a:endParaRPr lang="uk-UA" dirty="0"/>
          </a:p>
        </p:txBody>
      </p:sp>
      <p:pic>
        <p:nvPicPr>
          <p:cNvPr id="3074" name="Picture 2" descr="Теплові явища by Nabilska Olga - Ourboox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24" y="926757"/>
            <a:ext cx="9262976" cy="557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Поміркуйте</a:t>
            </a:r>
            <a:r>
              <a:rPr lang="uk-UA" dirty="0">
                <a:effectLst/>
              </a:rPr>
              <a:t> </a:t>
            </a:r>
            <a:br>
              <a:rPr lang="uk-UA" dirty="0">
                <a:effectLst/>
              </a:rPr>
            </a:br>
            <a:r>
              <a:rPr lang="uk-UA" i="1" dirty="0">
                <a:effectLst/>
              </a:rPr>
              <a:t>Чому обертається вітряк і яке перетворення енергії має місце в даному випадку?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5" name="Місце для вмісту 4" descr="https://naurok.com.ua/uploads/files/29062/67157/71651_html/images/67157.009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49486"/>
            <a:ext cx="4382057" cy="354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 descr="https://naurok.com.ua/uploads/files/29062/67157/71651_html/images/67157.010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05" y="2249486"/>
            <a:ext cx="4732638" cy="3541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5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32486"/>
            <a:ext cx="9905998" cy="76611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Актуалізація опорних знань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762" y="1198605"/>
            <a:ext cx="11825418" cy="502508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Цеглину 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опустили у гарячу воду.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яч</a:t>
            </a: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котиться футбольним полем.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Нагріваємо долоні прикладаючи до стінки печі.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Нагріваємо долоні, потерши їх одна об одну.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Сталевий ніж заточують на точильному крузі, він сильно нагрівається.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Наливаємо окріп у металевий кухоль, він швидко нагрівається.</a:t>
            </a:r>
          </a:p>
          <a:p>
            <a:pPr marL="457200" indent="-457200">
              <a:buAutoNum type="arabicPeriod"/>
            </a:pPr>
            <a:r>
              <a:rPr lang="uk-UA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який спосіб теплопередачі між окропом і стінками кухля? </a:t>
            </a:r>
            <a:endParaRPr lang="uk-UA" sz="2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https://static.poshukach.com/imgpreview?key=1e7232a78bee0989&amp;mb=imgdb_preview_16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43" y="618518"/>
            <a:ext cx="9559537" cy="5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poshukach.com/imgpreview?key=6ad1feb005e0ea96&amp;mb=imgdb_preview_15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49" y="185351"/>
            <a:ext cx="10033685" cy="66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19/1189509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42" y="234778"/>
            <a:ext cx="9008074" cy="60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19/1189509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51" y="370702"/>
            <a:ext cx="9143999" cy="598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19/1189509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8" y="210065"/>
            <a:ext cx="9267567" cy="63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19/1189509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57" y="284205"/>
            <a:ext cx="9415847" cy="62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19/1189509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7" y="271848"/>
            <a:ext cx="9218140" cy="63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19/1189509/slides/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51" y="321276"/>
            <a:ext cx="9366422" cy="61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0531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48032" y="729048"/>
            <a:ext cx="4771767" cy="5062151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закріпимо свої знання на практиці;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 розвивати логічне мислення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покажемо вміння працювати у  команді</a:t>
            </a:r>
          </a:p>
          <a:p>
            <a:endParaRPr lang="uk-UA" dirty="0"/>
          </a:p>
        </p:txBody>
      </p:sp>
      <p:pic>
        <p:nvPicPr>
          <p:cNvPr id="2052" name="Picture 4" descr="http://image.slidesharecdn.com/7-130808061118-phpapp01/95/7-12-638.jpg?cb=13759423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30" y="618518"/>
            <a:ext cx="5809065" cy="51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Поміркуйте</a:t>
            </a:r>
            <a:r>
              <a:rPr lang="uk-UA" dirty="0">
                <a:effectLst/>
              </a:rPr>
              <a:t> </a:t>
            </a:r>
            <a:br>
              <a:rPr lang="uk-UA" dirty="0">
                <a:effectLst/>
              </a:rPr>
            </a:br>
            <a:r>
              <a:rPr lang="uk-UA" i="1" dirty="0">
                <a:effectLst/>
              </a:rPr>
              <a:t>Чому, коли горять свічки ялинка обертається?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5" name="Місце для вмісту 4" descr="https://naurok.com.ua/uploads/files/29062/67157/71651_html/images/67157.003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49486"/>
            <a:ext cx="4505625" cy="354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 descr="https://naurok.com.ua/uploads/files/29062/67157/71651_html/images/67157.004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54" y="2249486"/>
            <a:ext cx="4843849" cy="3446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9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19/1189509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222422"/>
            <a:ext cx="9428205" cy="63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767016"/>
            <a:ext cx="9905999" cy="4024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вивчений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 §1-§9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иконати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10, 12 ст. 95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ndrii\Downloads\https___naurok.com.ua_test_start_119152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49" y="3433119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5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err="1">
                <a:effectLst/>
              </a:rPr>
              <a:t>Відгадайка</a:t>
            </a:r>
            <a:r>
              <a:rPr lang="uk-UA" i="1" dirty="0">
                <a:effectLst/>
              </a:rPr>
              <a:t>. </a:t>
            </a:r>
            <a:endParaRPr lang="uk-UA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>
                <a:effectLst/>
              </a:rPr>
              <a:t>Прилад</a:t>
            </a:r>
            <a:endParaRPr lang="uk-UA" dirty="0">
              <a:effectLst/>
            </a:endParaRPr>
          </a:p>
          <a:p>
            <a:r>
              <a:rPr lang="uk-UA" dirty="0">
                <a:effectLst/>
              </a:rPr>
              <a:t>Складається з двох грецьких слів</a:t>
            </a:r>
            <a:r>
              <a:rPr lang="uk-UA" dirty="0" smtClean="0">
                <a:effectLst/>
              </a:rPr>
              <a:t>. </a:t>
            </a: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Має різні шкали.</a:t>
            </a:r>
          </a:p>
          <a:p>
            <a:r>
              <a:rPr lang="uk-UA" dirty="0">
                <a:effectLst/>
              </a:rPr>
              <a:t>Складовою частиною є спирт або ртуть.</a:t>
            </a:r>
          </a:p>
          <a:p>
            <a:r>
              <a:rPr lang="uk-UA" dirty="0">
                <a:effectLst/>
              </a:rPr>
              <a:t>Одиницею вимірювання є градус.</a:t>
            </a:r>
          </a:p>
          <a:p>
            <a:r>
              <a:rPr lang="uk-UA" dirty="0">
                <a:effectLst/>
              </a:rPr>
              <a:t>Вимірює температуру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17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err="1">
                <a:effectLst/>
              </a:rPr>
              <a:t>Відгадайка</a:t>
            </a:r>
            <a:r>
              <a:rPr lang="uk-UA" i="1" dirty="0">
                <a:effectLst/>
              </a:rPr>
              <a:t>. </a:t>
            </a:r>
            <a:endParaRPr lang="uk-UA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>
                <a:effectLst/>
              </a:rPr>
              <a:t>Речовина</a:t>
            </a:r>
            <a:endParaRPr lang="uk-UA" dirty="0">
              <a:effectLst/>
            </a:endParaRPr>
          </a:p>
          <a:p>
            <a:r>
              <a:rPr lang="uk-UA" dirty="0">
                <a:effectLst/>
              </a:rPr>
              <a:t>Речовина у вигляді прозорої безбарвної </a:t>
            </a:r>
            <a:r>
              <a:rPr lang="uk-UA" dirty="0" smtClean="0">
                <a:effectLst/>
              </a:rPr>
              <a:t>рідини.</a:t>
            </a: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Без запаху і смаку.</a:t>
            </a:r>
          </a:p>
          <a:p>
            <a:r>
              <a:rPr lang="uk-UA" dirty="0">
                <a:effectLst/>
              </a:rPr>
              <a:t>Питома теплоємність рівна 4200 </a:t>
            </a:r>
            <a:r>
              <a:rPr lang="uk-UA" dirty="0" err="1">
                <a:effectLst/>
              </a:rPr>
              <a:t>Дж</a:t>
            </a:r>
            <a:r>
              <a:rPr lang="uk-UA" dirty="0">
                <a:effectLst/>
              </a:rPr>
              <a:t>*кг/</a:t>
            </a:r>
            <a:r>
              <a:rPr lang="uk-UA" baseline="30000" dirty="0">
                <a:effectLst/>
              </a:rPr>
              <a:t>0</a:t>
            </a:r>
            <a:r>
              <a:rPr lang="uk-UA" dirty="0">
                <a:effectLst/>
              </a:rPr>
              <a:t>С.</a:t>
            </a:r>
          </a:p>
          <a:p>
            <a:r>
              <a:rPr lang="uk-UA" dirty="0">
                <a:effectLst/>
              </a:rPr>
              <a:t>Кипить при температурі 100 </a:t>
            </a:r>
            <a:r>
              <a:rPr lang="uk-UA" baseline="30000" dirty="0">
                <a:effectLst/>
              </a:rPr>
              <a:t>0</a:t>
            </a:r>
            <a:r>
              <a:rPr lang="uk-UA" dirty="0">
                <a:effectLst/>
              </a:rPr>
              <a:t>С.                           </a:t>
            </a:r>
          </a:p>
          <a:p>
            <a:r>
              <a:rPr lang="uk-UA" dirty="0">
                <a:effectLst/>
              </a:rPr>
              <a:t>Складається з гідрогену та </a:t>
            </a:r>
            <a:r>
              <a:rPr lang="uk-UA" dirty="0" err="1">
                <a:effectLst/>
              </a:rPr>
              <a:t>оксигену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48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err="1">
                <a:effectLst/>
              </a:rPr>
              <a:t>Відгадайка</a:t>
            </a:r>
            <a:r>
              <a:rPr lang="uk-UA" i="1" dirty="0">
                <a:effectLst/>
              </a:rPr>
              <a:t>. </a:t>
            </a:r>
            <a:endParaRPr lang="uk-UA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u="sng" dirty="0">
                <a:effectLst/>
              </a:rPr>
              <a:t>Вчений</a:t>
            </a:r>
            <a:endParaRPr lang="uk-UA" dirty="0">
              <a:effectLst/>
            </a:endParaRPr>
          </a:p>
          <a:p>
            <a:r>
              <a:rPr lang="uk-UA" dirty="0">
                <a:effectLst/>
              </a:rPr>
              <a:t>Великий англійський фізик і пивовар.</a:t>
            </a:r>
          </a:p>
          <a:p>
            <a:r>
              <a:rPr lang="uk-UA" dirty="0">
                <a:effectLst/>
              </a:rPr>
              <a:t>Народився 24 грудні 1818р у місті </a:t>
            </a:r>
            <a:r>
              <a:rPr lang="uk-UA" dirty="0" err="1">
                <a:effectLst/>
              </a:rPr>
              <a:t>Солфорд</a:t>
            </a:r>
            <a:r>
              <a:rPr lang="uk-UA" dirty="0">
                <a:effectLst/>
              </a:rPr>
              <a:t>.</a:t>
            </a:r>
          </a:p>
          <a:p>
            <a:r>
              <a:rPr lang="uk-UA" dirty="0">
                <a:effectLst/>
              </a:rPr>
              <a:t>Був членом Лондонського королівського товариства.</a:t>
            </a:r>
          </a:p>
          <a:p>
            <a:r>
              <a:rPr lang="uk-UA" dirty="0">
                <a:effectLst/>
              </a:rPr>
              <a:t>На честь фізика названо астероїд головного поясу .</a:t>
            </a:r>
          </a:p>
          <a:p>
            <a:r>
              <a:rPr lang="uk-UA" dirty="0">
                <a:effectLst/>
              </a:rPr>
              <a:t>На його честь названа одиниця вимірювання енергії.</a:t>
            </a:r>
          </a:p>
          <a:p>
            <a:pPr marL="0" indent="0">
              <a:buNone/>
            </a:pPr>
            <a:endParaRPr lang="uk-UA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07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 фразу: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47" y="2097088"/>
            <a:ext cx="9905999" cy="354171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на </a:t>
            </a:r>
            <a:r>
              <a:rPr lang="uk-UA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дізнався …</a:t>
            </a:r>
          </a:p>
          <a:p>
            <a:r>
              <a:rPr lang="uk-UA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</a:t>
            </a:r>
            <a:r>
              <a:rPr lang="uk-UA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запам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яталося</a:t>
            </a:r>
            <a:r>
              <a:rPr lang="uk-UA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uk-UA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Найцікавішим для мене було …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98855"/>
            <a:ext cx="9905998" cy="778476"/>
          </a:xfrm>
        </p:spPr>
        <p:txBody>
          <a:bodyPr/>
          <a:lstStyle/>
          <a:p>
            <a:pPr algn="ctr"/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 відповідність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1680519" y="1482812"/>
                <a:ext cx="9675341" cy="47038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Нагрівання                                         А.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</a:t>
                </a:r>
                <a:r>
                  <a:rPr lang="en-US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λm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Кристалізація                                     Б.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</a:t>
                </a:r>
                <a:r>
                  <a:rPr lang="en-US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ϥm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Пароутворення                                  В. </a:t>
                </a: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Q=cm(t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Згорання палива                                Г.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ᵑ=</a:t>
                </a: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ККД  нагрівника                                Д. </a:t>
                </a: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</a:t>
                </a:r>
                <a:endParaRPr lang="uk-UA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0519" y="1482812"/>
                <a:ext cx="9675341" cy="4703806"/>
              </a:xfrm>
              <a:blipFill rotWithShape="0">
                <a:blip r:embed="rId2"/>
                <a:stretch>
                  <a:fillRect l="-1701" t="-14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87178"/>
            <a:ext cx="9905998" cy="1049644"/>
          </a:xfrm>
        </p:spPr>
        <p:txBody>
          <a:bodyPr/>
          <a:lstStyle/>
          <a:p>
            <a:pPr algn="ctr"/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 відповідність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1685110" y="1482811"/>
                <a:ext cx="9905999" cy="56964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Охолодження                             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А.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</a:t>
                </a:r>
                <a:r>
                  <a:rPr lang="en-US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Плавлення                                          Б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ᵑ=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Конденсація                               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В.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</a:t>
                </a:r>
                <a:r>
                  <a:rPr lang="en-US" dirty="0" err="1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ϥm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Згорання палива                                Г. </a:t>
                </a: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Q=cm(t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ККД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двигуна                            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Д. </a:t>
                </a: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λm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5110" y="1482811"/>
                <a:ext cx="9905999" cy="5696465"/>
              </a:xfrm>
              <a:blipFill rotWithShape="0">
                <a:blip r:embed="rId2"/>
                <a:stretch>
                  <a:fillRect l="-1600" t="-11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9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643449"/>
          </a:xfrm>
        </p:spPr>
        <p:txBody>
          <a:bodyPr/>
          <a:lstStyle/>
          <a:p>
            <a:pPr algn="ctr"/>
            <a:r>
              <a:rPr lang="uk-UA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Встановіть відповідність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29946" y="1643449"/>
            <a:ext cx="9317465" cy="4147752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Маса           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2.Температура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Кількість теплоти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Робота        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Потужність                                                     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8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191" y="433166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 </a:t>
            </a:r>
            <a:r>
              <a:rPr lang="uk-UA" dirty="0" smtClean="0">
                <a:effectLst/>
              </a:rPr>
              <a:t>                         </a:t>
            </a:r>
            <a:r>
              <a:rPr lang="uk-UA" b="1" dirty="0" smtClean="0">
                <a:effectLst/>
              </a:rPr>
              <a:t>Поміркуйте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i="1" dirty="0">
                <a:effectLst/>
              </a:rPr>
              <a:t>Чому між залізничними рейками роблять невеликі проміжки?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4" name="Місце для вмісту 3" descr="https://naurok.com.ua/uploads/files/29062/67157/71651_html/images/67157.00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12" y="2363375"/>
            <a:ext cx="8019535" cy="385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1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</a:rPr>
              <a:t>Поміркуйте</a:t>
            </a:r>
            <a:br>
              <a:rPr lang="uk-UA" dirty="0" smtClean="0">
                <a:effectLst/>
              </a:rPr>
            </a:br>
            <a:r>
              <a:rPr lang="uk-UA" i="1" dirty="0" smtClean="0">
                <a:effectLst/>
              </a:rPr>
              <a:t>Чи </a:t>
            </a:r>
            <a:r>
              <a:rPr lang="uk-UA" i="1" dirty="0">
                <a:effectLst/>
              </a:rPr>
              <a:t>всі речовини при нагрівання розширюються, а при охолодженні звужуються?</a:t>
            </a:r>
            <a:endParaRPr lang="uk-UA" i="1" dirty="0"/>
          </a:p>
        </p:txBody>
      </p:sp>
      <p:pic>
        <p:nvPicPr>
          <p:cNvPr id="4098" name="Picture 2" descr="https://static.poshukach.com/imgpreview?key=8829fea789aa1bd&amp;mb=imgdb_preview_9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97534"/>
            <a:ext cx="4878387" cy="32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resher.ru/images10/400-km-na-konkax-po-bajkalu-chast-2/big/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8889"/>
            <a:ext cx="4875213" cy="32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549" y="569091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/>
              </a:rPr>
              <a:t>Поміркуйте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i="1" dirty="0">
                <a:effectLst/>
              </a:rPr>
              <a:t>Яке перетворення енергії має місце в даному випадку ?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5" name="Місце для вмісту 4" descr="https://naurok.com.ua/uploads/files/29062/67157/71651_html/images/67157.005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46" y="2047661"/>
            <a:ext cx="4592121" cy="36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 descr="https://naurok.com.ua/uploads/files/29062/67157/71651_html/images/67157.006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57" y="2047661"/>
            <a:ext cx="4757351" cy="3685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8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Поміркуйте</a:t>
            </a:r>
            <a:r>
              <a:rPr lang="uk-UA" dirty="0">
                <a:effectLst/>
              </a:rPr>
              <a:t> </a:t>
            </a:r>
            <a:br>
              <a:rPr lang="uk-UA" dirty="0">
                <a:effectLst/>
              </a:rPr>
            </a:br>
            <a:r>
              <a:rPr lang="uk-UA" i="1" dirty="0">
                <a:effectLst/>
              </a:rPr>
              <a:t>Поясніть, з якого виду в який перетворюється енергія в даному випадку.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5" name="Місце для вмісту 4" descr="https://naurok.com.ua/uploads/files/29062/67157/71651_html/images/67157.007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6" y="2249486"/>
            <a:ext cx="4534929" cy="354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 descr="https://naurok.com.ua/uploads/files/29062/67157/71651_html/images/67157.008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75" y="2249486"/>
            <a:ext cx="4621427" cy="3541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5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Другая 2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768</TotalTime>
  <Words>310</Words>
  <Application>Microsoft Office PowerPoint</Application>
  <PresentationFormat>Широкий екран</PresentationFormat>
  <Paragraphs>65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Trebuchet MS</vt:lpstr>
      <vt:lpstr>Tw Cen MT</vt:lpstr>
      <vt:lpstr>Контур</vt:lpstr>
      <vt:lpstr>  Узагальнення і систематизація знань з теми:</vt:lpstr>
      <vt:lpstr>Презентація PowerPoint</vt:lpstr>
      <vt:lpstr>Встановіть відповідність</vt:lpstr>
      <vt:lpstr>Встановіть відповідність</vt:lpstr>
      <vt:lpstr>Встановіть відповідність</vt:lpstr>
      <vt:lpstr>                          Поміркуйте Чому між залізничними рейками роблять невеликі проміжки? </vt:lpstr>
      <vt:lpstr>Поміркуйте Чи всі речовини при нагрівання розширюються, а при охолодженні звужуються?</vt:lpstr>
      <vt:lpstr>Поміркуйте Яке перетворення енергії має місце в даному випадку ? </vt:lpstr>
      <vt:lpstr>Поміркуйте  Поясніть, з якого виду в який перетворюється енергія в даному випадку. </vt:lpstr>
      <vt:lpstr>Поміркуйте  Чому обертається вітряк і яке перетворення енергії має місце в даному випадку? </vt:lpstr>
      <vt:lpstr>Актуалізація опорних знань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Поміркуйте  Чому, коли горять свічки ялинка обертається? </vt:lpstr>
      <vt:lpstr>Презентація PowerPoint</vt:lpstr>
      <vt:lpstr>Домашнє завдання:</vt:lpstr>
      <vt:lpstr>Відгадайка. </vt:lpstr>
      <vt:lpstr>Відгадайка. </vt:lpstr>
      <vt:lpstr>Відгадайка. </vt:lpstr>
      <vt:lpstr>Закінчи фразу: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A</cp:lastModifiedBy>
  <cp:revision>65</cp:revision>
  <dcterms:created xsi:type="dcterms:W3CDTF">2018-02-17T16:37:27Z</dcterms:created>
  <dcterms:modified xsi:type="dcterms:W3CDTF">2021-12-22T21:18:52Z</dcterms:modified>
</cp:coreProperties>
</file>