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2"/>
  </p:notesMasterIdLst>
  <p:sldIdLst>
    <p:sldId id="256" r:id="rId2"/>
    <p:sldId id="281" r:id="rId3"/>
    <p:sldId id="282" r:id="rId4"/>
    <p:sldId id="261" r:id="rId5"/>
    <p:sldId id="260" r:id="rId6"/>
    <p:sldId id="262" r:id="rId7"/>
    <p:sldId id="263" r:id="rId8"/>
    <p:sldId id="264" r:id="rId9"/>
    <p:sldId id="275" r:id="rId10"/>
    <p:sldId id="276" r:id="rId11"/>
    <p:sldId id="285" r:id="rId12"/>
    <p:sldId id="267" r:id="rId13"/>
    <p:sldId id="266" r:id="rId14"/>
    <p:sldId id="269" r:id="rId15"/>
    <p:sldId id="270" r:id="rId16"/>
    <p:sldId id="274" r:id="rId17"/>
    <p:sldId id="287" r:id="rId18"/>
    <p:sldId id="288" r:id="rId19"/>
    <p:sldId id="27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2676" autoAdjust="0"/>
  </p:normalViewPr>
  <p:slideViewPr>
    <p:cSldViewPr snapToGrid="0">
      <p:cViewPr varScale="1">
        <p:scale>
          <a:sx n="64" d="100"/>
          <a:sy n="6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2000-E272-40B2-A2F0-5100A97AC8C9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83382-876A-4BC6-BF3B-E1FEB8057CF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87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83382-876A-4BC6-BF3B-E1FEB8057CF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82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83382-876A-4BC6-BF3B-E1FEB8057CF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21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5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1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3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6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3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2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6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2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1"/>
            <a:ext cx="7197726" cy="1509486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Видимий рух планет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42467" y="4168551"/>
            <a:ext cx="6804296" cy="690379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6390" name="Picture 6" descr="https://spacegid.com/wp-content/uploads/2014/01/Planetyi-Solnechnoy-sistem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487"/>
            <a:ext cx="12192000" cy="53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0052" y="5546360"/>
            <a:ext cx="4197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О.В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Лубенської спеціалізованої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 І-ІІІ ступенів № 6</a:t>
            </a:r>
          </a:p>
        </p:txBody>
      </p:sp>
    </p:spTree>
    <p:extLst>
      <p:ext uri="{BB962C8B-B14F-4D97-AF65-F5344CB8AC3E}">
        <p14:creationId xmlns:p14="http://schemas.microsoft.com/office/powerpoint/2010/main" val="25317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atic.poshukach.com/imgpreview?key=780c0259bd51b885&amp;mb=imgdb_preview_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1/slide/4/4bWoIQLcX6JNZHwKvMyB9FYTerC2OqxG7Rgjfa0um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87395" y="1061355"/>
            <a:ext cx="1002133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Земля перебуває між планетою й Сонцем, то таку конфігурацію називають протистоянням. Ця конфігурація найбільш сприятлива для спостережень планети, тому що в цей час планета перебуває найближче до Землі та повернута до неї своєю освітленою півкулею, а перебуваючи на небі в протилежному до Сонця місці, буває у верхній кульмінації біля опівночі. Слід зазначити, що у верхніх планет нижнього сполучення не буває, тому не слід сполучення називати верхнім. Якщо кут між напрямками із Землі на верхню планету і на Сонце становить 90°, то кажуть, що планета перебуває у квадратурі. Розрізняють західну й східну квадратури. У конфігурації західної квадратури планета сходить біля опівночі, а в східній - заходить біля опівночі. Моменти конфігурацій планет й умови їхньої видимості щорічно публікуються в астрономічних довідниках і календарях.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319583" cy="1456267"/>
          </a:xfrm>
        </p:spPr>
        <p:txBody>
          <a:bodyPr>
            <a:normAutofit fontScale="90000"/>
          </a:bodyPr>
          <a:lstStyle/>
          <a:p>
            <a:r>
              <a:rPr lang="uk-UA" altLang="en-US" sz="2000" dirty="0"/>
              <a:t>Поблизу </a:t>
            </a:r>
            <a:r>
              <a:rPr lang="uk-UA" altLang="en-US" sz="2000" b="1" dirty="0"/>
              <a:t>сполучень</a:t>
            </a:r>
            <a:r>
              <a:rPr lang="uk-UA" altLang="en-US" sz="2000" dirty="0"/>
              <a:t> внутрішню планету спостерігати надзвичайно важко – вона візуально знаходиться поряд з Сонцем, а тому губиться у його променях. В цей час її видно як вузький серпик (аналогічний місячному).</a:t>
            </a:r>
            <a:br>
              <a:rPr lang="uk-UA" altLang="en-US" sz="2000" dirty="0"/>
            </a:br>
            <a:endParaRPr lang="uk-UA" sz="2000" dirty="0"/>
          </a:p>
        </p:txBody>
      </p:sp>
      <p:pic>
        <p:nvPicPr>
          <p:cNvPr id="5" name="Picture 7" descr="Zo488zSFax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2065867"/>
            <a:ext cx="466257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90306" y="457200"/>
            <a:ext cx="4995332" cy="428367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uk-UA" altLang="en-US" dirty="0"/>
              <a:t>В момент </a:t>
            </a:r>
            <a:r>
              <a:rPr lang="uk-UA" altLang="en-US" b="1" dirty="0"/>
              <a:t>нижніх сполучень</a:t>
            </a:r>
            <a:r>
              <a:rPr lang="uk-UA" altLang="en-US" dirty="0"/>
              <a:t> можна спостерігати доволі рідкісне явище – проходження планети по диску Сонця (транзит планети). Воно може тривати кілька годин і є досить цікавим для астрономів.</a:t>
            </a:r>
          </a:p>
          <a:p>
            <a:pPr>
              <a:spcBef>
                <a:spcPct val="50000"/>
              </a:spcBef>
              <a:buNone/>
            </a:pPr>
            <a:r>
              <a:rPr lang="uk-UA" altLang="en-US" dirty="0"/>
              <a:t>  В момент </a:t>
            </a:r>
            <a:r>
              <a:rPr lang="uk-UA" altLang="en-US" b="1" dirty="0"/>
              <a:t>верхніх сполучень</a:t>
            </a:r>
            <a:r>
              <a:rPr lang="uk-UA" altLang="en-US" dirty="0"/>
              <a:t> планета ховається за диском </a:t>
            </a:r>
            <a:r>
              <a:rPr lang="uk-UA" altLang="en-US" dirty="0" smtClean="0"/>
              <a:t>Сонця</a:t>
            </a:r>
          </a:p>
          <a:p>
            <a:pPr>
              <a:spcBef>
                <a:spcPct val="50000"/>
              </a:spcBef>
              <a:buNone/>
            </a:pPr>
            <a:endParaRPr lang="uk-UA" altLang="en-US" dirty="0" smtClean="0"/>
          </a:p>
          <a:p>
            <a:pPr>
              <a:spcBef>
                <a:spcPct val="50000"/>
              </a:spcBef>
              <a:buNone/>
            </a:pPr>
            <a:endParaRPr lang="uk-UA" dirty="0"/>
          </a:p>
          <a:p>
            <a:pPr>
              <a:spcBef>
                <a:spcPct val="50000"/>
              </a:spcBef>
              <a:buNone/>
            </a:pPr>
            <a:r>
              <a:rPr lang="uk-UA" altLang="en-US" dirty="0" smtClean="0"/>
              <a:t>                     Фото </a:t>
            </a:r>
            <a:r>
              <a:rPr lang="uk-UA" altLang="en-US" dirty="0"/>
              <a:t>Венери поблизу сполучення</a:t>
            </a:r>
          </a:p>
          <a:p>
            <a:pPr>
              <a:spcBef>
                <a:spcPct val="50000"/>
              </a:spcBef>
              <a:buNone/>
            </a:pP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 flipH="1">
            <a:off x="2953266" y="2483708"/>
            <a:ext cx="258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en-US" dirty="0"/>
              <a:t>Проходження Венери по сонячному диску</a:t>
            </a:r>
          </a:p>
        </p:txBody>
      </p:sp>
      <p:pic>
        <p:nvPicPr>
          <p:cNvPr id="7" name="Picture 5" descr="venus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14" y="4328055"/>
            <a:ext cx="2742143" cy="18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84422"/>
          </a:xfrm>
        </p:spPr>
        <p:txBody>
          <a:bodyPr>
            <a:normAutofit/>
          </a:bodyPr>
          <a:lstStyle/>
          <a:p>
            <a:r>
              <a:rPr lang="uk-UA" altLang="en-US" sz="2000" dirty="0" smtClean="0"/>
              <a:t>                   Кутове </a:t>
            </a:r>
            <a:r>
              <a:rPr lang="uk-UA" altLang="en-US" sz="2000" dirty="0"/>
              <a:t>віддалення планети від Сонця називається </a:t>
            </a:r>
            <a:r>
              <a:rPr lang="uk-UA" altLang="en-US" sz="2000" b="1" dirty="0"/>
              <a:t>елонгацією</a:t>
            </a:r>
            <a:r>
              <a:rPr lang="uk-UA" altLang="en-US" sz="2000" dirty="0"/>
              <a:t>. </a:t>
            </a:r>
            <a:br>
              <a:rPr lang="uk-UA" altLang="en-US" sz="2000" dirty="0"/>
            </a:br>
            <a:endParaRPr lang="uk-UA" sz="2000" dirty="0"/>
          </a:p>
        </p:txBody>
      </p:sp>
      <p:pic>
        <p:nvPicPr>
          <p:cNvPr id="9218" name="Picture 2" descr="https://static.poshukach.com/imgpreview?key=71ffec2ffab3271a&amp;mb=imgdb_preview_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" y="1260389"/>
            <a:ext cx="5172415" cy="52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260389"/>
            <a:ext cx="6115481" cy="52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512010" y="1594024"/>
            <a:ext cx="479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en-US" dirty="0"/>
              <a:t>Місяць, Юпітер і </a:t>
            </a:r>
            <a:r>
              <a:rPr lang="uk-UA" altLang="en-US" u="sng" dirty="0"/>
              <a:t>Венера у вечірньому </a:t>
            </a:r>
            <a:r>
              <a:rPr lang="uk-UA" altLang="en-US" dirty="0"/>
              <a:t>Парижі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8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vitppt.com.ua/images/40/39156/77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0" y="239842"/>
            <a:ext cx="11062741" cy="64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3180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000" i="1" dirty="0"/>
              <a:t>Юпітер і Венера на світанку</a:t>
            </a:r>
            <a:r>
              <a:rPr lang="uk-UA" altLang="en-US" sz="2000" i="1" dirty="0">
                <a:solidFill>
                  <a:schemeClr val="bg1"/>
                </a:solidFill>
              </a:rPr>
              <a:t/>
            </a:r>
            <a:br>
              <a:rPr lang="uk-UA" altLang="en-US" sz="2000" i="1" dirty="0">
                <a:solidFill>
                  <a:schemeClr val="bg1"/>
                </a:solidFill>
              </a:rPr>
            </a:br>
            <a:endParaRPr lang="uk-UA" sz="2000" dirty="0"/>
          </a:p>
        </p:txBody>
      </p:sp>
      <p:pic>
        <p:nvPicPr>
          <p:cNvPr id="4" name="Picture 5" descr="jupven_tez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877329"/>
            <a:ext cx="10923373" cy="559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. Сидеричний і синодичний періоди обертання пла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4/4bWoIQLcX6JNZHwKvMyB9FYTerC2OqxG7Rgjfa0um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6400" y="399969"/>
            <a:ext cx="11466286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Поміркуйте :</a:t>
            </a: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Який основний недолік системи світу </a:t>
            </a:r>
            <a:r>
              <a:rPr lang="uk-UA" sz="2800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Птолемея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 чому полягає революційність поглядів Коперника? Яка роль його ідей в астрономії?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 Галілей підтвердив теорію Коперника?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Що означає зворотний рух планет? Як на основі геліоцентричної системи світу пояснюється </a:t>
            </a:r>
            <a:r>
              <a:rPr lang="uk-UA" sz="2800" spc="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петлеподібний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 планет?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Що розуміють під конфігураціями планет? У якій з конфігурацій можуть бути верхні й нижні планети?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Що таке сидеричний період? Синодичний?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  <a:spcAft>
                <a:spcPts val="0"/>
              </a:spcAft>
            </a:pP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457" y="307124"/>
            <a:ext cx="10131425" cy="89988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Коперника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2" y="1810512"/>
            <a:ext cx="4995334" cy="4754880"/>
          </a:xfrm>
        </p:spPr>
        <p:txBody>
          <a:bodyPr>
            <a:normAutofit fontScale="55000" lnSpcReduction="20000"/>
          </a:bodyPr>
          <a:lstStyle/>
          <a:p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Птолемей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 геоцентричну систему світу, що дала змогу обчислювати положення планет відносно зір на багато років уперед і передбачати настання сонячних і місячних затемнень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Птолемей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побудував теорію руху Сонця, Місяця, планет і припустив, що всі світила рухаються навколо нерухомої Землі, що є центром світобудови й має кулясту форму.</a:t>
            </a: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821894" y="1207011"/>
            <a:ext cx="6211609" cy="5504686"/>
          </a:xfrm>
        </p:spPr>
        <p:txBody>
          <a:bodyPr>
            <a:normAutofit fontScale="55000" lnSpcReduction="20000"/>
          </a:bodyPr>
          <a:lstStyle/>
          <a:p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Міколай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Коперник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відкинувши догматичне поняття про нерухомість Землі, поставив її в число звичайних планет. Він указав, що Земля, посідаючи третє місце від Сонця, так само як й інші планети, рухається навколо Сонця й одночасно обертається навколо своєї осі. Геліоцентрична система Коперника дуже просто пояснювала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петлеподібний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 планет. На малюнках 1.1 і 1.2 показано рух Марса небесною сферою, спостережуваний із Землі. Однаковими цифрами позначено положення Марса, Землі й точок траєкторії Марса на небосхилі в ті самі моменти часу.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3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еник\Desktop\астр\SPACE-76894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479685"/>
            <a:ext cx="10912841" cy="5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2452" y="2698230"/>
            <a:ext cx="591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 descr="https://textbooks.com.ua/books/file3/image0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5" y="1190171"/>
            <a:ext cx="4586514" cy="445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s://textbooks.com.ua/books/file3/image023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1190171"/>
            <a:ext cx="4847772" cy="445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2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142067"/>
          </a:xfrm>
        </p:spPr>
        <p:txBody>
          <a:bodyPr>
            <a:normAutofit/>
          </a:bodyPr>
          <a:lstStyle/>
          <a:p>
            <a:r>
              <a:rPr lang="uk-UA" altLang="en-US" sz="2400" dirty="0"/>
              <a:t>Оскільки при спостереженнях із Землі на рух планет навколо Сонця накладається ще і рух Землі по своїй орбіті, планети переміщаються по небосхилу то </a:t>
            </a:r>
            <a:r>
              <a:rPr lang="uk-UA" altLang="en-US" sz="2400" dirty="0">
                <a:solidFill>
                  <a:schemeClr val="accent6"/>
                </a:solidFill>
              </a:rPr>
              <a:t>зі сходу на захід </a:t>
            </a:r>
            <a:r>
              <a:rPr lang="uk-UA" altLang="en-US" sz="2400" dirty="0"/>
              <a:t>(</a:t>
            </a:r>
            <a:r>
              <a:rPr lang="uk-UA" altLang="en-US" sz="2400" b="1" dirty="0"/>
              <a:t>прямий рух</a:t>
            </a:r>
            <a:r>
              <a:rPr lang="uk-UA" altLang="en-US" sz="2400" dirty="0"/>
              <a:t>), </a:t>
            </a:r>
            <a:r>
              <a:rPr lang="uk-UA" altLang="en-US" sz="2400" dirty="0">
                <a:solidFill>
                  <a:schemeClr val="accent6">
                    <a:lumMod val="75000"/>
                  </a:schemeClr>
                </a:solidFill>
              </a:rPr>
              <a:t>то із заходу на схід</a:t>
            </a:r>
            <a:r>
              <a:rPr lang="uk-UA" altLang="en-US" sz="2400" dirty="0"/>
              <a:t> (</a:t>
            </a:r>
            <a:r>
              <a:rPr lang="uk-UA" altLang="en-US" sz="2400" b="1" dirty="0"/>
              <a:t>зворотній рух</a:t>
            </a:r>
            <a:r>
              <a:rPr lang="uk-UA" altLang="en-US" sz="2400" dirty="0"/>
              <a:t>).</a:t>
            </a:r>
            <a:r>
              <a:rPr lang="ru-RU" altLang="en-US" sz="2400" dirty="0"/>
              <a:t> </a:t>
            </a:r>
            <a:r>
              <a:rPr lang="ru-RU" altLang="en-US" sz="1400" dirty="0"/>
              <a:t/>
            </a:r>
            <a:br>
              <a:rPr lang="ru-RU" altLang="en-US" sz="1400" dirty="0"/>
            </a:br>
            <a:endParaRPr lang="uk-UA" sz="1600" dirty="0"/>
          </a:p>
        </p:txBody>
      </p:sp>
      <p:pic>
        <p:nvPicPr>
          <p:cNvPr id="4" name="Picture 7" descr="13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512" y="2775744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30375" y="414338"/>
            <a:ext cx="44465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800" dirty="0"/>
              <a:t>Планети поділяються на дві групи: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800" b="1" dirty="0"/>
              <a:t>нижні</a:t>
            </a:r>
            <a:r>
              <a:rPr lang="uk-UA" altLang="en-US" sz="1800" dirty="0"/>
              <a:t> (внутрішні, ближчі до Сонця, ніж Земля) – Меркурій і Венера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1800" dirty="0"/>
              <a:t>и </a:t>
            </a:r>
            <a:r>
              <a:rPr lang="uk-UA" altLang="en-US" sz="1800" b="1" dirty="0"/>
              <a:t>верхні</a:t>
            </a:r>
            <a:r>
              <a:rPr lang="uk-UA" altLang="en-US" sz="1800" dirty="0"/>
              <a:t> – Марс, Юпітер, Сатурн, Уран і Нептун (більш віддалені від Сонця, ніж Земля)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014580" y="2721386"/>
            <a:ext cx="103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en-US" sz="1600" dirty="0">
                <a:solidFill>
                  <a:srgbClr val="CCFFFF"/>
                </a:solidFill>
              </a:rPr>
              <a:t>Нижні </a:t>
            </a:r>
            <a:br>
              <a:rPr lang="uk-UA" altLang="en-US" sz="1600" dirty="0">
                <a:solidFill>
                  <a:srgbClr val="CCFFFF"/>
                </a:solidFill>
              </a:rPr>
            </a:br>
            <a:r>
              <a:rPr lang="uk-UA" altLang="en-US" sz="1600" dirty="0">
                <a:solidFill>
                  <a:srgbClr val="CCFFFF"/>
                </a:solidFill>
              </a:rPr>
              <a:t>планети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916613" y="2826608"/>
            <a:ext cx="1719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en-US" sz="1600" dirty="0">
                <a:solidFill>
                  <a:srgbClr val="CCFFFF"/>
                </a:solidFill>
              </a:rPr>
              <a:t>Верхні планети</a:t>
            </a:r>
          </a:p>
        </p:txBody>
      </p:sp>
      <p:pic>
        <p:nvPicPr>
          <p:cNvPr id="4101" name="Picture 8" descr="Solar_system_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4" y="3628630"/>
            <a:ext cx="91440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2978151" y="3249613"/>
            <a:ext cx="22225" cy="262731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3395663" y="3249613"/>
            <a:ext cx="36512" cy="262731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4104" name="Picture 11" descr="300px-Solar_sy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69070"/>
            <a:ext cx="41132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12"/>
          <p:cNvSpPr>
            <a:spLocks noChangeShapeType="1"/>
          </p:cNvSpPr>
          <p:nvPr/>
        </p:nvSpPr>
        <p:spPr bwMode="auto">
          <a:xfrm flipV="1">
            <a:off x="3170238" y="5499100"/>
            <a:ext cx="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2495550" y="6308725"/>
            <a:ext cx="103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en-US" sz="1600">
                <a:solidFill>
                  <a:srgbClr val="CCFFFF"/>
                </a:solidFill>
              </a:rPr>
              <a:t>Земля</a:t>
            </a:r>
          </a:p>
        </p:txBody>
      </p:sp>
      <p:sp>
        <p:nvSpPr>
          <p:cNvPr id="4107" name="AutoShape 14"/>
          <p:cNvSpPr>
            <a:spLocks/>
          </p:cNvSpPr>
          <p:nvPr/>
        </p:nvSpPr>
        <p:spPr bwMode="auto">
          <a:xfrm rot="5400000">
            <a:off x="6584800" y="205709"/>
            <a:ext cx="406400" cy="6480175"/>
          </a:xfrm>
          <a:prstGeom prst="leftBrace">
            <a:avLst>
              <a:gd name="adj1" fmla="val 132878"/>
              <a:gd name="adj2" fmla="val 50000"/>
            </a:avLst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8" name="AutoShape 15"/>
          <p:cNvSpPr>
            <a:spLocks/>
          </p:cNvSpPr>
          <p:nvPr/>
        </p:nvSpPr>
        <p:spPr bwMode="auto">
          <a:xfrm rot="5400000">
            <a:off x="2254402" y="3020617"/>
            <a:ext cx="315912" cy="900113"/>
          </a:xfrm>
          <a:prstGeom prst="leftBrace">
            <a:avLst>
              <a:gd name="adj1" fmla="val 23744"/>
              <a:gd name="adj2" fmla="val 50000"/>
            </a:avLst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5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7708"/>
            <a:ext cx="10131427" cy="1149178"/>
          </a:xfrm>
        </p:spPr>
        <p:txBody>
          <a:bodyPr>
            <a:normAutofit/>
          </a:bodyPr>
          <a:lstStyle/>
          <a:p>
            <a:r>
              <a:rPr lang="uk-UA" sz="2000" dirty="0"/>
              <a:t>Планети, орбіти яких розташовані всередині орбіти Землі, називаються внутрішніми (Меркурій і Венера). Планети, орбіти яких розташовані поза земної орбіти, називаються зовнішніми (Марс, Юпітер, Сатурн, Уран, Нептун і Плутон).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5362833"/>
            <a:ext cx="10131428" cy="116153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4" y="1346887"/>
            <a:ext cx="9144000" cy="51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22041"/>
            <a:ext cx="10131425" cy="37885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en-US" sz="2200" b="1" dirty="0"/>
              <a:t>Характер видимого руху планети залежить від того, </a:t>
            </a:r>
            <a:br>
              <a:rPr lang="uk-UA" altLang="en-US" sz="2200" b="1" dirty="0"/>
            </a:br>
            <a:r>
              <a:rPr lang="uk-UA" altLang="en-US" sz="2200" b="1" dirty="0"/>
              <a:t>до якої групи вона належить. </a:t>
            </a:r>
            <a:r>
              <a:rPr lang="uk-UA" altLang="en-US" b="1" dirty="0">
                <a:solidFill>
                  <a:schemeClr val="bg1"/>
                </a:solidFill>
              </a:rPr>
              <a:t/>
            </a:r>
            <a:br>
              <a:rPr lang="uk-UA" altLang="en-US" b="1" dirty="0">
                <a:solidFill>
                  <a:schemeClr val="bg1"/>
                </a:solidFill>
              </a:rPr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73670" y="2218266"/>
            <a:ext cx="4709054" cy="3663549"/>
          </a:xfrm>
        </p:spPr>
        <p:txBody>
          <a:bodyPr/>
          <a:lstStyle/>
          <a:p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5801" y="914400"/>
            <a:ext cx="4996923" cy="4876799"/>
          </a:xfrm>
        </p:spPr>
        <p:txBody>
          <a:bodyPr>
            <a:normAutofit/>
          </a:bodyPr>
          <a:lstStyle/>
          <a:p>
            <a:r>
              <a:rPr lang="uk-UA" altLang="en-US" sz="2000" dirty="0"/>
              <a:t>Планети описують петлі, а не просто рухаються </a:t>
            </a:r>
            <a:r>
              <a:rPr lang="uk-UA" altLang="en-US" sz="2000" dirty="0" err="1"/>
              <a:t>взад</a:t>
            </a:r>
            <a:r>
              <a:rPr lang="uk-UA" altLang="en-US" sz="2000" dirty="0"/>
              <a:t>-вперед по одній лінії виключно через те, що площини їх орбіт не співпадають з площиною екліптики</a:t>
            </a:r>
            <a:endParaRPr lang="uk-UA" sz="2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917251" y="910438"/>
            <a:ext cx="4722813" cy="1307828"/>
          </a:xfrm>
        </p:spPr>
        <p:txBody>
          <a:bodyPr/>
          <a:lstStyle/>
          <a:p>
            <a:r>
              <a:rPr lang="uk-UA" altLang="en-US" sz="2000" dirty="0"/>
              <a:t>Розміри петлі тим менші, чим більша відстань між планетою і Землею. </a:t>
            </a:r>
          </a:p>
          <a:p>
            <a:endParaRPr lang="uk-UA" sz="2000" dirty="0"/>
          </a:p>
        </p:txBody>
      </p:sp>
      <p:pic>
        <p:nvPicPr>
          <p:cNvPr id="8" name="Picture 4" descr="1341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881" y="314007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3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9" y="2506662"/>
            <a:ext cx="5254625" cy="41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/>
              <a:t>.</a:t>
            </a:r>
            <a:r>
              <a:rPr lang="uk-UA" sz="2000" dirty="0"/>
              <a:t> Під конфігураціями планет розуміють характерні взаємні розміщення планет, Землі та Сонця. Конфігурації різні для нижніх планет (орбіти яких перебувають ближче до Сонця, ніж орбіта Землі) і верхніх планет (орбіти яких розміщені за орбітою Землі</a:t>
            </a:r>
            <a:r>
              <a:rPr lang="uk-UA" sz="2000" dirty="0" smtClean="0"/>
              <a:t>).</a:t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school.home-task.com/pictures/image037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1" y="1622169"/>
            <a:ext cx="8544714" cy="46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gdz4you.com/files/slides/352/77c69cb83752706defb1594a36777a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TM03457452[[fn=Небеса]]</Template>
  <TotalTime>184</TotalTime>
  <Words>673</Words>
  <Application>Microsoft Office PowerPoint</Application>
  <PresentationFormat>Широкий екран</PresentationFormat>
  <Paragraphs>41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Небеса</vt:lpstr>
      <vt:lpstr>Видимий рух планет</vt:lpstr>
      <vt:lpstr>Системи світу Птолемея  і Коперника</vt:lpstr>
      <vt:lpstr>Презентація PowerPoint</vt:lpstr>
      <vt:lpstr>Оскільки при спостереженнях із Землі на рух планет навколо Сонця накладається ще і рух Землі по своїй орбіті, планети переміщаються по небосхилу то зі сходу на захід (прямий рух), то із заходу на схід (зворотній рух).  </vt:lpstr>
      <vt:lpstr>Презентація PowerPoint</vt:lpstr>
      <vt:lpstr>Планети, орбіти яких розташовані всередині орбіти Землі, називаються внутрішніми (Меркурій і Венера). Планети, орбіти яких розташовані поза земної орбіти, називаються зовнішніми (Марс, Юпітер, Сатурн, Уран, Нептун і Плутон).</vt:lpstr>
      <vt:lpstr>Характер видимого руху планети залежить від того,  до якої групи вона належить.  </vt:lpstr>
      <vt:lpstr>. Під конфігураціями планет розуміють характерні взаємні розміщення планет, Землі та Сонця. Конфігурації різні для нижніх планет (орбіти яких перебувають ближче до Сонця, ніж орбіта Землі) і верхніх планет (орбіти яких розміщені за орбітою Землі).  </vt:lpstr>
      <vt:lpstr>Презентація PowerPoint</vt:lpstr>
      <vt:lpstr>Презентація PowerPoint</vt:lpstr>
      <vt:lpstr>Презентація PowerPoint</vt:lpstr>
      <vt:lpstr>Презентація PowerPoint</vt:lpstr>
      <vt:lpstr>Поблизу сполучень внутрішню планету спостерігати надзвичайно важко – вона візуально знаходиться поряд з Сонцем, а тому губиться у його променях. В цей час її видно як вузький серпик (аналогічний місячному). </vt:lpstr>
      <vt:lpstr>                   Кутове віддалення планети від Сонця називається елонгацією.  </vt:lpstr>
      <vt:lpstr>Презентація PowerPoint</vt:lpstr>
      <vt:lpstr>Юпітер і Венера на світанку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Видимий рух планет</dc:title>
  <dc:creator>A</dc:creator>
  <cp:lastModifiedBy>A</cp:lastModifiedBy>
  <cp:revision>19</cp:revision>
  <dcterms:created xsi:type="dcterms:W3CDTF">2021-12-07T18:13:09Z</dcterms:created>
  <dcterms:modified xsi:type="dcterms:W3CDTF">2021-12-08T20:18:36Z</dcterms:modified>
</cp:coreProperties>
</file>