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312" r:id="rId3"/>
    <p:sldId id="280" r:id="rId4"/>
    <p:sldId id="298" r:id="rId5"/>
    <p:sldId id="299" r:id="rId6"/>
    <p:sldId id="264" r:id="rId7"/>
    <p:sldId id="257" r:id="rId8"/>
    <p:sldId id="314" r:id="rId9"/>
    <p:sldId id="313" r:id="rId10"/>
    <p:sldId id="259" r:id="rId11"/>
    <p:sldId id="302" r:id="rId12"/>
    <p:sldId id="303" r:id="rId13"/>
    <p:sldId id="304" r:id="rId14"/>
    <p:sldId id="261" r:id="rId15"/>
    <p:sldId id="307" r:id="rId16"/>
    <p:sldId id="308" r:id="rId17"/>
    <p:sldId id="301" r:id="rId18"/>
    <p:sldId id="315" r:id="rId19"/>
    <p:sldId id="305" r:id="rId20"/>
    <p:sldId id="306" r:id="rId21"/>
    <p:sldId id="309" r:id="rId22"/>
    <p:sldId id="294" r:id="rId23"/>
    <p:sldId id="311" r:id="rId24"/>
    <p:sldId id="29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r="250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908720"/>
            <a:ext cx="845820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Ліна Костенко. Роман у віршах</a:t>
            </a:r>
            <a:br>
              <a:rPr lang="uk-UA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uk-UA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“Маруся Чурай”. </a:t>
            </a:r>
            <a:r>
              <a:rPr lang="uk-UA" sz="32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Історико-фольклорна</a:t>
            </a:r>
            <a:r>
              <a:rPr lang="uk-UA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основа</a:t>
            </a:r>
            <a:r>
              <a:rPr lang="en-US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. </a:t>
            </a:r>
            <a:r>
              <a:rPr lang="ru-RU" sz="3200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Духовне</a:t>
            </a:r>
            <a:r>
              <a:rPr lang="ru-RU" sz="32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ru-RU" sz="3200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життя</a:t>
            </a:r>
            <a:r>
              <a:rPr lang="ru-RU" sz="32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ru-RU" sz="3200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нац</a:t>
            </a:r>
            <a:r>
              <a:rPr lang="uk-UA" sz="3200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ії</a:t>
            </a:r>
            <a:r>
              <a:rPr lang="uk-UA" sz="32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крізь </a:t>
            </a:r>
            <a:r>
              <a:rPr lang="uk-UA" sz="3200" i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призму нещасливого кохання</a:t>
            </a:r>
            <a:endParaRPr lang="uk-UA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492896"/>
            <a:ext cx="306705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3528" y="5085184"/>
            <a:ext cx="5184576" cy="1264104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</a:rPr>
              <a:t>Розробила</a:t>
            </a:r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</a:rPr>
              <a:t>викладач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</a:rPr>
              <a:t>укра</a:t>
            </a:r>
            <a:r>
              <a:rPr lang="uk-UA" b="1" dirty="0" err="1" smtClean="0">
                <a:solidFill>
                  <a:schemeClr val="accent4">
                    <a:lumMod val="75000"/>
                  </a:schemeClr>
                </a:solidFill>
              </a:rPr>
              <a:t>їнської</a:t>
            </a:r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 мови </a:t>
            </a:r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і </a:t>
            </a:r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літератури</a:t>
            </a:r>
          </a:p>
          <a:p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Людмила Захарова</a:t>
            </a:r>
            <a:endParaRPr lang="uk-UA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80728"/>
            <a:ext cx="5987008" cy="1709544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uk-UA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</a:t>
            </a:r>
            <a:r>
              <a:rPr lang="uk-UA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Вважають, їй належать такі відомі пісні, як «</a:t>
            </a:r>
            <a:r>
              <a:rPr lang="uk-UA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Засвіт</a:t>
            </a:r>
            <a:r>
              <a:rPr lang="uk-UA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встали козаченьки», «Летить галка через балку», «Віють вітри, віють буйні», «Ой не ходи, Грицю», «Ой Боже ж мій, Боже, милий покидає», «На городі верба рясна», «В кінці греблі шумлять верби» та ін.</a:t>
            </a:r>
          </a:p>
          <a:p>
            <a:endParaRPr lang="uk-U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Содержимое 3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76672"/>
            <a:ext cx="2216858" cy="3862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24944"/>
            <a:ext cx="3672408" cy="266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Содержимое 3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717032"/>
            <a:ext cx="2341494" cy="2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іють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вітри, віють буйні…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060848"/>
            <a:ext cx="8147248" cy="253556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dirty="0">
                <a:solidFill>
                  <a:schemeClr val="bg1"/>
                </a:solidFill>
              </a:rPr>
              <a:t>На думку дослідників, пісню «Віють вітри, віють буйні» Маруся Чурай написала тоді, коли чекала на повернення коханого з війни і не маючи жодної вістки від нього, намагалася знайти заспокоєння в молитві, тому й вирушила на прощу до Києво-Печерської лаври. Мабуть, тут, у далекому чужому місті, від почуття самотності і народжується згадана пісня.</a:t>
            </a:r>
            <a:r>
              <a:rPr lang="uk-UA" dirty="0" smtClean="0">
                <a:solidFill>
                  <a:schemeClr val="bg1"/>
                </a:solidFill>
              </a:rPr>
              <a:t>    </a:t>
            </a:r>
          </a:p>
          <a:p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4" name="MARUS_CHURAJ_V_yut_v_tri_v_yut_bujn_(godfaithculture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98673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14747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1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4618856" cy="184482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/>
            </a:r>
            <a:b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uk-UA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/>
            </a:r>
            <a:br>
              <a:rPr lang="uk-UA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Грицю, </a:t>
            </a:r>
            <a:r>
              <a:rPr lang="uk-UA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Грицю</a:t>
            </a:r>
            <a: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/>
            </a:r>
            <a:b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до роботи: </a:t>
            </a:r>
            <a:b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endParaRPr lang="uk-UA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2060848"/>
            <a:ext cx="4320480" cy="42637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У творі «Грицю, </a:t>
            </a:r>
            <a:r>
              <a:rPr lang="uk-UA" b="1" dirty="0" err="1">
                <a:solidFill>
                  <a:schemeClr val="tx2">
                    <a:lumMod val="50000"/>
                  </a:schemeClr>
                </a:solidFill>
              </a:rPr>
              <a:t>Грицю</a:t>
            </a:r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, до роботи» змальовується картина ледащого хлопця, який постійно знаходить відмовки. Йому завжди це вдавалося, але в кінці пісні він отримав результат своїх лінощів.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20" y="548680"/>
            <a:ext cx="3465512" cy="545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аiса кириченко грицю грицю до робот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987824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3447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7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60648"/>
            <a:ext cx="47525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i="1" dirty="0" smtClean="0">
                <a:solidFill>
                  <a:schemeClr val="bg1"/>
                </a:solidFill>
              </a:rPr>
              <a:t>«</a:t>
            </a:r>
            <a:r>
              <a:rPr lang="ru-RU" i="1" dirty="0" err="1" smtClean="0">
                <a:solidFill>
                  <a:schemeClr val="bg1"/>
                </a:solidFill>
              </a:rPr>
              <a:t>Засв</a:t>
            </a:r>
            <a:r>
              <a:rPr lang="uk-UA" i="1" dirty="0" err="1" smtClean="0">
                <a:solidFill>
                  <a:schemeClr val="bg1"/>
                </a:solidFill>
              </a:rPr>
              <a:t>іт</a:t>
            </a:r>
            <a:r>
              <a:rPr lang="uk-UA" i="1" dirty="0" smtClean="0">
                <a:solidFill>
                  <a:schemeClr val="bg1"/>
                </a:solidFill>
              </a:rPr>
              <a:t> встали козаченьки» </a:t>
            </a:r>
            <a:endParaRPr lang="uk-UA" i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628800"/>
            <a:ext cx="4248472" cy="4695800"/>
          </a:xfrm>
          <a:solidFill>
            <a:schemeClr val="tx2">
              <a:lumMod val="75000"/>
            </a:schemeClr>
          </a:solidFill>
        </p:spPr>
        <p:txBody>
          <a:bodyPr>
            <a:normAutofit fontScale="85000" lnSpcReduction="10000"/>
          </a:bodyPr>
          <a:lstStyle/>
          <a:p>
            <a:endParaRPr lang="uk-UA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    В пісні </a:t>
            </a:r>
            <a:r>
              <a:rPr lang="uk-UA" dirty="0">
                <a:solidFill>
                  <a:schemeClr val="bg1"/>
                </a:solidFill>
              </a:rPr>
              <a:t>говориться про те, що козак, вірний своєму обов'язку, вирушає в дорогу — захищати рідну землю. Він змушений покинути матір, кохану дівчину. І просить свою неньку, коли з ним щось трапиться, прийняти його дівчину Марусю як за свою дитину. Пісня побудована у формі діалогу. Є традиційні для народної пісні звертання, зменшувально-пестливі слова, постійні епітети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s://upload.wikimedia.org/wikipedia/commons/1/17/09022404_zhdakh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6365"/>
            <a:ext cx="4262826" cy="562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rusya_CHuraj_Zasv_t_vstali_kozachenki_(godfaithculture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602360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4071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7" y="1196752"/>
            <a:ext cx="6984775" cy="16714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   </a:t>
            </a:r>
            <a:endParaRPr lang="uk-U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636912"/>
            <a:ext cx="2305272" cy="346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140968"/>
            <a:ext cx="2884931" cy="1961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Ой не ходи, Грицю…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226064" y="1196752"/>
            <a:ext cx="70183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Пісня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“Ой не ходи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</a:rPr>
              <a:t>Грицю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” 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є автобіографічною для Марусі Чурай. У п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uk-UA" b="1" dirty="0" err="1">
                <a:solidFill>
                  <a:schemeClr val="accent3">
                    <a:lumMod val="75000"/>
                  </a:schemeClr>
                </a:solidFill>
              </a:rPr>
              <a:t>сн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i 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Ой не ходи, Грицю передана легендарна 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стор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я само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ï </a:t>
            </a:r>
            <a:r>
              <a:rPr lang="uk-UA" b="1" dirty="0" err="1">
                <a:solidFill>
                  <a:schemeClr val="accent3">
                    <a:lumMod val="75000"/>
                  </a:schemeClr>
                </a:solidFill>
              </a:rPr>
              <a:t>Марус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i 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Чурай, яка н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бито отру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ï</a:t>
            </a:r>
            <a:r>
              <a:rPr lang="uk-UA" b="1" dirty="0" err="1">
                <a:solidFill>
                  <a:schemeClr val="accent3">
                    <a:lumMod val="75000"/>
                  </a:schemeClr>
                </a:solidFill>
              </a:rPr>
              <a:t>ла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 свого коханого хлопця за його зраду. На основ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i 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сюжету ц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є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ï 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п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uk-UA" b="1" dirty="0" err="1">
                <a:solidFill>
                  <a:schemeClr val="accent3">
                    <a:lumMod val="75000"/>
                  </a:schemeClr>
                </a:solidFill>
              </a:rPr>
              <a:t>сн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i 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написано к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uk-UA" b="1" dirty="0" err="1">
                <a:solidFill>
                  <a:schemeClr val="accent3">
                    <a:lumMod val="75000"/>
                  </a:schemeClr>
                </a:solidFill>
              </a:rPr>
              <a:t>лька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uk-UA" b="1" dirty="0" err="1">
                <a:solidFill>
                  <a:schemeClr val="accent3">
                    <a:lumMod val="75000"/>
                  </a:schemeClr>
                </a:solidFill>
              </a:rPr>
              <a:t>художн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х </a:t>
            </a:r>
            <a:r>
              <a:rPr lang="uk-UA" b="1" dirty="0" err="1">
                <a:solidFill>
                  <a:schemeClr val="accent3">
                    <a:lumMod val="75000"/>
                  </a:schemeClr>
                </a:solidFill>
              </a:rPr>
              <a:t>твор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в (Маруся Чурай Л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uk-UA" b="1" dirty="0" err="1">
                <a:solidFill>
                  <a:schemeClr val="accent3">
                    <a:lumMod val="75000"/>
                  </a:schemeClr>
                </a:solidFill>
              </a:rPr>
              <a:t>ни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 Костенко, У </a:t>
            </a:r>
            <a:r>
              <a:rPr lang="uk-UA" b="1" dirty="0" err="1">
                <a:solidFill>
                  <a:schemeClr val="accent3">
                    <a:lumMod val="75000"/>
                  </a:schemeClr>
                </a:solidFill>
              </a:rPr>
              <a:t>нед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uk-UA" b="1" dirty="0" err="1">
                <a:solidFill>
                  <a:schemeClr val="accent3">
                    <a:lumMod val="75000"/>
                  </a:schemeClr>
                </a:solidFill>
              </a:rPr>
              <a:t>лю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 рано з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uk-UA" b="1" dirty="0" err="1">
                <a:solidFill>
                  <a:schemeClr val="accent3">
                    <a:lumMod val="75000"/>
                  </a:schemeClr>
                </a:solidFill>
              </a:rPr>
              <a:t>лля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  <a:t>копала Ольги </a:t>
            </a:r>
            <a:r>
              <a:rPr lang="uk-UA" b="1" dirty="0" err="1">
                <a:solidFill>
                  <a:schemeClr val="accent3">
                    <a:lumMod val="75000"/>
                  </a:schemeClr>
                </a:solidFill>
              </a:rPr>
              <a:t>Кобилянсько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ï 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та 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н</a:t>
            </a:r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uk-UA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Marus_CHuraj_Oj_ne_hodi_Gricyu_(godfaithculture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50432" y="530120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2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6208" y="332656"/>
            <a:ext cx="5552943" cy="1143000"/>
          </a:xfrm>
        </p:spPr>
        <p:txBody>
          <a:bodyPr>
            <a:noAutofit/>
          </a:bodyPr>
          <a:lstStyle/>
          <a:p>
            <a:pPr algn="ctr"/>
            <a:r>
              <a:rPr lang="uk-UA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Фольклорна основа роману</a:t>
            </a:r>
            <a:endParaRPr lang="uk-UA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47864" y="1700808"/>
            <a:ext cx="5410944" cy="43924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   </a:t>
            </a:r>
            <a:r>
              <a:rPr lang="uk-UA" dirty="0">
                <a:solidFill>
                  <a:schemeClr val="accent5">
                    <a:lumMod val="75000"/>
                  </a:schemeClr>
                </a:solidFill>
              </a:rPr>
              <a:t>Поштовхом до написання роману стала одна з пісень Марусі Чурай — «Ой не ходи, Грицю, та й на вечорниці», за основу якої взято традиційну фольклорно-романтичну колізію: любов — зрада — помста</a:t>
            </a:r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В пісні співається про дівчат-чарівниць які приворожують хлопців…</a:t>
            </a:r>
            <a:endParaRPr lang="uk-UA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None/>
            </a:pPr>
            <a:endParaRPr lang="uk-U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1" y="943174"/>
            <a:ext cx="3201988" cy="59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31008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9532" y="874495"/>
            <a:ext cx="8532948" cy="1474386"/>
          </a:xfrm>
          <a:solidFill>
            <a:srgbClr val="92D050"/>
          </a:solidFill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dirty="0">
                <a:solidFill>
                  <a:schemeClr val="bg1"/>
                </a:solidFill>
              </a:rPr>
              <a:t>В сюжеті роману є фольклорна основа – </a:t>
            </a:r>
            <a:r>
              <a:rPr lang="ru-RU" dirty="0">
                <a:solidFill>
                  <a:schemeClr val="bg1"/>
                </a:solidFill>
              </a:rPr>
              <a:t>“у </a:t>
            </a:r>
            <a:r>
              <a:rPr lang="uk-UA" dirty="0">
                <a:solidFill>
                  <a:schemeClr val="bg1"/>
                </a:solidFill>
              </a:rPr>
              <a:t>неділю вранці зілля копала</a:t>
            </a:r>
            <a:r>
              <a:rPr lang="ru-RU" dirty="0">
                <a:solidFill>
                  <a:schemeClr val="bg1"/>
                </a:solidFill>
              </a:rPr>
              <a:t>”.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говорить про</a:t>
            </a:r>
            <a:r>
              <a:rPr lang="uk-UA" dirty="0">
                <a:solidFill>
                  <a:schemeClr val="bg1"/>
                </a:solidFill>
              </a:rPr>
              <a:t> прадавнє українське заняття – </a:t>
            </a:r>
            <a:r>
              <a:rPr lang="uk-UA" dirty="0" err="1">
                <a:solidFill>
                  <a:schemeClr val="bg1"/>
                </a:solidFill>
              </a:rPr>
              <a:t>зільництво</a:t>
            </a:r>
            <a:r>
              <a:rPr lang="uk-UA" dirty="0">
                <a:solidFill>
                  <a:schemeClr val="bg1"/>
                </a:solidFill>
              </a:rPr>
              <a:t>. </a:t>
            </a:r>
            <a:r>
              <a:rPr lang="uk-UA" dirty="0" err="1">
                <a:solidFill>
                  <a:schemeClr val="bg1"/>
                </a:solidFill>
              </a:rPr>
              <a:t>Зільництвом</a:t>
            </a:r>
            <a:r>
              <a:rPr lang="uk-UA" dirty="0">
                <a:solidFill>
                  <a:schemeClr val="bg1"/>
                </a:solidFill>
              </a:rPr>
              <a:t> в давнину займалися особливі люди, знавці трав – </a:t>
            </a:r>
            <a:r>
              <a:rPr lang="uk-UA" dirty="0" err="1">
                <a:solidFill>
                  <a:schemeClr val="bg1"/>
                </a:solidFill>
              </a:rPr>
              <a:t>зелійники</a:t>
            </a:r>
            <a:r>
              <a:rPr lang="uk-UA" dirty="0"/>
              <a:t>.</a:t>
            </a:r>
          </a:p>
          <a:p>
            <a:pPr>
              <a:buNone/>
            </a:pPr>
            <a:endParaRPr lang="uk-UA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1"/>
            <a:ext cx="3307127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385180" y="43497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неділю вранці зілля копала…</a:t>
            </a:r>
            <a:endParaRPr lang="uk-UA" sz="4800" dirty="0">
              <a:solidFill>
                <a:srgbClr val="00B050"/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707904" y="2348881"/>
            <a:ext cx="5184576" cy="4340224"/>
          </a:xfrm>
          <a:prstGeom prst="rect">
            <a:avLst/>
          </a:prstGeom>
          <a:solidFill>
            <a:srgbClr val="92D050"/>
          </a:solidFill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B641B"/>
              </a:buClr>
              <a:buFont typeface="Wingdings 2"/>
              <a:buNone/>
            </a:pPr>
            <a:r>
              <a:rPr lang="uk-UA" dirty="0">
                <a:solidFill>
                  <a:prstClr val="white"/>
                </a:solidFill>
              </a:rPr>
              <a:t>В Полтавській губернії збирачі лікарських рослин (старі жінки й молодиці, які розуміються на них), йдучи збирати їх, одягались в чисту білизну і до схід-сонця направлялися до бору</a:t>
            </a:r>
            <a:r>
              <a:rPr lang="uk-UA" dirty="0" smtClean="0">
                <a:solidFill>
                  <a:prstClr val="white"/>
                </a:solidFill>
              </a:rPr>
              <a:t>.</a:t>
            </a:r>
          </a:p>
          <a:p>
            <a:pPr>
              <a:buClr>
                <a:srgbClr val="EB641B"/>
              </a:buClr>
              <a:buFont typeface="Wingdings 2"/>
              <a:buNone/>
            </a:pPr>
            <a:endParaRPr lang="uk-UA" dirty="0" smtClean="0">
              <a:solidFill>
                <a:prstClr val="white"/>
              </a:solidFill>
            </a:endParaRPr>
          </a:p>
          <a:p>
            <a:pPr marL="0" indent="0" algn="ctr">
              <a:buClr>
                <a:srgbClr val="EB641B"/>
              </a:buClr>
              <a:buFont typeface="Wingdings 2"/>
              <a:buNone/>
            </a:pPr>
            <a:r>
              <a:rPr lang="ru-RU" sz="2200" i="1" dirty="0">
                <a:solidFill>
                  <a:prstClr val="white"/>
                </a:solidFill>
              </a:rPr>
              <a:t>Копай, </a:t>
            </a:r>
            <a:r>
              <a:rPr lang="ru-RU" sz="2200" i="1" dirty="0" err="1">
                <a:solidFill>
                  <a:prstClr val="white"/>
                </a:solidFill>
              </a:rPr>
              <a:t>мати</a:t>
            </a:r>
            <a:r>
              <a:rPr lang="ru-RU" sz="2200" i="1" dirty="0">
                <a:solidFill>
                  <a:prstClr val="white"/>
                </a:solidFill>
              </a:rPr>
              <a:t>, </a:t>
            </a:r>
            <a:r>
              <a:rPr lang="ru-RU" sz="2200" i="1" dirty="0" err="1">
                <a:solidFill>
                  <a:prstClr val="white"/>
                </a:solidFill>
              </a:rPr>
              <a:t>зілля</a:t>
            </a:r>
            <a:r>
              <a:rPr lang="ru-RU" sz="2200" i="1" dirty="0">
                <a:solidFill>
                  <a:prstClr val="white"/>
                </a:solidFill>
              </a:rPr>
              <a:t>, а з-</a:t>
            </a:r>
            <a:r>
              <a:rPr lang="ru-RU" sz="2200" i="1" dirty="0" err="1">
                <a:solidFill>
                  <a:prstClr val="white"/>
                </a:solidFill>
              </a:rPr>
              <a:t>під</a:t>
            </a:r>
            <a:r>
              <a:rPr lang="ru-RU" sz="2200" i="1" dirty="0">
                <a:solidFill>
                  <a:prstClr val="white"/>
                </a:solidFill>
              </a:rPr>
              <a:t> </a:t>
            </a:r>
            <a:r>
              <a:rPr lang="ru-RU" sz="2200" i="1" dirty="0" err="1">
                <a:solidFill>
                  <a:prstClr val="white"/>
                </a:solidFill>
              </a:rPr>
              <a:t>зілля</a:t>
            </a:r>
            <a:r>
              <a:rPr lang="ru-RU" sz="2200" i="1" dirty="0">
                <a:solidFill>
                  <a:prstClr val="white"/>
                </a:solidFill>
              </a:rPr>
              <a:t> </a:t>
            </a:r>
            <a:r>
              <a:rPr lang="ru-RU" sz="2200" i="1" dirty="0" err="1">
                <a:solidFill>
                  <a:prstClr val="white"/>
                </a:solidFill>
              </a:rPr>
              <a:t>коріння</a:t>
            </a:r>
            <a:r>
              <a:rPr lang="ru-RU" sz="2200" i="1" dirty="0">
                <a:solidFill>
                  <a:prstClr val="white"/>
                </a:solidFill>
              </a:rPr>
              <a:t>,</a:t>
            </a:r>
            <a:endParaRPr lang="uk-UA" sz="2200" i="1" dirty="0">
              <a:solidFill>
                <a:prstClr val="white"/>
              </a:solidFill>
            </a:endParaRPr>
          </a:p>
          <a:p>
            <a:pPr marL="0" indent="0" algn="ctr">
              <a:buClr>
                <a:srgbClr val="EB641B"/>
              </a:buClr>
              <a:buFont typeface="Wingdings 2"/>
              <a:buNone/>
            </a:pPr>
            <a:r>
              <a:rPr lang="ru-RU" sz="2200" i="1" dirty="0">
                <a:solidFill>
                  <a:prstClr val="white"/>
                </a:solidFill>
              </a:rPr>
              <a:t>Полощи на </a:t>
            </a:r>
            <a:r>
              <a:rPr lang="ru-RU" sz="2200" i="1" dirty="0" err="1">
                <a:solidFill>
                  <a:prstClr val="white"/>
                </a:solidFill>
              </a:rPr>
              <a:t>річці</a:t>
            </a:r>
            <a:r>
              <a:rPr lang="ru-RU" sz="2200" i="1" dirty="0">
                <a:solidFill>
                  <a:prstClr val="white"/>
                </a:solidFill>
              </a:rPr>
              <a:t> та мочи й у </a:t>
            </a:r>
            <a:r>
              <a:rPr lang="ru-RU" sz="2200" i="1" dirty="0" err="1">
                <a:solidFill>
                  <a:prstClr val="white"/>
                </a:solidFill>
              </a:rPr>
              <a:t>горілці</a:t>
            </a:r>
            <a:r>
              <a:rPr lang="ru-RU" sz="2200" i="1" dirty="0">
                <a:solidFill>
                  <a:prstClr val="white"/>
                </a:solidFill>
              </a:rPr>
              <a:t>, —</a:t>
            </a:r>
            <a:endParaRPr lang="uk-UA" sz="2200" i="1" dirty="0">
              <a:solidFill>
                <a:prstClr val="white"/>
              </a:solidFill>
            </a:endParaRPr>
          </a:p>
          <a:p>
            <a:pPr marL="0" indent="0" algn="ctr">
              <a:buClr>
                <a:srgbClr val="EB641B"/>
              </a:buClr>
              <a:buFont typeface="Wingdings 2"/>
              <a:buNone/>
            </a:pPr>
            <a:r>
              <a:rPr lang="ru-RU" sz="2200" i="1" dirty="0">
                <a:solidFill>
                  <a:prstClr val="white"/>
                </a:solidFill>
              </a:rPr>
              <a:t>Мочи й у </a:t>
            </a:r>
            <a:r>
              <a:rPr lang="ru-RU" sz="2200" i="1" dirty="0" err="1">
                <a:solidFill>
                  <a:prstClr val="white"/>
                </a:solidFill>
              </a:rPr>
              <a:t>горілці</a:t>
            </a:r>
            <a:r>
              <a:rPr lang="ru-RU" sz="2200" i="1" dirty="0">
                <a:solidFill>
                  <a:prstClr val="white"/>
                </a:solidFill>
              </a:rPr>
              <a:t>, та клади на </a:t>
            </a:r>
            <a:r>
              <a:rPr lang="ru-RU" sz="2200" i="1" dirty="0" err="1">
                <a:solidFill>
                  <a:prstClr val="white"/>
                </a:solidFill>
              </a:rPr>
              <a:t>тарілці</a:t>
            </a:r>
            <a:r>
              <a:rPr lang="ru-RU" sz="2200" i="1" dirty="0">
                <a:solidFill>
                  <a:prstClr val="white"/>
                </a:solidFill>
              </a:rPr>
              <a:t>,</a:t>
            </a:r>
            <a:endParaRPr lang="uk-UA" sz="2200" i="1" dirty="0">
              <a:solidFill>
                <a:prstClr val="white"/>
              </a:solidFill>
            </a:endParaRPr>
          </a:p>
          <a:p>
            <a:pPr marL="0" indent="0" algn="ctr">
              <a:buClr>
                <a:srgbClr val="EB641B"/>
              </a:buClr>
              <a:buFont typeface="Wingdings 2"/>
              <a:buNone/>
            </a:pPr>
            <a:r>
              <a:rPr lang="ru-RU" sz="2200" i="1" dirty="0">
                <a:solidFill>
                  <a:prstClr val="white"/>
                </a:solidFill>
              </a:rPr>
              <a:t>Та клади на </a:t>
            </a:r>
            <a:r>
              <a:rPr lang="ru-RU" sz="2200" i="1" dirty="0" err="1">
                <a:solidFill>
                  <a:prstClr val="white"/>
                </a:solidFill>
              </a:rPr>
              <a:t>тарілці</a:t>
            </a:r>
            <a:r>
              <a:rPr lang="ru-RU" sz="2200" i="1" dirty="0">
                <a:solidFill>
                  <a:prstClr val="white"/>
                </a:solidFill>
              </a:rPr>
              <a:t>, та давай </a:t>
            </a:r>
            <a:r>
              <a:rPr lang="ru-RU" sz="2200" i="1" dirty="0" err="1">
                <a:solidFill>
                  <a:prstClr val="white"/>
                </a:solidFill>
              </a:rPr>
              <a:t>своїй</a:t>
            </a:r>
            <a:r>
              <a:rPr lang="ru-RU" sz="2200" i="1" dirty="0">
                <a:solidFill>
                  <a:prstClr val="white"/>
                </a:solidFill>
              </a:rPr>
              <a:t> </a:t>
            </a:r>
            <a:r>
              <a:rPr lang="ru-RU" sz="2200" i="1" dirty="0" err="1">
                <a:solidFill>
                  <a:prstClr val="white"/>
                </a:solidFill>
              </a:rPr>
              <a:t>дівці</a:t>
            </a:r>
            <a:r>
              <a:rPr lang="ru-RU" sz="2200" i="1" dirty="0">
                <a:solidFill>
                  <a:prstClr val="white"/>
                </a:solidFill>
              </a:rPr>
              <a:t>.</a:t>
            </a:r>
            <a:endParaRPr lang="uk-UA" sz="2200" i="1" dirty="0">
              <a:solidFill>
                <a:prstClr val="white"/>
              </a:solidFill>
            </a:endParaRPr>
          </a:p>
          <a:p>
            <a:pPr>
              <a:buClr>
                <a:srgbClr val="EB641B"/>
              </a:buClr>
              <a:buFont typeface="Wingdings 2"/>
              <a:buNone/>
            </a:pPr>
            <a:endParaRPr lang="uk-U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157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08720"/>
            <a:ext cx="6696744" cy="468052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uk-UA" i="1" dirty="0" smtClean="0"/>
              <a:t>   Тематично й композиційно роман надзвичайно складний, багаторівневий, багатопроблемний. Він «нагадує кристал, у якому безліч граней» (В. Панченко).</a:t>
            </a:r>
          </a:p>
          <a:p>
            <a:endParaRPr lang="uk-UA" i="1" dirty="0" smtClean="0"/>
          </a:p>
          <a:p>
            <a:pPr>
              <a:buNone/>
            </a:pPr>
            <a:r>
              <a:rPr lang="uk-UA" i="1" dirty="0" smtClean="0"/>
              <a:t>   За своєю суттю це — глибоко національний твір. Ліна Костенко здійснила величезну дослідницьку роботу, щоб якомога точніше, </a:t>
            </a:r>
            <a:r>
              <a:rPr lang="uk-UA" i="1" dirty="0" err="1" smtClean="0"/>
              <a:t>зриміше</a:t>
            </a:r>
            <a:r>
              <a:rPr lang="uk-UA" i="1" dirty="0" smtClean="0"/>
              <a:t> показати, «оживити» Україну </a:t>
            </a:r>
            <a:r>
              <a:rPr lang="en-US" i="1" dirty="0" smtClean="0"/>
              <a:t>XVII </a:t>
            </a:r>
            <a:r>
              <a:rPr lang="uk-UA" i="1" dirty="0" smtClean="0"/>
              <a:t>ст. Письменниця спершу осягнула, відчула її сама, а згодом, працюючи над романом, відкрила її й для нас, обезсмертила в Слові.</a:t>
            </a:r>
            <a:endParaRPr lang="uk-UA" i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63688" y="116632"/>
            <a:ext cx="4845223" cy="792088"/>
          </a:xfrm>
        </p:spPr>
        <p:txBody>
          <a:bodyPr>
            <a:noAutofit/>
          </a:bodyPr>
          <a:lstStyle/>
          <a:p>
            <a:pPr algn="ctr"/>
            <a:r>
              <a:rPr lang="uk-UA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Підсумки</a:t>
            </a:r>
            <a:endParaRPr lang="uk-UA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464499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124744"/>
            <a:ext cx="5472608" cy="439248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 Таємнича постать «дівчини з легенди», трагічна історія її кохання приваблювали багатьох митців: </a:t>
            </a:r>
          </a:p>
          <a:p>
            <a:pPr>
              <a:buNone/>
            </a:pP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Л. Боровиковського («Чарівниця»),</a:t>
            </a:r>
          </a:p>
          <a:p>
            <a:pPr>
              <a:buNone/>
            </a:pP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С. Руданського («Розмай»), </a:t>
            </a:r>
          </a:p>
          <a:p>
            <a:pPr>
              <a:buNone/>
            </a:pP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В. Самійленка («</a:t>
            </a:r>
            <a:r>
              <a:rPr lang="uk-UA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Чураївна</a:t>
            </a: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»), </a:t>
            </a:r>
          </a:p>
          <a:p>
            <a:pPr>
              <a:buNone/>
            </a:pP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М. Старицького («Ой не ходи, Грицю, та й на вечорниці»), </a:t>
            </a:r>
          </a:p>
          <a:p>
            <a:pPr>
              <a:buNone/>
            </a:pP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О. Кобилянську («У неділю рано зілля копала»). </a:t>
            </a:r>
          </a:p>
          <a:p>
            <a:pPr>
              <a:buNone/>
            </a:pP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І все ж </a:t>
            </a:r>
            <a:r>
              <a:rPr lang="uk-UA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найпанорамніше</a:t>
            </a: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найбільш історично й психологічно вмотивовано долю Марусі вдалося змалювати саме </a:t>
            </a:r>
          </a:p>
          <a:p>
            <a:pPr>
              <a:buNone/>
            </a:pP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Л. Костенко.</a:t>
            </a:r>
          </a:p>
          <a:p>
            <a:endParaRPr lang="uk-UA" i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uk-UA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8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32656"/>
            <a:ext cx="8301608" cy="59766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uk-UA" i="1" dirty="0" smtClean="0">
                <a:solidFill>
                  <a:schemeClr val="tx2">
                    <a:lumMod val="75000"/>
                  </a:schemeClr>
                </a:solidFill>
              </a:rPr>
              <a:t>Читаючи роман Л. Костенко, постійно відчуваєш його перегук із вчорашнім, зовсім недавнім, і сьогоднішнім днем. У тогочасних типах досить часто пізнаєш теперішні. Окремі проблеми, що були гостро актуальними для України в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XVII </a:t>
            </a:r>
            <a:r>
              <a:rPr lang="uk-UA" i="1" dirty="0" smtClean="0">
                <a:solidFill>
                  <a:schemeClr val="tx2">
                    <a:lumMod val="75000"/>
                  </a:schemeClr>
                </a:solidFill>
              </a:rPr>
              <a:t>ст., залишаються такими ж і сьогодні. Саме до них належить проблема патріотизму, що виявляється в готовності безкорисливо служити Україні. </a:t>
            </a:r>
          </a:p>
        </p:txBody>
      </p:sp>
    </p:spTree>
    <p:extLst>
      <p:ext uri="{BB962C8B-B14F-4D97-AF65-F5344CB8AC3E}">
        <p14:creationId xmlns:p14="http://schemas.microsoft.com/office/powerpoint/2010/main" val="2058206183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Буктрейлер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" y="33852"/>
            <a:ext cx="9099687" cy="6824148"/>
          </a:xfrm>
        </p:spPr>
      </p:pic>
    </p:spTree>
    <p:extLst>
      <p:ext uri="{BB962C8B-B14F-4D97-AF65-F5344CB8AC3E}">
        <p14:creationId xmlns:p14="http://schemas.microsoft.com/office/powerpoint/2010/main" val="136131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i="1" dirty="0" smtClean="0">
                <a:solidFill>
                  <a:schemeClr val="accent6">
                    <a:lumMod val="50000"/>
                  </a:schemeClr>
                </a:solidFill>
              </a:rPr>
              <a:t>  Тема любові є однією з головних у романі Л. Костенко. її твір дає змогу кожному з нас відкрити для себе красу й силу людської любові, хай навіть ця любов зазнала зради й призвела до трагічної розв’язки. «Маруся Чурай» збагачує нас своєю «філософією любові», у якій це почуття визнається як особлива духовна цінність. Проблема любові і зради, що теж належить до «вічних» тем, вирішується як складова частина філософії любові.</a:t>
            </a:r>
          </a:p>
          <a:p>
            <a:endParaRPr lang="uk-UA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55749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24744"/>
          </a:xfrm>
        </p:spPr>
        <p:txBody>
          <a:bodyPr/>
          <a:lstStyle/>
          <a:p>
            <a:pPr algn="ctr"/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Проблематика</a:t>
            </a:r>
            <a:endParaRPr lang="uk-UA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1196752"/>
            <a:ext cx="4536504" cy="482453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• таїна, сила й незбагненна, часто безжальна логіка любові;</a:t>
            </a:r>
          </a:p>
          <a:p>
            <a:pPr>
              <a:buNone/>
            </a:pPr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• фатальне зіткнення духовного й матеріального, піднесеного й приземленого в людському житті;</a:t>
            </a:r>
          </a:p>
          <a:p>
            <a:pPr>
              <a:buNone/>
            </a:pPr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• доля як наслідок вибору між цими цінностями;</a:t>
            </a:r>
          </a:p>
          <a:p>
            <a:pPr>
              <a:buNone/>
            </a:pPr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• шляхетність і вірність як шлях порятунку, пристосування й зрада як шлях до загибелі;</a:t>
            </a:r>
          </a:p>
          <a:p>
            <a:pPr>
              <a:buNone/>
            </a:pPr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• творець і суспільство, нелегка, але висока місія митця в історії свого народу;</a:t>
            </a:r>
          </a:p>
          <a:p>
            <a:pPr>
              <a:buNone/>
            </a:pPr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• славна й трагічна боротьба народу за свою державність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349974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292733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3489325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691680" y="836712"/>
            <a:ext cx="62006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Пам'ятник Марусі Чурай у Полтаві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484313"/>
            <a:ext cx="3727450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32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Картинки по запросу співоче поле ім.Марусі Чура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19" y="67455"/>
            <a:ext cx="66675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upload.wikimedia.org/wikipedia/commons/8/82/Marusya_Chur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64144"/>
            <a:ext cx="3048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9519" y="5013176"/>
            <a:ext cx="563661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Співоче поле </a:t>
            </a:r>
            <a:r>
              <a:rPr lang="uk-UA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ім.Марусі</a:t>
            </a:r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Чурай</a:t>
            </a:r>
          </a:p>
          <a:p>
            <a:pPr algn="ctr"/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</a:t>
            </a:r>
          </a:p>
          <a:p>
            <a:pPr algn="ctr"/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</a:t>
            </a:r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олекційна марка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8758785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988840"/>
            <a:ext cx="822960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8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Дякую за увагу!</a:t>
            </a:r>
            <a:endParaRPr lang="uk-UA" sz="80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80728"/>
            <a:ext cx="3898776" cy="547260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i="1" dirty="0" smtClean="0"/>
              <a:t>    Історичний роман у віршах «Маруся Чурай» є перлиною української літератури </a:t>
            </a:r>
            <a:r>
              <a:rPr lang="en-US" i="1" dirty="0" smtClean="0"/>
              <a:t>XX </a:t>
            </a:r>
            <a:r>
              <a:rPr lang="uk-UA" i="1" dirty="0" smtClean="0"/>
              <a:t>століття.1979 рік - щасливий рік для України: до читача прийшла «Маруся Чурай» Ліни Костенко. Життя твору починалося непросто. В.Брюховецький писав: «Звинувачення внутрішніх рецензентів, причому закиди навіть політичного характеру, затримали вихід роману не менше, як літ на шість... Лише після спеціальної ухвали Спілки письменників України твір був випущений у 1979 році «Радянським письменником».</a:t>
            </a:r>
            <a:endParaRPr lang="uk-UA" i="1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764704"/>
            <a:ext cx="3533378" cy="5823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548680"/>
            <a:ext cx="7643192" cy="1815480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Жанр: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історико-філософський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соціально-психологічний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роман у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віршах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844824"/>
            <a:ext cx="3528392" cy="39703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7D3C4A">
                    <a:lumMod val="75000"/>
                  </a:srgbClr>
                </a:solidFill>
              </a:rPr>
              <a:t>Роман у віршах - одна з найскладніших літературних форм, суть якої полягає в тому, що у великому художньому полотні епічний спосіб зображення життя через систему подій і розгорнутий сюжет, через змалювання сформованих характерів поєднується з глибоким ліризмом - віршованою, емоційно забарвленою мовою, з безпосереднім вираженням внутрішнього стану і почуттів автора.</a:t>
            </a:r>
            <a:endParaRPr lang="uk-UA" dirty="0">
              <a:solidFill>
                <a:srgbClr val="7D3C4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955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7355160" cy="216024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bg2">
                    <a:lumMod val="25000"/>
                  </a:schemeClr>
                </a:solidFill>
              </a:rPr>
              <a:t>   </a:t>
            </a:r>
            <a:r>
              <a:rPr lang="uk-UA" b="1" i="1" dirty="0" smtClean="0">
                <a:solidFill>
                  <a:schemeClr val="bg2">
                    <a:lumMod val="25000"/>
                  </a:schemeClr>
                </a:solidFill>
              </a:rPr>
              <a:t>Тема: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зображення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нещасливого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кохання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Марусі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та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Грицька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в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поєднанні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з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широкою картиною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життя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України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XVII ст.; </a:t>
            </a:r>
            <a:r>
              <a:rPr lang="uk-UA" i="1" dirty="0" smtClean="0">
                <a:solidFill>
                  <a:schemeClr val="bg2">
                    <a:lumMod val="25000"/>
                  </a:schemeClr>
                </a:solidFill>
              </a:rPr>
              <a:t>зображення головної героїні Марусі Чурай як легендарної народної поетеси і талановитої співачки з Полтави; відтворення духовного життя України 17ст.; усенародна участь у національно-визвольній війні під проводом Богдана Хмельницького.</a:t>
            </a:r>
            <a:endParaRPr lang="uk-UA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212976"/>
            <a:ext cx="5020022" cy="344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1013000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Історична основа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389120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bg1"/>
              </a:buClr>
              <a:buSzPct val="101000"/>
            </a:pPr>
            <a:endParaRPr lang="uk-UA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1000"/>
            </a:pPr>
            <a:r>
              <a:rPr lang="uk-UA" dirty="0" smtClean="0">
                <a:solidFill>
                  <a:schemeClr val="bg1"/>
                </a:solidFill>
              </a:rPr>
              <a:t>Історичні події, зв’язані з боротьбою народу за поновлення своєї державності (боротьба народу проти польської шляхти);</a:t>
            </a:r>
          </a:p>
          <a:p>
            <a:pPr>
              <a:buClr>
                <a:schemeClr val="bg1"/>
              </a:buClr>
              <a:buSzPct val="101000"/>
            </a:pPr>
            <a:endParaRPr lang="uk-UA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1000"/>
            </a:pPr>
            <a:r>
              <a:rPr lang="uk-UA" dirty="0" smtClean="0">
                <a:solidFill>
                  <a:schemeClr val="bg1"/>
                </a:solidFill>
              </a:rPr>
              <a:t>Персонажі твору згадують далекі часи, коли на півдні України, за Дніпровськими порогами, зароджувалось українське козацтво, запорожці;</a:t>
            </a:r>
          </a:p>
          <a:p>
            <a:pPr>
              <a:buClr>
                <a:schemeClr val="bg1"/>
              </a:buClr>
              <a:buSzPct val="101000"/>
            </a:pPr>
            <a:endParaRPr lang="uk-UA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1000"/>
            </a:pPr>
            <a:r>
              <a:rPr lang="uk-UA" dirty="0" smtClean="0">
                <a:solidFill>
                  <a:schemeClr val="bg1"/>
                </a:solidFill>
              </a:rPr>
              <a:t>Згадується перший гетьман українського козацтва Дмитро Вишневецький.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12337"/>
          <a:stretch>
            <a:fillRect/>
          </a:stretch>
        </p:blipFill>
        <p:spPr bwMode="auto">
          <a:xfrm>
            <a:off x="-8458" y="0"/>
            <a:ext cx="91524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556792"/>
            <a:ext cx="4320480" cy="504056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just">
              <a:buNone/>
            </a:pPr>
            <a:r>
              <a:rPr lang="uk-UA" sz="1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uk-UA" sz="1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Маруся Чурай </a:t>
            </a:r>
            <a:r>
              <a:rPr lang="uk-UA" sz="1800" b="1" i="1" dirty="0" smtClean="0">
                <a:solidFill>
                  <a:schemeClr val="accent5">
                    <a:lumMod val="75000"/>
                  </a:schemeClr>
                </a:solidFill>
              </a:rPr>
              <a:t>— </a:t>
            </a:r>
            <a:r>
              <a:rPr lang="uk-UA" sz="1800" b="1" i="1" dirty="0" err="1" smtClean="0">
                <a:solidFill>
                  <a:schemeClr val="accent5">
                    <a:lumMod val="75000"/>
                  </a:schemeClr>
                </a:solidFill>
              </a:rPr>
              <a:t>напівлегендарна</a:t>
            </a:r>
            <a:r>
              <a:rPr lang="uk-UA" sz="1800" b="1" i="1" dirty="0" smtClean="0">
                <a:solidFill>
                  <a:schemeClr val="accent5">
                    <a:lumMod val="75000"/>
                  </a:schemeClr>
                </a:solidFill>
              </a:rPr>
              <a:t> народна поетеса-піснярка. За переказами, народилася близько 1625 р. в Полтаві в родині козака Гордія </a:t>
            </a:r>
            <a:r>
              <a:rPr lang="uk-UA" sz="1800" b="1" i="1" dirty="0" err="1" smtClean="0">
                <a:solidFill>
                  <a:schemeClr val="accent5">
                    <a:lumMod val="75000"/>
                  </a:schemeClr>
                </a:solidFill>
              </a:rPr>
              <a:t>Чурая</a:t>
            </a:r>
            <a:r>
              <a:rPr lang="uk-UA" sz="1800" b="1" i="1" dirty="0" smtClean="0">
                <a:solidFill>
                  <a:schemeClr val="accent5">
                    <a:lumMod val="75000"/>
                  </a:schemeClr>
                </a:solidFill>
              </a:rPr>
              <a:t>. Через вільнолюбну, горду натуру батько мусив тікати на Січ, брав участь у багатьох антипольських повстаннях. Якось у бою потрапив у полон і був страчений. Вважається народним героєм, оспіваний у думі.</a:t>
            </a:r>
          </a:p>
          <a:p>
            <a:pPr algn="just"/>
            <a:endParaRPr lang="uk-UA" sz="18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uk-UA" sz="1800" b="1" i="1" dirty="0" smtClean="0">
                <a:solidFill>
                  <a:schemeClr val="accent5">
                    <a:lumMod val="75000"/>
                  </a:schemeClr>
                </a:solidFill>
              </a:rPr>
              <a:t>     Маруся виростала з матір’ю, їх обох шанували в Полтаві — через славного батька, а також завдяки Марусиному дару складати й співати чудові пісні.</a:t>
            </a:r>
          </a:p>
          <a:p>
            <a:pPr algn="just"/>
            <a:endParaRPr lang="uk-UA" sz="1800" b="1" i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uk-UA" sz="1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28800"/>
            <a:ext cx="4058394" cy="405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653136"/>
            <a:ext cx="9144000" cy="220486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endParaRPr lang="uk-UA" dirty="0" smtClean="0"/>
          </a:p>
          <a:p>
            <a:pPr>
              <a:buNone/>
            </a:pPr>
            <a:r>
              <a:rPr lang="uk-UA" dirty="0" smtClean="0"/>
              <a:t>    Вона була вродливою дівчиною — стрункою, чорнявою, кароокою, з косою до колін. До неї залицялося багато парубків, особливо упадав за нею Іван Іскра (за деякими даними, син відомого гетьмана Якова </a:t>
            </a:r>
            <a:r>
              <a:rPr lang="uk-UA" dirty="0" err="1" smtClean="0"/>
              <a:t>Іскри-Остряниці</a:t>
            </a:r>
            <a:r>
              <a:rPr lang="uk-UA" dirty="0" smtClean="0"/>
              <a:t>). Але </a:t>
            </a:r>
            <a:r>
              <a:rPr lang="uk-UA" dirty="0" err="1" smtClean="0"/>
              <a:t>Чураївна</a:t>
            </a:r>
            <a:r>
              <a:rPr lang="uk-UA" dirty="0" smtClean="0"/>
              <a:t> любила іншого — Григорія </a:t>
            </a:r>
            <a:r>
              <a:rPr lang="uk-UA" dirty="0" err="1" smtClean="0"/>
              <a:t>Бобренка</a:t>
            </a:r>
            <a:r>
              <a:rPr lang="uk-UA" dirty="0" smtClean="0"/>
              <a:t>… А втім, усі колізії долі дівчини, які доносять до нас народні перекази, докладно змальовано в романі Маруся Чурай Л. Костенко.</a:t>
            </a:r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0"/>
            <a:ext cx="4032448" cy="457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839219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Пісні Марусі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27720"/>
            <a:ext cx="9144000" cy="6830279"/>
          </a:xfrm>
        </p:spPr>
      </p:pic>
    </p:spTree>
    <p:extLst>
      <p:ext uri="{BB962C8B-B14F-4D97-AF65-F5344CB8AC3E}">
        <p14:creationId xmlns:p14="http://schemas.microsoft.com/office/powerpoint/2010/main" val="129949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375</TotalTime>
  <Words>1189</Words>
  <Application>Microsoft Office PowerPoint</Application>
  <PresentationFormat>Экран (4:3)</PresentationFormat>
  <Paragraphs>69</Paragraphs>
  <Slides>24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Book Antiqua</vt:lpstr>
      <vt:lpstr>Lucida Sans</vt:lpstr>
      <vt:lpstr>Times New Roman</vt:lpstr>
      <vt:lpstr>Wingdings 2</vt:lpstr>
      <vt:lpstr>Поток</vt:lpstr>
      <vt:lpstr>Ліна Костенко. Роман у віршах “Маруся Чурай”. Історико-фольклорна основа. Духовне життя нації крізь призму нещасливого кохання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Історична основа</vt:lpstr>
      <vt:lpstr>Презентация PowerPoint</vt:lpstr>
      <vt:lpstr>Презентация PowerPoint</vt:lpstr>
      <vt:lpstr>Презентация PowerPoint</vt:lpstr>
      <vt:lpstr>Презентация PowerPoint</vt:lpstr>
      <vt:lpstr>Віють вітри, віють буйні…</vt:lpstr>
      <vt:lpstr>  Грицю, Грицю до роботи:  </vt:lpstr>
      <vt:lpstr>«Засвіт встали козаченьки» </vt:lpstr>
      <vt:lpstr>Ой не ходи, Грицю…</vt:lpstr>
      <vt:lpstr>Фольклорна основа роману</vt:lpstr>
      <vt:lpstr>Презентация PowerPoint</vt:lpstr>
      <vt:lpstr>Підсумки</vt:lpstr>
      <vt:lpstr>Презентация PowerPoint</vt:lpstr>
      <vt:lpstr>Презентация PowerPoint</vt:lpstr>
      <vt:lpstr>Презентация PowerPoint</vt:lpstr>
      <vt:lpstr>Проблематика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Ліна Костенко.  Роман у віршах “Маруся Чурай”</dc:title>
  <dc:creator>адмін</dc:creator>
  <cp:lastModifiedBy>Люда</cp:lastModifiedBy>
  <cp:revision>40</cp:revision>
  <dcterms:created xsi:type="dcterms:W3CDTF">2014-03-03T15:37:52Z</dcterms:created>
  <dcterms:modified xsi:type="dcterms:W3CDTF">2023-02-04T15:48:40Z</dcterms:modified>
</cp:coreProperties>
</file>