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a04aaeb2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a04aaeb2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a04aaeb2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a04aaeb2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a04aaeb2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a04aaeb2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a04aaeb2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a04aaeb2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a04aaeb2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a04aaeb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a04aaeb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a04aaeb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a04aaeb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7a04aaeb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a04aaeb2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7a04aaeb2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a04aaeb2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a04aaeb2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a04aaeb2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a04aaeb2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enti.com/alnef2gh13d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275800" y="1235500"/>
            <a:ext cx="7868100" cy="12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Ukraine in the world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64375" y="3450300"/>
            <a:ext cx="7086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Demonstrative Lesson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Form 10B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November, 2nd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Mariana Navrotska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1384450" y="445025"/>
            <a:ext cx="744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Homework for November, 5th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1339725" y="1393875"/>
            <a:ext cx="74925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of the places you would like to visit in Ukraine.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top 5 list of them explaining why you want to go there.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your homework in Google Classroom.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300" y="168025"/>
            <a:ext cx="5287100" cy="29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 b="9355" l="10791" r="8190" t="12677"/>
          <a:stretch/>
        </p:blipFill>
        <p:spPr>
          <a:xfrm>
            <a:off x="6401600" y="2863275"/>
            <a:ext cx="1960300" cy="18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2874" r="0" t="0"/>
          <a:stretch/>
        </p:blipFill>
        <p:spPr>
          <a:xfrm>
            <a:off x="3296338" y="120388"/>
            <a:ext cx="2551325" cy="49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079975" y="1994563"/>
            <a:ext cx="2806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000FF"/>
                </a:solidFill>
              </a:rPr>
              <a:t>Safety Rules</a:t>
            </a:r>
            <a:endParaRPr b="1" sz="2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000FF"/>
                </a:solidFill>
              </a:rPr>
              <a:t>in case of</a:t>
            </a:r>
            <a:endParaRPr b="1" sz="2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000FF"/>
                </a:solidFill>
              </a:rPr>
              <a:t>air alert</a:t>
            </a:r>
            <a:endParaRPr b="1" sz="2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259225" y="4077525"/>
            <a:ext cx="767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https://www.menti.com/alnef2gh13d2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4885" l="9893" r="9539" t="12998"/>
          <a:stretch/>
        </p:blipFill>
        <p:spPr>
          <a:xfrm>
            <a:off x="1731075" y="222075"/>
            <a:ext cx="6727895" cy="38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316925" y="167350"/>
            <a:ext cx="75153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uk" sz="2020">
                <a:solidFill>
                  <a:srgbClr val="0000FF"/>
                </a:solidFill>
              </a:rPr>
              <a:t>Pre-listening. Discussion.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316925" y="1978575"/>
            <a:ext cx="764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Ukraine is known for all around the world? </a:t>
            </a: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342025" y="179350"/>
            <a:ext cx="749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20">
                <a:solidFill>
                  <a:srgbClr val="0000FF"/>
                </a:solidFill>
              </a:rPr>
              <a:t>Pre-listening. Vocabulary.</a:t>
            </a:r>
            <a:endParaRPr sz="2020">
              <a:solidFill>
                <a:srgbClr val="0000FF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342025" y="960400"/>
            <a:ext cx="7490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folk</a:t>
            </a:r>
            <a:r>
              <a:rPr lang="uk"/>
              <a:t>, adj -  relating to the traditional art or culture of a community or nation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unique</a:t>
            </a:r>
            <a:r>
              <a:rPr lang="uk"/>
              <a:t>, adj - being the only one of its kind; unlike anything else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conscious</a:t>
            </a:r>
            <a:r>
              <a:rPr lang="uk"/>
              <a:t>, adj (consciously, adv) -  aware of and responding to one's surroundings in a way that involves noticing that a particular thing exists or is present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cuisine</a:t>
            </a:r>
            <a:r>
              <a:rPr lang="uk"/>
              <a:t>, n - the style of cooking that is characteristic of that place (a restaurant, a country or district)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majority</a:t>
            </a:r>
            <a:r>
              <a:rPr lang="uk"/>
              <a:t>, n - the greater number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citizen</a:t>
            </a:r>
            <a:r>
              <a:rPr lang="uk"/>
              <a:t>, n (senior citizen, n) - a person who is a member of a state or country, and has legal rights there; an elderly person, especially an old-age pensioner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uk"/>
              <a:t>cherish</a:t>
            </a:r>
            <a:r>
              <a:rPr lang="uk"/>
              <a:t>, v - to protect and care for someone or something lovingly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6152400" y="4804800"/>
            <a:ext cx="299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/>
              <a:t>за матеріалами Всеукраїнської Школи Онлайн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1321100" y="-111900"/>
            <a:ext cx="75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0">
                <a:solidFill>
                  <a:srgbClr val="0000FF"/>
                </a:solidFill>
              </a:rPr>
              <a:t>Listening. Choose the correct option</a:t>
            </a:r>
            <a:endParaRPr sz="1820">
              <a:solidFill>
                <a:srgbClr val="0000FF"/>
              </a:solidFill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1365075" y="288675"/>
            <a:ext cx="74670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rabi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Alice considers Ukrainian music to be …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powerful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unique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melodic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2. According to Alice Jamala really cherishes …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Crimean Tatar traditions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Crimean Tatar history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Ukrainian culture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Ukrainian traditions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3. What fact about Andriy Shevchenko is Jack impressed by?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His career in Dynamo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His </a:t>
            </a: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participation</a:t>
            </a: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 in football championships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That he scored 106 goals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4. Why does Jessica know </a:t>
            </a: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Ukrainian cuisine well?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Her parents belong to the Ukrainian diaspora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She has relatives with Ukrainian roots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She lives in Chicago, where there are many Ukrainians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5. Some of Jessica’s friends after watching HBO series wanted to learn more about Ukrainian culture.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True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False</a:t>
            </a:r>
            <a:endParaRPr sz="10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4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85"/>
              <a:buFont typeface="Times New Roman"/>
              <a:buAutoNum type="alphaLcPeriod"/>
            </a:pPr>
            <a:r>
              <a:rPr lang="uk" sz="1085">
                <a:latin typeface="Times New Roman"/>
                <a:ea typeface="Times New Roman"/>
                <a:cs typeface="Times New Roman"/>
                <a:sym typeface="Times New Roman"/>
              </a:rPr>
              <a:t>Doesn’t say</a:t>
            </a:r>
            <a:endParaRPr sz="139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152400" y="4804800"/>
            <a:ext cx="299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/>
              <a:t>за матеріалами Всеукраїнської Школи Онлайн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303800" y="185625"/>
            <a:ext cx="75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Mindfulness Practice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1303800" y="1501225"/>
            <a:ext cx="75285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colour do you associate with Ukraine? </a:t>
            </a:r>
            <a:endParaRPr sz="25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what season can you find it the most?</a:t>
            </a:r>
            <a:endParaRPr sz="25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this colour sound?</a:t>
            </a:r>
            <a:endParaRPr sz="25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800" y="2887727"/>
            <a:ext cx="3118650" cy="18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1271875" y="319800"/>
            <a:ext cx="74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tenses do we use to talk about the future?</a:t>
            </a:r>
            <a:r>
              <a:rPr b="1" lang="uk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200">
              <a:solidFill>
                <a:srgbClr val="0000FF"/>
              </a:solidFill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447075" y="1152475"/>
            <a:ext cx="364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Future Simple Tense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Present Continuous Tense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be going to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5087875" y="1966375"/>
            <a:ext cx="3640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to express </a:t>
            </a:r>
            <a:r>
              <a:rPr b="1" lang="uk" sz="1350">
                <a:solidFill>
                  <a:schemeClr val="dk1"/>
                </a:solidFill>
                <a:highlight>
                  <a:srgbClr val="FFFFFF"/>
                </a:highlight>
              </a:rPr>
              <a:t>beliefs</a:t>
            </a: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uk" sz="1350">
                <a:solidFill>
                  <a:schemeClr val="dk1"/>
                </a:solidFill>
                <a:highlight>
                  <a:srgbClr val="FFFFFF"/>
                </a:highlight>
              </a:rPr>
              <a:t>and predictions</a:t>
            </a: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 about the future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to make offers and promises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5087875" y="1152475"/>
            <a:ext cx="3488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for </a:t>
            </a:r>
            <a:r>
              <a:rPr b="1" lang="uk" sz="1350">
                <a:solidFill>
                  <a:schemeClr val="dk1"/>
                </a:solidFill>
                <a:highlight>
                  <a:srgbClr val="FFFFFF"/>
                </a:highlight>
              </a:rPr>
              <a:t>plans or arrangements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5087875" y="3281325"/>
            <a:ext cx="3488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uk" sz="1350">
                <a:solidFill>
                  <a:schemeClr val="dk1"/>
                </a:solidFill>
                <a:highlight>
                  <a:srgbClr val="FFFFFF"/>
                </a:highlight>
              </a:rPr>
              <a:t>to talk about </a:t>
            </a:r>
            <a:r>
              <a:rPr b="1" lang="uk" sz="1350">
                <a:solidFill>
                  <a:schemeClr val="dk1"/>
                </a:solidFill>
                <a:highlight>
                  <a:srgbClr val="FFFFFF"/>
                </a:highlight>
              </a:rPr>
              <a:t>plans or intentions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402350" y="248225"/>
            <a:ext cx="742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320">
                <a:solidFill>
                  <a:srgbClr val="0000FF"/>
                </a:solidFill>
              </a:rPr>
              <a:t>Dream Board “The Future of Ukraine after the Victory”</a:t>
            </a:r>
            <a:endParaRPr sz="2320">
              <a:solidFill>
                <a:srgbClr val="0000FF"/>
              </a:solidFill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402350" y="1152475"/>
            <a:ext cx="449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places will you visit?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will you go?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you do?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you do for Ukraine?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Ukraine be like in the future?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35150"/>
            <a:ext cx="3015302" cy="16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350" y="1826075"/>
            <a:ext cx="1672385" cy="21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5">
            <a:alphaModFix/>
          </a:blip>
          <a:srcRect b="18052" l="0" r="0" t="26212"/>
          <a:stretch/>
        </p:blipFill>
        <p:spPr>
          <a:xfrm>
            <a:off x="5648975" y="896050"/>
            <a:ext cx="1449450" cy="2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