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7" r:id="rId5"/>
    <p:sldId id="260" r:id="rId6"/>
    <p:sldId id="278" r:id="rId7"/>
    <p:sldId id="279" r:id="rId8"/>
    <p:sldId id="311" r:id="rId9"/>
    <p:sldId id="296" r:id="rId10"/>
    <p:sldId id="262" r:id="rId11"/>
    <p:sldId id="297" r:id="rId12"/>
    <p:sldId id="298" r:id="rId13"/>
    <p:sldId id="299" r:id="rId14"/>
    <p:sldId id="313" r:id="rId15"/>
    <p:sldId id="281" r:id="rId16"/>
    <p:sldId id="280" r:id="rId17"/>
    <p:sldId id="283" r:id="rId18"/>
    <p:sldId id="314" r:id="rId19"/>
    <p:sldId id="300" r:id="rId20"/>
    <p:sldId id="31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81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783FB-B1C1-400D-88D3-1300B6934728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AA5C7FC-84EE-4328-8B54-63507DB6B015}">
      <dgm:prSet phldrT="[Текст]"/>
      <dgm:spPr/>
      <dgm:t>
        <a:bodyPr/>
        <a:lstStyle/>
        <a:p>
          <a:r>
            <a:rPr lang="uk-UA" b="1"/>
            <a:t>ПРИРОДНИЙ ПРОСТІР</a:t>
          </a:r>
        </a:p>
      </dgm:t>
    </dgm:pt>
    <dgm:pt modelId="{DCE00D02-DC31-4194-A7FA-A9F03B64148F}" type="parTrans" cxnId="{F2571BA8-5257-448A-9B40-869B45E51444}">
      <dgm:prSet/>
      <dgm:spPr/>
      <dgm:t>
        <a:bodyPr/>
        <a:lstStyle/>
        <a:p>
          <a:endParaRPr lang="uk-UA"/>
        </a:p>
      </dgm:t>
    </dgm:pt>
    <dgm:pt modelId="{9DA29782-DCC7-4B44-8CE1-0026B2A8030B}" type="sibTrans" cxnId="{F2571BA8-5257-448A-9B40-869B45E51444}">
      <dgm:prSet/>
      <dgm:spPr/>
      <dgm:t>
        <a:bodyPr/>
        <a:lstStyle/>
        <a:p>
          <a:endParaRPr lang="uk-UA"/>
        </a:p>
      </dgm:t>
    </dgm:pt>
    <dgm:pt modelId="{51AECD7F-A08B-499C-9289-74E20D2B995A}">
      <dgm:prSet phldrT="[Текст]" custT="1"/>
      <dgm:spPr/>
      <dgm:t>
        <a:bodyPr/>
        <a:lstStyle/>
        <a:p>
          <a:r>
            <a:rPr lang="uk-UA" sz="1000" b="1"/>
            <a:t>СОЦІАЛЬНИЙ ПРОСТІР</a:t>
          </a:r>
        </a:p>
      </dgm:t>
    </dgm:pt>
    <dgm:pt modelId="{EA528CC5-B169-4677-9170-3E00DB6CAFA4}" type="parTrans" cxnId="{D2F2FD7D-DC59-4882-8B93-5C5BB36C73AE}">
      <dgm:prSet/>
      <dgm:spPr/>
      <dgm:t>
        <a:bodyPr/>
        <a:lstStyle/>
        <a:p>
          <a:endParaRPr lang="uk-UA"/>
        </a:p>
      </dgm:t>
    </dgm:pt>
    <dgm:pt modelId="{D4B14276-03B5-439B-B407-8D7B48C7824E}" type="sibTrans" cxnId="{D2F2FD7D-DC59-4882-8B93-5C5BB36C73AE}">
      <dgm:prSet/>
      <dgm:spPr/>
      <dgm:t>
        <a:bodyPr/>
        <a:lstStyle/>
        <a:p>
          <a:endParaRPr lang="uk-UA"/>
        </a:p>
      </dgm:t>
    </dgm:pt>
    <dgm:pt modelId="{48B1B17F-A035-4866-BC07-024BD97D04D0}">
      <dgm:prSet phldrT="[Текст]" custT="1"/>
      <dgm:spPr/>
      <dgm:t>
        <a:bodyPr/>
        <a:lstStyle/>
        <a:p>
          <a:r>
            <a:rPr lang="uk-UA" sz="1050" b="1" dirty="0"/>
            <a:t>ОСОБИСТИЙ ПРОСТІР</a:t>
          </a:r>
        </a:p>
      </dgm:t>
    </dgm:pt>
    <dgm:pt modelId="{D12327D7-5D44-4194-B43F-CA53023596F4}" type="parTrans" cxnId="{E2DB2CE2-63D7-4E1D-BB24-09B8BBCC5A7C}">
      <dgm:prSet/>
      <dgm:spPr/>
      <dgm:t>
        <a:bodyPr/>
        <a:lstStyle/>
        <a:p>
          <a:endParaRPr lang="uk-UA"/>
        </a:p>
      </dgm:t>
    </dgm:pt>
    <dgm:pt modelId="{D6D5C6F0-001C-4443-B782-2BF29A4E60B5}" type="sibTrans" cxnId="{E2DB2CE2-63D7-4E1D-BB24-09B8BBCC5A7C}">
      <dgm:prSet/>
      <dgm:spPr/>
      <dgm:t>
        <a:bodyPr/>
        <a:lstStyle/>
        <a:p>
          <a:endParaRPr lang="uk-UA"/>
        </a:p>
      </dgm:t>
    </dgm:pt>
    <dgm:pt modelId="{2C5EF609-CAFB-4555-A695-94F360C3E961}">
      <dgm:prSet phldrT="[Текст]" custT="1"/>
      <dgm:spPr/>
      <dgm:t>
        <a:bodyPr/>
        <a:lstStyle/>
        <a:p>
          <a:r>
            <a:rPr lang="uk-UA" sz="1200" b="1"/>
            <a:t>ЛЮДИНА</a:t>
          </a:r>
        </a:p>
      </dgm:t>
    </dgm:pt>
    <dgm:pt modelId="{77654C32-A5F6-481D-814A-12CC4951A45F}" type="parTrans" cxnId="{0719EF80-8FD0-45BE-8A49-16CCD25EC6C8}">
      <dgm:prSet/>
      <dgm:spPr/>
      <dgm:t>
        <a:bodyPr/>
        <a:lstStyle/>
        <a:p>
          <a:endParaRPr lang="uk-UA"/>
        </a:p>
      </dgm:t>
    </dgm:pt>
    <dgm:pt modelId="{B1C29625-7CC0-4FB3-A2CC-7C3748691F1B}" type="sibTrans" cxnId="{0719EF80-8FD0-45BE-8A49-16CCD25EC6C8}">
      <dgm:prSet/>
      <dgm:spPr/>
      <dgm:t>
        <a:bodyPr/>
        <a:lstStyle/>
        <a:p>
          <a:endParaRPr lang="uk-UA"/>
        </a:p>
      </dgm:t>
    </dgm:pt>
    <dgm:pt modelId="{487B909B-3735-421B-986B-59AAAFD47CD9}" type="pres">
      <dgm:prSet presAssocID="{FE8783FB-B1C1-400D-88D3-1300B6934728}" presName="Name0" presStyleCnt="0">
        <dgm:presLayoutVars>
          <dgm:chMax val="7"/>
          <dgm:resizeHandles val="exact"/>
        </dgm:presLayoutVars>
      </dgm:prSet>
      <dgm:spPr/>
    </dgm:pt>
    <dgm:pt modelId="{ABA2442A-E138-41B0-9103-5A473CC59283}" type="pres">
      <dgm:prSet presAssocID="{FE8783FB-B1C1-400D-88D3-1300B6934728}" presName="comp1" presStyleCnt="0"/>
      <dgm:spPr/>
    </dgm:pt>
    <dgm:pt modelId="{65B8F2AB-9677-48D1-B632-F408E1609B42}" type="pres">
      <dgm:prSet presAssocID="{FE8783FB-B1C1-400D-88D3-1300B6934728}" presName="circle1" presStyleLbl="node1" presStyleIdx="0" presStyleCnt="4"/>
      <dgm:spPr/>
    </dgm:pt>
    <dgm:pt modelId="{219B79AE-3147-40A7-83CA-ED4977C9C1D2}" type="pres">
      <dgm:prSet presAssocID="{FE8783FB-B1C1-400D-88D3-1300B6934728}" presName="c1text" presStyleLbl="node1" presStyleIdx="0" presStyleCnt="4">
        <dgm:presLayoutVars>
          <dgm:bulletEnabled val="1"/>
        </dgm:presLayoutVars>
      </dgm:prSet>
      <dgm:spPr/>
    </dgm:pt>
    <dgm:pt modelId="{E2C029F2-2F51-495A-A4AF-CA3D059F89FF}" type="pres">
      <dgm:prSet presAssocID="{FE8783FB-B1C1-400D-88D3-1300B6934728}" presName="comp2" presStyleCnt="0"/>
      <dgm:spPr/>
    </dgm:pt>
    <dgm:pt modelId="{81F84DAA-CFD6-4AB4-B529-9B93FABE02E1}" type="pres">
      <dgm:prSet presAssocID="{FE8783FB-B1C1-400D-88D3-1300B6934728}" presName="circle2" presStyleLbl="node1" presStyleIdx="1" presStyleCnt="4"/>
      <dgm:spPr/>
    </dgm:pt>
    <dgm:pt modelId="{51419611-CAC8-439A-9E24-E6DEC971BCA0}" type="pres">
      <dgm:prSet presAssocID="{FE8783FB-B1C1-400D-88D3-1300B6934728}" presName="c2text" presStyleLbl="node1" presStyleIdx="1" presStyleCnt="4">
        <dgm:presLayoutVars>
          <dgm:bulletEnabled val="1"/>
        </dgm:presLayoutVars>
      </dgm:prSet>
      <dgm:spPr/>
    </dgm:pt>
    <dgm:pt modelId="{DC33C37A-0034-40F8-B560-7AEB38E0DF79}" type="pres">
      <dgm:prSet presAssocID="{FE8783FB-B1C1-400D-88D3-1300B6934728}" presName="comp3" presStyleCnt="0"/>
      <dgm:spPr/>
    </dgm:pt>
    <dgm:pt modelId="{29D22DC3-3F9C-4A48-B9C5-DD70F60A5B2C}" type="pres">
      <dgm:prSet presAssocID="{FE8783FB-B1C1-400D-88D3-1300B6934728}" presName="circle3" presStyleLbl="node1" presStyleIdx="2" presStyleCnt="4"/>
      <dgm:spPr/>
    </dgm:pt>
    <dgm:pt modelId="{D20E015E-AC55-46FF-90D2-10D34B7A6E07}" type="pres">
      <dgm:prSet presAssocID="{FE8783FB-B1C1-400D-88D3-1300B6934728}" presName="c3text" presStyleLbl="node1" presStyleIdx="2" presStyleCnt="4">
        <dgm:presLayoutVars>
          <dgm:bulletEnabled val="1"/>
        </dgm:presLayoutVars>
      </dgm:prSet>
      <dgm:spPr/>
    </dgm:pt>
    <dgm:pt modelId="{D9CDC443-3F3E-4438-8D3D-4682A6E73056}" type="pres">
      <dgm:prSet presAssocID="{FE8783FB-B1C1-400D-88D3-1300B6934728}" presName="comp4" presStyleCnt="0"/>
      <dgm:spPr/>
    </dgm:pt>
    <dgm:pt modelId="{FB0645F9-99FE-4792-924A-85C93B64D28E}" type="pres">
      <dgm:prSet presAssocID="{FE8783FB-B1C1-400D-88D3-1300B6934728}" presName="circle4" presStyleLbl="node1" presStyleIdx="3" presStyleCnt="4"/>
      <dgm:spPr/>
    </dgm:pt>
    <dgm:pt modelId="{4C6D0774-E06D-4569-8D33-524641BDBCB1}" type="pres">
      <dgm:prSet presAssocID="{FE8783FB-B1C1-400D-88D3-1300B6934728}" presName="c4text" presStyleLbl="node1" presStyleIdx="3" presStyleCnt="4">
        <dgm:presLayoutVars>
          <dgm:bulletEnabled val="1"/>
        </dgm:presLayoutVars>
      </dgm:prSet>
      <dgm:spPr/>
    </dgm:pt>
  </dgm:ptLst>
  <dgm:cxnLst>
    <dgm:cxn modelId="{F9BFF711-5214-4FB1-A9AE-5EAA79970AF3}" type="presOf" srcId="{51AECD7F-A08B-499C-9289-74E20D2B995A}" destId="{81F84DAA-CFD6-4AB4-B529-9B93FABE02E1}" srcOrd="0" destOrd="0" presId="urn:microsoft.com/office/officeart/2005/8/layout/venn2"/>
    <dgm:cxn modelId="{A528595B-F7A5-4173-85C8-2D911E75B567}" type="presOf" srcId="{2C5EF609-CAFB-4555-A695-94F360C3E961}" destId="{FB0645F9-99FE-4792-924A-85C93B64D28E}" srcOrd="0" destOrd="0" presId="urn:microsoft.com/office/officeart/2005/8/layout/venn2"/>
    <dgm:cxn modelId="{2146E96B-DC1B-4943-8B0C-428CC88B2B06}" type="presOf" srcId="{48B1B17F-A035-4866-BC07-024BD97D04D0}" destId="{D20E015E-AC55-46FF-90D2-10D34B7A6E07}" srcOrd="1" destOrd="0" presId="urn:microsoft.com/office/officeart/2005/8/layout/venn2"/>
    <dgm:cxn modelId="{338C6A6F-C8D8-493A-9308-1AE0D2D0180B}" type="presOf" srcId="{48B1B17F-A035-4866-BC07-024BD97D04D0}" destId="{29D22DC3-3F9C-4A48-B9C5-DD70F60A5B2C}" srcOrd="0" destOrd="0" presId="urn:microsoft.com/office/officeart/2005/8/layout/venn2"/>
    <dgm:cxn modelId="{BA69BF7D-CF6B-48E6-B443-77A989D39637}" type="presOf" srcId="{AAA5C7FC-84EE-4328-8B54-63507DB6B015}" destId="{219B79AE-3147-40A7-83CA-ED4977C9C1D2}" srcOrd="1" destOrd="0" presId="urn:microsoft.com/office/officeart/2005/8/layout/venn2"/>
    <dgm:cxn modelId="{D2F2FD7D-DC59-4882-8B93-5C5BB36C73AE}" srcId="{FE8783FB-B1C1-400D-88D3-1300B6934728}" destId="{51AECD7F-A08B-499C-9289-74E20D2B995A}" srcOrd="1" destOrd="0" parTransId="{EA528CC5-B169-4677-9170-3E00DB6CAFA4}" sibTransId="{D4B14276-03B5-439B-B407-8D7B48C7824E}"/>
    <dgm:cxn modelId="{0719EF80-8FD0-45BE-8A49-16CCD25EC6C8}" srcId="{FE8783FB-B1C1-400D-88D3-1300B6934728}" destId="{2C5EF609-CAFB-4555-A695-94F360C3E961}" srcOrd="3" destOrd="0" parTransId="{77654C32-A5F6-481D-814A-12CC4951A45F}" sibTransId="{B1C29625-7CC0-4FB3-A2CC-7C3748691F1B}"/>
    <dgm:cxn modelId="{F2FE8C9F-617F-4F05-BBE9-4A37779A0A11}" type="presOf" srcId="{51AECD7F-A08B-499C-9289-74E20D2B995A}" destId="{51419611-CAC8-439A-9E24-E6DEC971BCA0}" srcOrd="1" destOrd="0" presId="urn:microsoft.com/office/officeart/2005/8/layout/venn2"/>
    <dgm:cxn modelId="{F2571BA8-5257-448A-9B40-869B45E51444}" srcId="{FE8783FB-B1C1-400D-88D3-1300B6934728}" destId="{AAA5C7FC-84EE-4328-8B54-63507DB6B015}" srcOrd="0" destOrd="0" parTransId="{DCE00D02-DC31-4194-A7FA-A9F03B64148F}" sibTransId="{9DA29782-DCC7-4B44-8CE1-0026B2A8030B}"/>
    <dgm:cxn modelId="{259BBBDF-1A23-4F47-B4A6-2515840BF6C7}" type="presOf" srcId="{2C5EF609-CAFB-4555-A695-94F360C3E961}" destId="{4C6D0774-E06D-4569-8D33-524641BDBCB1}" srcOrd="1" destOrd="0" presId="urn:microsoft.com/office/officeart/2005/8/layout/venn2"/>
    <dgm:cxn modelId="{E2DB2CE2-63D7-4E1D-BB24-09B8BBCC5A7C}" srcId="{FE8783FB-B1C1-400D-88D3-1300B6934728}" destId="{48B1B17F-A035-4866-BC07-024BD97D04D0}" srcOrd="2" destOrd="0" parTransId="{D12327D7-5D44-4194-B43F-CA53023596F4}" sibTransId="{D6D5C6F0-001C-4443-B782-2BF29A4E60B5}"/>
    <dgm:cxn modelId="{5F7FD8F1-892A-4C4A-9F10-93BAC19D4908}" type="presOf" srcId="{FE8783FB-B1C1-400D-88D3-1300B6934728}" destId="{487B909B-3735-421B-986B-59AAAFD47CD9}" srcOrd="0" destOrd="0" presId="urn:microsoft.com/office/officeart/2005/8/layout/venn2"/>
    <dgm:cxn modelId="{346647FA-5E09-443F-8D9D-CCEFBF9E0361}" type="presOf" srcId="{AAA5C7FC-84EE-4328-8B54-63507DB6B015}" destId="{65B8F2AB-9677-48D1-B632-F408E1609B42}" srcOrd="0" destOrd="0" presId="urn:microsoft.com/office/officeart/2005/8/layout/venn2"/>
    <dgm:cxn modelId="{257E3285-8F2E-4F39-96FE-B22A194C2E19}" type="presParOf" srcId="{487B909B-3735-421B-986B-59AAAFD47CD9}" destId="{ABA2442A-E138-41B0-9103-5A473CC59283}" srcOrd="0" destOrd="0" presId="urn:microsoft.com/office/officeart/2005/8/layout/venn2"/>
    <dgm:cxn modelId="{E0F9831A-A057-4453-8D65-83BDE6C4F166}" type="presParOf" srcId="{ABA2442A-E138-41B0-9103-5A473CC59283}" destId="{65B8F2AB-9677-48D1-B632-F408E1609B42}" srcOrd="0" destOrd="0" presId="urn:microsoft.com/office/officeart/2005/8/layout/venn2"/>
    <dgm:cxn modelId="{7DA178AB-4E1B-40DC-8718-EB7409EC625F}" type="presParOf" srcId="{ABA2442A-E138-41B0-9103-5A473CC59283}" destId="{219B79AE-3147-40A7-83CA-ED4977C9C1D2}" srcOrd="1" destOrd="0" presId="urn:microsoft.com/office/officeart/2005/8/layout/venn2"/>
    <dgm:cxn modelId="{1BBE7D9F-730C-419F-8D5E-2DC4841ECE11}" type="presParOf" srcId="{487B909B-3735-421B-986B-59AAAFD47CD9}" destId="{E2C029F2-2F51-495A-A4AF-CA3D059F89FF}" srcOrd="1" destOrd="0" presId="urn:microsoft.com/office/officeart/2005/8/layout/venn2"/>
    <dgm:cxn modelId="{EC415C63-86C7-44D0-B593-07EB19498583}" type="presParOf" srcId="{E2C029F2-2F51-495A-A4AF-CA3D059F89FF}" destId="{81F84DAA-CFD6-4AB4-B529-9B93FABE02E1}" srcOrd="0" destOrd="0" presId="urn:microsoft.com/office/officeart/2005/8/layout/venn2"/>
    <dgm:cxn modelId="{639335E1-7C6B-4BE0-8DD5-2A1675B51EE7}" type="presParOf" srcId="{E2C029F2-2F51-495A-A4AF-CA3D059F89FF}" destId="{51419611-CAC8-439A-9E24-E6DEC971BCA0}" srcOrd="1" destOrd="0" presId="urn:microsoft.com/office/officeart/2005/8/layout/venn2"/>
    <dgm:cxn modelId="{0506DD28-28F4-411E-BF46-EC709F229114}" type="presParOf" srcId="{487B909B-3735-421B-986B-59AAAFD47CD9}" destId="{DC33C37A-0034-40F8-B560-7AEB38E0DF79}" srcOrd="2" destOrd="0" presId="urn:microsoft.com/office/officeart/2005/8/layout/venn2"/>
    <dgm:cxn modelId="{D014CB00-AA28-469B-9047-0CAC9905C91E}" type="presParOf" srcId="{DC33C37A-0034-40F8-B560-7AEB38E0DF79}" destId="{29D22DC3-3F9C-4A48-B9C5-DD70F60A5B2C}" srcOrd="0" destOrd="0" presId="urn:microsoft.com/office/officeart/2005/8/layout/venn2"/>
    <dgm:cxn modelId="{606D45EE-3A4A-4F9E-B228-5FB4567A6E0C}" type="presParOf" srcId="{DC33C37A-0034-40F8-B560-7AEB38E0DF79}" destId="{D20E015E-AC55-46FF-90D2-10D34B7A6E07}" srcOrd="1" destOrd="0" presId="urn:microsoft.com/office/officeart/2005/8/layout/venn2"/>
    <dgm:cxn modelId="{2DB6CBC6-580B-4FAF-AB14-BCB928A3F0FA}" type="presParOf" srcId="{487B909B-3735-421B-986B-59AAAFD47CD9}" destId="{D9CDC443-3F3E-4438-8D3D-4682A6E73056}" srcOrd="3" destOrd="0" presId="urn:microsoft.com/office/officeart/2005/8/layout/venn2"/>
    <dgm:cxn modelId="{497D44FF-6629-4878-AA7A-329C21B46313}" type="presParOf" srcId="{D9CDC443-3F3E-4438-8D3D-4682A6E73056}" destId="{FB0645F9-99FE-4792-924A-85C93B64D28E}" srcOrd="0" destOrd="0" presId="urn:microsoft.com/office/officeart/2005/8/layout/venn2"/>
    <dgm:cxn modelId="{0DBF448C-694D-4457-BF19-06C692A44856}" type="presParOf" srcId="{D9CDC443-3F3E-4438-8D3D-4682A6E73056}" destId="{4C6D0774-E06D-4569-8D33-524641BDBCB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8F2AB-9677-48D1-B632-F408E1609B42}">
      <dsp:nvSpPr>
        <dsp:cNvPr id="0" name=""/>
        <dsp:cNvSpPr/>
      </dsp:nvSpPr>
      <dsp:spPr>
        <a:xfrm>
          <a:off x="1417623" y="0"/>
          <a:ext cx="3479827" cy="34798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ПРИРОДНИЙ ПРОСТІР</a:t>
          </a:r>
        </a:p>
      </dsp:txBody>
      <dsp:txXfrm>
        <a:off x="2671057" y="173991"/>
        <a:ext cx="972959" cy="521974"/>
      </dsp:txXfrm>
    </dsp:sp>
    <dsp:sp modelId="{81F84DAA-CFD6-4AB4-B529-9B93FABE02E1}">
      <dsp:nvSpPr>
        <dsp:cNvPr id="0" name=""/>
        <dsp:cNvSpPr/>
      </dsp:nvSpPr>
      <dsp:spPr>
        <a:xfrm>
          <a:off x="1765606" y="695965"/>
          <a:ext cx="2783861" cy="27838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kern="1200"/>
            <a:t>СОЦІАЛЬНИЙ ПРОСТІР</a:t>
          </a:r>
        </a:p>
      </dsp:txBody>
      <dsp:txXfrm>
        <a:off x="2671057" y="862997"/>
        <a:ext cx="972959" cy="501095"/>
      </dsp:txXfrm>
    </dsp:sp>
    <dsp:sp modelId="{29D22DC3-3F9C-4A48-B9C5-DD70F60A5B2C}">
      <dsp:nvSpPr>
        <dsp:cNvPr id="0" name=""/>
        <dsp:cNvSpPr/>
      </dsp:nvSpPr>
      <dsp:spPr>
        <a:xfrm>
          <a:off x="2113589" y="1391930"/>
          <a:ext cx="2087896" cy="20878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50" b="1" kern="1200" dirty="0"/>
            <a:t>ОСОБИСТИЙ ПРОСТІР</a:t>
          </a:r>
        </a:p>
      </dsp:txBody>
      <dsp:txXfrm>
        <a:off x="2671057" y="1548523"/>
        <a:ext cx="972959" cy="469776"/>
      </dsp:txXfrm>
    </dsp:sp>
    <dsp:sp modelId="{FB0645F9-99FE-4792-924A-85C93B64D28E}">
      <dsp:nvSpPr>
        <dsp:cNvPr id="0" name=""/>
        <dsp:cNvSpPr/>
      </dsp:nvSpPr>
      <dsp:spPr>
        <a:xfrm>
          <a:off x="2461572" y="2087896"/>
          <a:ext cx="1391930" cy="13919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/>
            <a:t>ЛЮДИНА</a:t>
          </a:r>
        </a:p>
      </dsp:txBody>
      <dsp:txXfrm>
        <a:off x="2665415" y="2435878"/>
        <a:ext cx="984243" cy="695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14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39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0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12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08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02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8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89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8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47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4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D41D-7B65-47FD-9A5E-50DEF822E0F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C8F0-6F8C-466F-815E-4C909B520AD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9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PyxgTP0bZ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evsukova1/fpmwy5xpltrbkzf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370" y="2217692"/>
            <a:ext cx="5903259" cy="1434651"/>
          </a:xfrm>
        </p:spPr>
        <p:txBody>
          <a:bodyPr>
            <a:noAutofit/>
          </a:bodyPr>
          <a:lstStyle/>
          <a:p>
            <a:r>
              <a:rPr lang="uk-UA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Тема: як пов’язані історія і простір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374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66" y="600531"/>
            <a:ext cx="7886700" cy="93702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solidFill>
                  <a:srgbClr val="FFFF00"/>
                </a:solidFill>
              </a:rPr>
              <a:t>ЗАПАМ’ЯТАЙТЕ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267" y="1934120"/>
            <a:ext cx="7560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err="1">
                <a:solidFill>
                  <a:srgbClr val="FFFF00"/>
                </a:solidFill>
              </a:rPr>
              <a:t>Однією</a:t>
            </a:r>
            <a:r>
              <a:rPr lang="ru-RU" sz="2800" b="1" dirty="0">
                <a:solidFill>
                  <a:srgbClr val="FFFF00"/>
                </a:solidFill>
              </a:rPr>
              <a:t> з </a:t>
            </a:r>
            <a:r>
              <a:rPr lang="ru-RU" sz="2800" b="1" dirty="0" err="1">
                <a:solidFill>
                  <a:srgbClr val="FFFF00"/>
                </a:solidFill>
              </a:rPr>
              <a:t>природничих</a:t>
            </a:r>
            <a:r>
              <a:rPr lang="ru-RU" sz="2800" b="1" dirty="0">
                <a:solidFill>
                  <a:srgbClr val="FFFF00"/>
                </a:solidFill>
              </a:rPr>
              <a:t> наук, </a:t>
            </a:r>
            <a:r>
              <a:rPr lang="ru-RU" sz="2800" b="1" dirty="0" err="1">
                <a:solidFill>
                  <a:srgbClr val="FFFF00"/>
                </a:solidFill>
              </a:rPr>
              <a:t>що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вивчає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простір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життєдіяльності</a:t>
            </a:r>
            <a:r>
              <a:rPr lang="ru-RU" sz="2800" b="1" dirty="0">
                <a:solidFill>
                  <a:srgbClr val="FFFF00"/>
                </a:solidFill>
              </a:rPr>
              <a:t> людей як </a:t>
            </a:r>
            <a:r>
              <a:rPr lang="ru-RU" sz="2800" b="1" dirty="0" err="1">
                <a:solidFill>
                  <a:srgbClr val="FFFF00"/>
                </a:solidFill>
              </a:rPr>
              <a:t>територію</a:t>
            </a:r>
            <a:r>
              <a:rPr lang="ru-RU" sz="2800" b="1" dirty="0">
                <a:solidFill>
                  <a:srgbClr val="FFFF00"/>
                </a:solidFill>
              </a:rPr>
              <a:t>, на </a:t>
            </a:r>
            <a:r>
              <a:rPr lang="ru-RU" sz="2800" b="1" dirty="0" err="1">
                <a:solidFill>
                  <a:srgbClr val="FFFF00"/>
                </a:solidFill>
              </a:rPr>
              <a:t>якій</a:t>
            </a:r>
            <a:r>
              <a:rPr lang="ru-RU" sz="2800" b="1" dirty="0">
                <a:solidFill>
                  <a:srgbClr val="FFFF00"/>
                </a:solidFill>
              </a:rPr>
              <a:t> вони </a:t>
            </a:r>
            <a:r>
              <a:rPr lang="ru-RU" sz="2800" b="1" dirty="0" err="1">
                <a:solidFill>
                  <a:srgbClr val="FFFF00"/>
                </a:solidFill>
              </a:rPr>
              <a:t>мешкають</a:t>
            </a:r>
            <a:r>
              <a:rPr lang="ru-RU" sz="2800" b="1" dirty="0">
                <a:solidFill>
                  <a:srgbClr val="FFFF00"/>
                </a:solidFill>
              </a:rPr>
              <a:t> є  ГЕОГРАФІЯ.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279A1-9A6B-0371-C9B5-C055B8CE1DDA}"/>
              </a:ext>
            </a:extLst>
          </p:cNvPr>
          <p:cNvSpPr txBox="1"/>
          <p:nvPr/>
        </p:nvSpPr>
        <p:spPr>
          <a:xfrm>
            <a:off x="626267" y="3542190"/>
            <a:ext cx="76565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Для </a:t>
            </a:r>
            <a:r>
              <a:rPr lang="ru-RU" sz="2800" b="1" dirty="0" err="1">
                <a:solidFill>
                  <a:schemeClr val="bg1"/>
                </a:solidFill>
              </a:rPr>
              <a:t>історика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географічний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простір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перетворюється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історичний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тобто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місце</a:t>
            </a:r>
            <a:r>
              <a:rPr lang="ru-RU" sz="2800" b="1" dirty="0">
                <a:solidFill>
                  <a:schemeClr val="bg1"/>
                </a:solidFill>
              </a:rPr>
              <a:t>, де </a:t>
            </a:r>
            <a:r>
              <a:rPr lang="ru-RU" sz="2800" b="1" dirty="0" err="1">
                <a:solidFill>
                  <a:schemeClr val="bg1"/>
                </a:solidFill>
              </a:rPr>
              <a:t>відбувались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події</a:t>
            </a:r>
            <a:r>
              <a:rPr lang="ru-RU" sz="2800" b="1" dirty="0">
                <a:solidFill>
                  <a:schemeClr val="bg1"/>
                </a:solidFill>
              </a:rPr>
              <a:t> у </a:t>
            </a:r>
            <a:r>
              <a:rPr lang="ru-RU" sz="2800" b="1" dirty="0" err="1">
                <a:solidFill>
                  <a:schemeClr val="bg1"/>
                </a:solidFill>
              </a:rPr>
              <a:t>минулому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</a:p>
          <a:p>
            <a:r>
              <a:rPr lang="ru-RU" sz="2800" b="1" dirty="0" err="1">
                <a:solidFill>
                  <a:schemeClr val="bg1"/>
                </a:solidFill>
              </a:rPr>
              <a:t>Адже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історія</a:t>
            </a:r>
            <a:r>
              <a:rPr lang="ru-RU" sz="2800" b="1" dirty="0">
                <a:solidFill>
                  <a:schemeClr val="bg1"/>
                </a:solidFill>
              </a:rPr>
              <a:t> — </a:t>
            </a:r>
            <a:r>
              <a:rPr lang="ru-RU" sz="2800" b="1" dirty="0" err="1">
                <a:solidFill>
                  <a:schemeClr val="bg1"/>
                </a:solidFill>
              </a:rPr>
              <a:t>це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подорож</a:t>
            </a:r>
            <a:r>
              <a:rPr lang="ru-RU" sz="2800" b="1" dirty="0">
                <a:solidFill>
                  <a:schemeClr val="bg1"/>
                </a:solidFill>
              </a:rPr>
              <a:t> не </a:t>
            </a:r>
            <a:r>
              <a:rPr lang="ru-RU" sz="2800" b="1" dirty="0" err="1">
                <a:solidFill>
                  <a:schemeClr val="bg1"/>
                </a:solidFill>
              </a:rPr>
              <a:t>лише</a:t>
            </a:r>
            <a:r>
              <a:rPr lang="ru-RU" sz="2800" b="1" dirty="0">
                <a:solidFill>
                  <a:schemeClr val="bg1"/>
                </a:solidFill>
              </a:rPr>
              <a:t> у </a:t>
            </a:r>
            <a:r>
              <a:rPr lang="ru-RU" sz="2800" b="1" dirty="0" err="1">
                <a:solidFill>
                  <a:schemeClr val="bg1"/>
                </a:solidFill>
              </a:rPr>
              <a:t>часі</a:t>
            </a:r>
            <a:r>
              <a:rPr lang="ru-RU" sz="2800" b="1" dirty="0">
                <a:solidFill>
                  <a:schemeClr val="bg1"/>
                </a:solidFill>
              </a:rPr>
              <a:t>, а й у </a:t>
            </a:r>
            <a:r>
              <a:rPr lang="ru-RU" sz="2800" b="1" dirty="0" err="1">
                <a:solidFill>
                  <a:schemeClr val="bg1"/>
                </a:solidFill>
              </a:rPr>
              <a:t>просторі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компьютерные иконки, ручка, символ">
            <a:extLst>
              <a:ext uri="{FF2B5EF4-FFF2-40B4-BE49-F238E27FC236}">
                <a16:creationId xmlns:a16="http://schemas.microsoft.com/office/drawing/2014/main" id="{308C724F-C1D9-9938-510D-406A031EF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93" y="1111630"/>
            <a:ext cx="851841" cy="85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411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FC237-C57B-6FDA-438B-30678D92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63" y="311859"/>
            <a:ext cx="7886700" cy="1108567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Розгляньте  і порівняйте:</a:t>
            </a:r>
          </a:p>
        </p:txBody>
      </p:sp>
      <p:pic>
        <p:nvPicPr>
          <p:cNvPr id="1028" name="Picture 4" descr="Фізична карта світу, 1: 35000000, ціна 399 грн - Prom.ua (ID#1564912864)">
            <a:extLst>
              <a:ext uri="{FF2B5EF4-FFF2-40B4-BE49-F238E27FC236}">
                <a16:creationId xmlns:a16="http://schemas.microsoft.com/office/drawing/2014/main" id="{544955F5-A4DE-7B4E-B06A-800E1E433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31" y="1078896"/>
            <a:ext cx="8101706" cy="546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Піднята рука кліпарт. Безкоштовне завантаження. | Creazilla">
            <a:extLst>
              <a:ext uri="{FF2B5EF4-FFF2-40B4-BE49-F238E27FC236}">
                <a16:creationId xmlns:a16="http://schemas.microsoft.com/office/drawing/2014/main" id="{AE5BAB0E-27E4-50EF-5F88-F9F23B594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859"/>
            <a:ext cx="1210489" cy="12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829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літична карта Світу. М 1 : 55 млн., ціна 70 грн - Prom.ua (ID#894489740)">
            <a:extLst>
              <a:ext uri="{FF2B5EF4-FFF2-40B4-BE49-F238E27FC236}">
                <a16:creationId xmlns:a16="http://schemas.microsoft.com/office/drawing/2014/main" id="{3486F950-BD6C-0D9E-2FA1-121ABAE401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" y="363217"/>
            <a:ext cx="9001957" cy="596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Піднята рука кліпарт. Безкоштовне завантаження. | Creazilla">
            <a:extLst>
              <a:ext uri="{FF2B5EF4-FFF2-40B4-BE49-F238E27FC236}">
                <a16:creationId xmlns:a16="http://schemas.microsoft.com/office/drawing/2014/main" id="{D0B65241-8718-966D-3DBA-38C876303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" y="363217"/>
            <a:ext cx="1052281" cy="10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57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59D6E7E-FB2E-F7CC-9D76-120E1B8B7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76" t="16599" r="36803" b="29948"/>
          <a:stretch/>
        </p:blipFill>
        <p:spPr>
          <a:xfrm>
            <a:off x="528639" y="1427779"/>
            <a:ext cx="8243886" cy="519551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04B78E-A0F2-886B-421D-BA8E8DEA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0759"/>
            <a:ext cx="9029701" cy="93702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Виконайте завдання, знайдіть об’єкти на карті і скажіть, де вони знаходяться відносно сторін горизонту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Піднята рука кліпарт. Безкоштовне завантаження. | Creazilla">
            <a:extLst>
              <a:ext uri="{FF2B5EF4-FFF2-40B4-BE49-F238E27FC236}">
                <a16:creationId xmlns:a16="http://schemas.microsoft.com/office/drawing/2014/main" id="{E347B454-C879-CE94-9F51-E8820DCFB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9" y="1427779"/>
            <a:ext cx="1210489" cy="12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98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есела РУХАНКА. Танцюють ВСІ !!! руханка для дітей - YouTube">
            <a:extLst>
              <a:ext uri="{FF2B5EF4-FFF2-40B4-BE49-F238E27FC236}">
                <a16:creationId xmlns:a16="http://schemas.microsoft.com/office/drawing/2014/main" id="{F72C42B1-F14B-F2C1-8A11-2F90495B1D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96" y="1215231"/>
            <a:ext cx="7474007" cy="418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E46FFC5D-6002-D0DA-14C7-50BE81F67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60774"/>
              </p:ext>
            </p:extLst>
          </p:nvPr>
        </p:nvGraphicFramePr>
        <p:xfrm>
          <a:off x="1096645" y="5794184"/>
          <a:ext cx="6207760" cy="249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07760">
                  <a:extLst>
                    <a:ext uri="{9D8B030D-6E8A-4147-A177-3AD203B41FA5}">
                      <a16:colId xmlns:a16="http://schemas.microsoft.com/office/drawing/2014/main" val="11311362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u="sng" kern="100" dirty="0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</a:t>
                      </a:r>
                      <a:r>
                        <a:rPr lang="uk-UA" sz="1600" u="sng" kern="100" dirty="0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://</a:t>
                      </a:r>
                      <a:r>
                        <a:rPr lang="en-US" sz="1600" u="sng" kern="100" dirty="0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</a:t>
                      </a:r>
                      <a:r>
                        <a:rPr lang="uk-UA" sz="1600" u="sng" kern="100" dirty="0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</a:t>
                      </a:r>
                      <a:r>
                        <a:rPr lang="en-US" sz="1600" u="sng" kern="100" dirty="0" err="1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youtube</a:t>
                      </a:r>
                      <a:r>
                        <a:rPr lang="uk-UA" sz="1600" u="sng" kern="100" dirty="0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</a:t>
                      </a:r>
                      <a:r>
                        <a:rPr lang="en-US" sz="1600" u="sng" kern="100" dirty="0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com</a:t>
                      </a:r>
                      <a:r>
                        <a:rPr lang="uk-UA" sz="1600" u="sng" kern="100" dirty="0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/</a:t>
                      </a:r>
                      <a:r>
                        <a:rPr lang="en-US" sz="1600" u="sng" kern="100" dirty="0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watch</a:t>
                      </a:r>
                      <a:r>
                        <a:rPr lang="uk-UA" sz="1600" u="sng" kern="100" dirty="0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?</a:t>
                      </a:r>
                      <a:r>
                        <a:rPr lang="en-US" sz="1600" u="sng" kern="100" dirty="0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</a:t>
                      </a:r>
                      <a:r>
                        <a:rPr lang="uk-UA" sz="1600" u="sng" kern="100" dirty="0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=</a:t>
                      </a:r>
                      <a:r>
                        <a:rPr lang="en-US" sz="1600" u="sng" kern="100" dirty="0" err="1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kPyxgTP</a:t>
                      </a:r>
                      <a:r>
                        <a:rPr lang="uk-UA" sz="1600" u="sng" kern="100" dirty="0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0</a:t>
                      </a:r>
                      <a:r>
                        <a:rPr lang="en-US" sz="1600" u="sng" kern="100" dirty="0" err="1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bZA</a:t>
                      </a: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kern="1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endParaRPr lang="uk-UA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4844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47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77" y="501163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chemeClr val="bg1"/>
                </a:solidFill>
              </a:rPr>
              <a:t>Порівняй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зображення</a:t>
            </a:r>
            <a:r>
              <a:rPr lang="ru-RU" sz="2800" b="1" dirty="0">
                <a:solidFill>
                  <a:schemeClr val="bg1"/>
                </a:solidFill>
              </a:rPr>
              <a:t> людей на </a:t>
            </a:r>
            <a:r>
              <a:rPr lang="ru-RU" sz="2800" b="1" dirty="0" err="1">
                <a:solidFill>
                  <a:schemeClr val="bg1"/>
                </a:solidFill>
              </a:rPr>
              <a:t>ілюстраціях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Як </a:t>
            </a:r>
            <a:r>
              <a:rPr lang="ru-RU" sz="2800" b="1" dirty="0" err="1">
                <a:solidFill>
                  <a:schemeClr val="bg1"/>
                </a:solidFill>
              </a:rPr>
              <a:t>зображення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допомагають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зрозуміти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вплив</a:t>
            </a:r>
            <a:r>
              <a:rPr lang="ru-RU" sz="2800" b="1" dirty="0">
                <a:solidFill>
                  <a:schemeClr val="bg1"/>
                </a:solidFill>
              </a:rPr>
              <a:t> природного </a:t>
            </a:r>
            <a:r>
              <a:rPr lang="ru-RU" sz="2800" b="1" dirty="0" err="1">
                <a:solidFill>
                  <a:schemeClr val="bg1"/>
                </a:solidFill>
              </a:rPr>
              <a:t>середовища</a:t>
            </a:r>
            <a:r>
              <a:rPr lang="ru-RU" sz="2800" b="1" dirty="0">
                <a:solidFill>
                  <a:schemeClr val="bg1"/>
                </a:solidFill>
              </a:rPr>
              <a:t> на </a:t>
            </a:r>
            <a:r>
              <a:rPr lang="ru-RU" sz="2800" b="1" dirty="0" err="1">
                <a:solidFill>
                  <a:schemeClr val="bg1"/>
                </a:solidFill>
              </a:rPr>
              <a:t>спосіб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життя</a:t>
            </a:r>
            <a:r>
              <a:rPr lang="ru-RU" sz="2800" b="1" dirty="0">
                <a:solidFill>
                  <a:schemeClr val="bg1"/>
                </a:solidFill>
              </a:rPr>
              <a:t> людей?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Неймовірно цікаві факти про Стародавній Єгипет">
            <a:extLst>
              <a:ext uri="{FF2B5EF4-FFF2-40B4-BE49-F238E27FC236}">
                <a16:creationId xmlns:a16="http://schemas.microsoft.com/office/drawing/2014/main" id="{34F4619A-A384-1814-6949-93CEE41A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42" y="1879171"/>
            <a:ext cx="3561148" cy="216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ᐈ Характерні риси військового мистецтва давніх римлян | Discover.in.ua">
            <a:extLst>
              <a:ext uri="{FF2B5EF4-FFF2-40B4-BE49-F238E27FC236}">
                <a16:creationId xmlns:a16="http://schemas.microsoft.com/office/drawing/2014/main" id="{F03F8103-4C6D-F683-9678-CA24E96D3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55" y="1879171"/>
            <a:ext cx="2992422" cy="40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Історія давніх слов'ян — History of the Ancient Slavs">
            <a:extLst>
              <a:ext uri="{FF2B5EF4-FFF2-40B4-BE49-F238E27FC236}">
                <a16:creationId xmlns:a16="http://schemas.microsoft.com/office/drawing/2014/main" id="{C79818F3-23B2-DB8A-FC5F-C139B6CF1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42" y="4176812"/>
            <a:ext cx="3561148" cy="24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Піднята рука кліпарт. Безкоштовне завантаження. | Creazilla">
            <a:extLst>
              <a:ext uri="{FF2B5EF4-FFF2-40B4-BE49-F238E27FC236}">
                <a16:creationId xmlns:a16="http://schemas.microsoft.com/office/drawing/2014/main" id="{E53CBC06-A990-A859-B327-9296BFB89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378770"/>
            <a:ext cx="1043565" cy="10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272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392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ОБГОВОРІТЬ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628" y="1479326"/>
            <a:ext cx="7886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</a:rPr>
              <a:t>У </a:t>
            </a:r>
            <a:r>
              <a:rPr lang="ru-RU" sz="3200" b="1" dirty="0" err="1">
                <a:solidFill>
                  <a:schemeClr val="bg1"/>
                </a:solidFill>
              </a:rPr>
              <a:t>чому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полягає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зв’язок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людини</a:t>
            </a:r>
            <a:r>
              <a:rPr lang="ru-RU" sz="3200" b="1" dirty="0">
                <a:solidFill>
                  <a:schemeClr val="bg1"/>
                </a:solidFill>
              </a:rPr>
              <a:t> і </a:t>
            </a:r>
            <a:r>
              <a:rPr lang="ru-RU" sz="3200" b="1" dirty="0" err="1">
                <a:solidFill>
                  <a:schemeClr val="bg1"/>
                </a:solidFill>
              </a:rPr>
              <a:t>природи</a:t>
            </a:r>
            <a:r>
              <a:rPr lang="ru-RU" sz="3200" b="1" dirty="0">
                <a:solidFill>
                  <a:schemeClr val="bg1"/>
                </a:solidFill>
              </a:rPr>
              <a:t>? </a:t>
            </a:r>
          </a:p>
          <a:p>
            <a:pPr algn="just"/>
            <a:r>
              <a:rPr lang="ru-RU" sz="3200" b="1" dirty="0" err="1">
                <a:solidFill>
                  <a:schemeClr val="bg1"/>
                </a:solidFill>
              </a:rPr>
              <a:t>Чи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завжди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поведінка</a:t>
            </a:r>
            <a:r>
              <a:rPr lang="ru-RU" sz="3200" b="1" dirty="0">
                <a:solidFill>
                  <a:schemeClr val="bg1"/>
                </a:solidFill>
              </a:rPr>
              <a:t> та </a:t>
            </a:r>
            <a:r>
              <a:rPr lang="ru-RU" sz="3200" b="1" dirty="0" err="1">
                <a:solidFill>
                  <a:schemeClr val="bg1"/>
                </a:solidFill>
              </a:rPr>
              <a:t>спосіб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життя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людини</a:t>
            </a:r>
            <a:r>
              <a:rPr lang="ru-RU" sz="3200" b="1" dirty="0">
                <a:solidFill>
                  <a:schemeClr val="bg1"/>
                </a:solidFill>
              </a:rPr>
              <a:t> є </a:t>
            </a:r>
            <a:r>
              <a:rPr lang="ru-RU" sz="3200" b="1" dirty="0" err="1">
                <a:solidFill>
                  <a:schemeClr val="bg1"/>
                </a:solidFill>
              </a:rPr>
              <a:t>дружніми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щодо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природи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73F4D3-44C6-FB3D-69D6-41D2E299C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2" t="25103" r="39126" b="16214"/>
          <a:stretch/>
        </p:blipFill>
        <p:spPr>
          <a:xfrm>
            <a:off x="1855434" y="3159889"/>
            <a:ext cx="5291090" cy="3569385"/>
          </a:xfrm>
          <a:prstGeom prst="rect">
            <a:avLst/>
          </a:prstGeom>
        </p:spPr>
      </p:pic>
      <p:pic>
        <p:nvPicPr>
          <p:cNvPr id="4" name="Picture 2" descr="Як навчитися розмовляти не занадто швидко і красиво">
            <a:extLst>
              <a:ext uri="{FF2B5EF4-FFF2-40B4-BE49-F238E27FC236}">
                <a16:creationId xmlns:a16="http://schemas.microsoft.com/office/drawing/2014/main" id="{EEFCC200-48A0-E771-854B-155506152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982" y="59308"/>
            <a:ext cx="1420018" cy="142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58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A16E36-1100-C998-25D4-C35F39705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96" t="20615" r="24854" b="38652"/>
          <a:stretch/>
        </p:blipFill>
        <p:spPr>
          <a:xfrm>
            <a:off x="202190" y="1368132"/>
            <a:ext cx="8739619" cy="53621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9112594-A708-8297-5DA1-B6AF870D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90" y="313493"/>
            <a:ext cx="8313159" cy="132556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Проаналізуйте інфографіку та поясніть роль людини в довкіллі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6" name="Picture 2" descr="Піднята рука кліпарт. Безкоштовне завантаження. | Creazilla">
            <a:extLst>
              <a:ext uri="{FF2B5EF4-FFF2-40B4-BE49-F238E27FC236}">
                <a16:creationId xmlns:a16="http://schemas.microsoft.com/office/drawing/2014/main" id="{CD31FBFC-A790-AAAF-7F6D-1079E35F8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78" y="1206495"/>
            <a:ext cx="865122" cy="8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29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382EA-983C-5287-CA03-A7FD4F8A5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7368"/>
            <a:ext cx="7886700" cy="1325563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bg1"/>
                </a:solidFill>
                <a:effectLst/>
                <a:latin typeface="+mn-lt"/>
                <a:ea typeface="Liberation Sans"/>
                <a:cs typeface="Liberation Sans"/>
              </a:rPr>
              <a:t>Закріплення нового матеріалу, рефлексія</a:t>
            </a:r>
            <a:endParaRPr lang="uk-UA" sz="36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9AD19E89-52FE-1CBC-393B-EB8D001F01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48505"/>
              </p:ext>
            </p:extLst>
          </p:nvPr>
        </p:nvGraphicFramePr>
        <p:xfrm>
          <a:off x="914400" y="1862931"/>
          <a:ext cx="6847205" cy="659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7205">
                  <a:extLst>
                    <a:ext uri="{9D8B030D-6E8A-4147-A177-3AD203B41FA5}">
                      <a16:colId xmlns:a16="http://schemas.microsoft.com/office/drawing/2014/main" val="830757040"/>
                    </a:ext>
                  </a:extLst>
                </a:gridCol>
              </a:tblGrid>
              <a:tr h="659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u="sng" kern="100" dirty="0">
                          <a:solidFill>
                            <a:schemeClr val="bg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</a:t>
                      </a:r>
                      <a:r>
                        <a:rPr lang="uk-UA" sz="2400" u="sng" kern="100" dirty="0">
                          <a:solidFill>
                            <a:schemeClr val="bg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://</a:t>
                      </a:r>
                      <a:r>
                        <a:rPr lang="en-US" sz="2400" u="sng" kern="100" dirty="0" err="1">
                          <a:solidFill>
                            <a:schemeClr val="bg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padlet</a:t>
                      </a:r>
                      <a:r>
                        <a:rPr lang="uk-UA" sz="2400" u="sng" kern="100" dirty="0">
                          <a:solidFill>
                            <a:schemeClr val="bg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</a:t>
                      </a:r>
                      <a:r>
                        <a:rPr lang="en-US" sz="2400" u="sng" kern="100" dirty="0">
                          <a:solidFill>
                            <a:schemeClr val="bg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com</a:t>
                      </a:r>
                      <a:r>
                        <a:rPr lang="uk-UA" sz="2400" u="sng" kern="100" dirty="0">
                          <a:solidFill>
                            <a:schemeClr val="bg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/</a:t>
                      </a:r>
                      <a:r>
                        <a:rPr lang="en-US" sz="2400" u="sng" kern="100" dirty="0" err="1">
                          <a:solidFill>
                            <a:schemeClr val="bg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evsukova</a:t>
                      </a:r>
                      <a:r>
                        <a:rPr lang="uk-UA" sz="2400" u="sng" kern="100" dirty="0">
                          <a:solidFill>
                            <a:schemeClr val="bg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1/</a:t>
                      </a:r>
                      <a:r>
                        <a:rPr lang="en-US" sz="2400" u="sng" kern="100" dirty="0" err="1">
                          <a:solidFill>
                            <a:schemeClr val="bg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fpmwy</a:t>
                      </a:r>
                      <a:r>
                        <a:rPr lang="uk-UA" sz="2400" u="sng" kern="100" dirty="0">
                          <a:solidFill>
                            <a:schemeClr val="bg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</a:t>
                      </a:r>
                      <a:r>
                        <a:rPr lang="en-US" sz="2400" u="sng" kern="100" dirty="0" err="1">
                          <a:solidFill>
                            <a:schemeClr val="bg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xpltrbkzf</a:t>
                      </a:r>
                      <a:r>
                        <a:rPr lang="uk-UA" sz="2400" u="sng" kern="100" dirty="0">
                          <a:solidFill>
                            <a:schemeClr val="bg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8</a:t>
                      </a:r>
                      <a:endParaRPr lang="uk-UA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80428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776E627-E02D-0C77-FF3D-D548EC17A4A4}"/>
              </a:ext>
            </a:extLst>
          </p:cNvPr>
          <p:cNvSpPr txBox="1"/>
          <p:nvPr/>
        </p:nvSpPr>
        <p:spPr>
          <a:xfrm>
            <a:off x="1035843" y="2781202"/>
            <a:ext cx="776525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0" i="0" dirty="0">
                <a:solidFill>
                  <a:schemeClr val="bg1"/>
                </a:solidFill>
                <a:effectLst/>
                <a:latin typeface="Inter var"/>
              </a:rPr>
              <a:t>Переходимо за посиланням в коментарях, тиснемо на +, не забуваємо підписувати свій допис та ділимося враженнями:</a:t>
            </a:r>
          </a:p>
          <a:p>
            <a:r>
              <a:rPr lang="uk-UA" sz="2800" b="0" i="1" dirty="0">
                <a:solidFill>
                  <a:schemeClr val="bg1"/>
                </a:solidFill>
                <a:effectLst/>
                <a:latin typeface="Inter var"/>
              </a:rPr>
              <a:t>Сьогодні на </a:t>
            </a:r>
            <a:r>
              <a:rPr lang="uk-UA" sz="2800" b="0" i="1" dirty="0" err="1">
                <a:solidFill>
                  <a:schemeClr val="bg1"/>
                </a:solidFill>
                <a:effectLst/>
                <a:latin typeface="Inter var"/>
              </a:rPr>
              <a:t>уроці</a:t>
            </a:r>
            <a:r>
              <a:rPr lang="uk-UA" sz="2800" b="0" i="1" dirty="0">
                <a:solidFill>
                  <a:schemeClr val="bg1"/>
                </a:solidFill>
                <a:effectLst/>
                <a:latin typeface="Inter var"/>
              </a:rPr>
              <a:t> я зрозумів/зрозуміла, що........</a:t>
            </a:r>
            <a:br>
              <a:rPr lang="uk-UA" sz="2800" i="1" dirty="0">
                <a:solidFill>
                  <a:schemeClr val="bg1"/>
                </a:solidFill>
              </a:rPr>
            </a:br>
            <a:r>
              <a:rPr lang="uk-UA" sz="2800" b="0" i="1" dirty="0">
                <a:solidFill>
                  <a:schemeClr val="bg1"/>
                </a:solidFill>
                <a:effectLst/>
                <a:latin typeface="Inter var"/>
              </a:rPr>
              <a:t>Мені було цікаво ......</a:t>
            </a:r>
            <a:br>
              <a:rPr lang="uk-UA" sz="2800" i="1" dirty="0">
                <a:solidFill>
                  <a:schemeClr val="bg1"/>
                </a:solidFill>
              </a:rPr>
            </a:br>
            <a:r>
              <a:rPr lang="uk-UA" sz="2800" b="0" i="1" dirty="0">
                <a:solidFill>
                  <a:schemeClr val="bg1"/>
                </a:solidFill>
                <a:effectLst/>
                <a:latin typeface="Inter var"/>
              </a:rPr>
              <a:t>Мені було складно ......</a:t>
            </a:r>
            <a:br>
              <a:rPr lang="uk-UA" sz="2800" i="1" dirty="0">
                <a:solidFill>
                  <a:schemeClr val="bg1"/>
                </a:solidFill>
              </a:rPr>
            </a:br>
            <a:r>
              <a:rPr lang="uk-UA" sz="2800" b="0" i="1" dirty="0">
                <a:solidFill>
                  <a:schemeClr val="bg1"/>
                </a:solidFill>
                <a:effectLst/>
                <a:latin typeface="Inter var"/>
              </a:rPr>
              <a:t>Хочу ще дізнатися .....</a:t>
            </a:r>
            <a:endParaRPr lang="uk-UA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13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8F772B7-1776-9C30-AC00-1FA315A87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687" y="1035680"/>
            <a:ext cx="3871913" cy="1421770"/>
          </a:xfrm>
        </p:spPr>
        <p:txBody>
          <a:bodyPr/>
          <a:lstStyle/>
          <a:p>
            <a:pPr marL="0" indent="0">
              <a:buNone/>
            </a:pP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РАХУЄМО БАЛИ</a:t>
            </a:r>
            <a:r>
              <a:rPr lang="uk-UA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51B17E-BAD6-6832-19BB-BEEAED2A0C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457450"/>
            <a:ext cx="5412566" cy="239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8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ПРИГАДАЄМО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604" y="1367960"/>
            <a:ext cx="79761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Що вивчає історія?</a:t>
            </a:r>
          </a:p>
          <a:p>
            <a:pPr marL="457200" indent="-457200" algn="just"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 Хто займається дослідженням, вивченням історії?</a:t>
            </a:r>
          </a:p>
          <a:p>
            <a:pPr marL="457200" indent="-457200" algn="just"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 Про яких видатних істориків ви дізналися? </a:t>
            </a:r>
          </a:p>
          <a:p>
            <a:pPr marL="457200" indent="-457200" algn="just"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Про які події сьогодення напишуть історики в майбутньому?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Піднята рука кліпарт. Безкоштовне завантаження. | Creazilla">
            <a:extLst>
              <a:ext uri="{FF2B5EF4-FFF2-40B4-BE49-F238E27FC236}">
                <a16:creationId xmlns:a16="http://schemas.microsoft.com/office/drawing/2014/main" id="{EDE2C56A-11E3-11FC-A9B9-A8DAC24B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100" y="480200"/>
            <a:ext cx="1210489" cy="12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00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A24BE720-2387-74B2-6AF3-AA696CA03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646" t="48781" r="50203" b="43167"/>
          <a:stretch/>
        </p:blipFill>
        <p:spPr bwMode="auto">
          <a:xfrm>
            <a:off x="1271588" y="2179606"/>
            <a:ext cx="5550991" cy="1384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C0F5EC-6C8D-B101-956F-D2E0214E0DF2}"/>
              </a:ext>
            </a:extLst>
          </p:cNvPr>
          <p:cNvSpPr txBox="1"/>
          <p:nvPr/>
        </p:nvSpPr>
        <p:spPr>
          <a:xfrm>
            <a:off x="1157288" y="1482086"/>
            <a:ext cx="54435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ст</a:t>
            </a:r>
            <a:r>
              <a:rPr lang="uk-UA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10-11 робочий зошит код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3A3D677-ECE6-0442-7C01-E2B4997CF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FFFF00"/>
                </a:solidFill>
                <a:latin typeface="Arial Black" panose="020B0A04020102020204" pitchFamily="34" charset="0"/>
              </a:rPr>
              <a:t>ДОМАШНЄ ЗАВДАННЯ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709D5-ADC0-DF47-07F4-4E6CC9FC9AEA}"/>
              </a:ext>
            </a:extLst>
          </p:cNvPr>
          <p:cNvSpPr txBox="1"/>
          <p:nvPr/>
        </p:nvSpPr>
        <p:spPr>
          <a:xfrm>
            <a:off x="514349" y="4385268"/>
            <a:ext cx="73437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</a:rPr>
              <a:t>Які</a:t>
            </a:r>
            <a:r>
              <a:rPr lang="ru-RU" sz="2800" b="1" dirty="0">
                <a:solidFill>
                  <a:schemeClr val="bg1"/>
                </a:solidFill>
              </a:rPr>
              <a:t> правила </a:t>
            </a:r>
            <a:r>
              <a:rPr lang="ru-RU" sz="2800" b="1" dirty="0" err="1">
                <a:solidFill>
                  <a:schemeClr val="bg1"/>
                </a:solidFill>
              </a:rPr>
              <a:t>дружньої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поведінки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людини</a:t>
            </a:r>
            <a:r>
              <a:rPr lang="ru-RU" sz="2800" b="1" dirty="0">
                <a:solidFill>
                  <a:schemeClr val="bg1"/>
                </a:solidFill>
              </a:rPr>
              <a:t> до </a:t>
            </a:r>
            <a:r>
              <a:rPr lang="ru-RU" sz="2800" b="1" dirty="0" err="1">
                <a:solidFill>
                  <a:schemeClr val="bg1"/>
                </a:solidFill>
              </a:rPr>
              <a:t>природи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можеш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запропонувати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800" b="1" dirty="0" err="1">
                <a:solidFill>
                  <a:schemeClr val="bg1"/>
                </a:solidFill>
              </a:rPr>
              <a:t>Виклади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свої</a:t>
            </a:r>
            <a:r>
              <a:rPr lang="ru-RU" sz="2800" b="1" dirty="0">
                <a:solidFill>
                  <a:schemeClr val="bg1"/>
                </a:solidFill>
              </a:rPr>
              <a:t> думки в 3–4 </a:t>
            </a:r>
            <a:r>
              <a:rPr lang="ru-RU" sz="2800" b="1" dirty="0" err="1">
                <a:solidFill>
                  <a:schemeClr val="bg1"/>
                </a:solidFill>
              </a:rPr>
              <a:t>реченнях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60210E-B578-1576-517D-A895C1333FE8}"/>
              </a:ext>
            </a:extLst>
          </p:cNvPr>
          <p:cNvSpPr txBox="1"/>
          <p:nvPr/>
        </p:nvSpPr>
        <p:spPr>
          <a:xfrm>
            <a:off x="2757488" y="380974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rgbClr val="FFFF00"/>
                </a:solidFill>
              </a:rPr>
              <a:t>АБО:</a:t>
            </a:r>
            <a:endParaRPr lang="uk-UA" sz="36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38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168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ПЕРЕВІРИМО СВОЇ ЗНАННЯ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4912" y="1936774"/>
            <a:ext cx="8169088" cy="305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-90170" algn="l"/>
                <a:tab pos="90170" algn="l"/>
              </a:tabLst>
            </a:pPr>
            <a:r>
              <a:rPr lang="uk-UA" sz="2800" b="1" dirty="0">
                <a:solidFill>
                  <a:schemeClr val="bg1"/>
                </a:solidFill>
              </a:rPr>
              <a:t>	</a:t>
            </a:r>
            <a:r>
              <a:rPr lang="uk-UA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 Якими цифрами позначають століття ? (1 бал)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А) арабськими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Б) римськими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В) англійськими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Г) китайськими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компьютерные иконки, ручка, символ">
            <a:extLst>
              <a:ext uri="{FF2B5EF4-FFF2-40B4-BE49-F238E27FC236}">
                <a16:creationId xmlns:a16="http://schemas.microsoft.com/office/drawing/2014/main" id="{BF8D9061-8D7C-C574-98F5-51D71454E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2" y="371647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857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889" y="967539"/>
            <a:ext cx="7572653" cy="4137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 У якому столітті народився Т. Г. Шевченко, якщо рік його народження 1814 :    (1 бал)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А) ХХ століття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Б) ХІХ століття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uk-UA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століття</a:t>
            </a:r>
          </a:p>
          <a:p>
            <a:pPr algn="just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2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053" y="1267008"/>
            <a:ext cx="8027893" cy="475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100 років – це століття, а 1000 років – це…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(1 бал)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А)  Календар      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Б) Ера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В)  Доба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Г) Тисячоліття </a:t>
            </a:r>
          </a:p>
          <a:p>
            <a:pPr algn="just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60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3E4748-16CA-C491-7100-FC98C03284A8}"/>
              </a:ext>
            </a:extLst>
          </p:cNvPr>
          <p:cNvSpPr txBox="1"/>
          <p:nvPr/>
        </p:nvSpPr>
        <p:spPr>
          <a:xfrm>
            <a:off x="701336" y="1255456"/>
            <a:ext cx="8016536" cy="3513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Розв’яжіть історичну задачу. (2 бали)</a:t>
            </a:r>
          </a:p>
          <a:p>
            <a:r>
              <a:rPr lang="uk-UA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  1989  р.  урочисто  святкували  500-річчя виникнення українського козацтва. Яким роком датується перша згадка про козаків у писемних джерелах?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486275" algn="l"/>
              </a:tabLst>
            </a:pPr>
            <a:r>
              <a:rPr lang="uk-UA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627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107" y="1484650"/>
            <a:ext cx="8027893" cy="336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5. Визначте яке це століття (2 бали):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1709 рік</a:t>
            </a:r>
            <a:endParaRPr lang="uk-UA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1648 рік</a:t>
            </a:r>
            <a:endParaRPr lang="uk-UA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1241 рік </a:t>
            </a:r>
            <a:endParaRPr lang="uk-UA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2000 рік</a:t>
            </a:r>
            <a:r>
              <a:rPr lang="uk-UA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66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9CFA9-CEE7-80C6-BF9E-2CFA63C7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2" y="681037"/>
            <a:ext cx="7886700" cy="1325563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Arial Narrow" panose="020B0606020202030204" pitchFamily="34" charset="0"/>
              </a:rPr>
              <a:t>Збираємо асоціативну хмарку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6B01EB-CB18-47DC-3400-B67BBFE9C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0B8EFD-B0C2-8979-B8E7-BAC905854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12" t="27444" r="27918" b="22538"/>
          <a:stretch/>
        </p:blipFill>
        <p:spPr bwMode="auto">
          <a:xfrm>
            <a:off x="1185862" y="1971675"/>
            <a:ext cx="6872288" cy="4205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Як навчитися розмовляти не занадто швидко і красиво">
            <a:extLst>
              <a:ext uri="{FF2B5EF4-FFF2-40B4-BE49-F238E27FC236}">
                <a16:creationId xmlns:a16="http://schemas.microsoft.com/office/drawing/2014/main" id="{2CAC9017-A1A0-CC60-3839-CAC64AAD6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980" y="500062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77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77C02-531E-AE01-30BC-5E91965E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ОБГОВОРИМО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E9DBF-46EF-4080-BE8C-15C0800DFB3A}"/>
              </a:ext>
            </a:extLst>
          </p:cNvPr>
          <p:cNvSpPr txBox="1"/>
          <p:nvPr/>
        </p:nvSpPr>
        <p:spPr>
          <a:xfrm>
            <a:off x="1233894" y="1378500"/>
            <a:ext cx="82473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Чому Землю називають спільним домом природи і людства?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Як пов’язані місцевість, де живе людина, і спосіб її життя?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B53331-974F-B461-CC97-9C5993D86AC0}"/>
              </a:ext>
            </a:extLst>
          </p:cNvPr>
          <p:cNvSpPr txBox="1"/>
          <p:nvPr/>
        </p:nvSpPr>
        <p:spPr>
          <a:xfrm>
            <a:off x="4067599" y="3466970"/>
            <a:ext cx="4820575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Простір життєдіяльності — це існування людини в особистому, соціальному і природному середовищах, їх взаємозалежність і тісна взаємодія</a:t>
            </a:r>
          </a:p>
        </p:txBody>
      </p:sp>
      <p:pic>
        <p:nvPicPr>
          <p:cNvPr id="2050" name="Picture 2" descr="компьютерные иконки, ручка, символ">
            <a:extLst>
              <a:ext uri="{FF2B5EF4-FFF2-40B4-BE49-F238E27FC236}">
                <a16:creationId xmlns:a16="http://schemas.microsoft.com/office/drawing/2014/main" id="{91C9D89B-C255-BFF5-E0C1-F955A936F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333" y="3434258"/>
            <a:ext cx="851841" cy="85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D91A36A1-AA37-E15C-ACB3-2709D5BD81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416129"/>
              </p:ext>
            </p:extLst>
          </p:nvPr>
        </p:nvGraphicFramePr>
        <p:xfrm>
          <a:off x="-1128712" y="2697136"/>
          <a:ext cx="6315075" cy="3479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Піднята рука кліпарт. Безкоштовне завантаження. | Creazilla">
            <a:extLst>
              <a:ext uri="{FF2B5EF4-FFF2-40B4-BE49-F238E27FC236}">
                <a16:creationId xmlns:a16="http://schemas.microsoft.com/office/drawing/2014/main" id="{F5B6BA9D-DDF9-630B-F981-DB7102EF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" y="35850"/>
            <a:ext cx="1210489" cy="12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743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744</TotalTime>
  <Words>466</Words>
  <Application>Microsoft Office PowerPoint</Application>
  <PresentationFormat>Екран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Calibri Light</vt:lpstr>
      <vt:lpstr>Inter var</vt:lpstr>
      <vt:lpstr>Office Theme</vt:lpstr>
      <vt:lpstr>Тема: як пов’язані історія і простір</vt:lpstr>
      <vt:lpstr>ПРИГАДАЄМО</vt:lpstr>
      <vt:lpstr>ПЕРЕВІРИМО СВОЇ ЗНАННЯ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Збираємо асоціативну хмарку</vt:lpstr>
      <vt:lpstr>ОБГОВОРИМО</vt:lpstr>
      <vt:lpstr>ЗАПАМ’ЯТАЙТЕ</vt:lpstr>
      <vt:lpstr>Розгляньте  і порівняйте:</vt:lpstr>
      <vt:lpstr>Презентація PowerPoint</vt:lpstr>
      <vt:lpstr>Виконайте завдання, знайдіть об’єкти на карті і скажіть, де вони знаходяться відносно сторін горизонту</vt:lpstr>
      <vt:lpstr>Презентація PowerPoint</vt:lpstr>
      <vt:lpstr>Порівняй зображення людей на ілюстраціях.  Як зображення допомагають зрозуміти вплив природного середовища на спосіб життя людей?</vt:lpstr>
      <vt:lpstr>ОБГОВОРІТЬ</vt:lpstr>
      <vt:lpstr>Проаналізуйте інфографіку та поясніть роль людини в довкіллі</vt:lpstr>
      <vt:lpstr>Закріплення нового матеріалу, рефлексія</vt:lpstr>
      <vt:lpstr>Презентація PowerPoint</vt:lpstr>
      <vt:lpstr>ДОМАШНЄ ЗАВДАННЯ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Наталія Євсюкова</cp:lastModifiedBy>
  <cp:revision>9</cp:revision>
  <dcterms:created xsi:type="dcterms:W3CDTF">2020-05-20T13:09:53Z</dcterms:created>
  <dcterms:modified xsi:type="dcterms:W3CDTF">2022-12-22T21:27:23Z</dcterms:modified>
</cp:coreProperties>
</file>