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3" r:id="rId5"/>
    <p:sldId id="274" r:id="rId6"/>
    <p:sldId id="260" r:id="rId7"/>
    <p:sldId id="272" r:id="rId8"/>
    <p:sldId id="262" r:id="rId9"/>
    <p:sldId id="263" r:id="rId10"/>
    <p:sldId id="264" r:id="rId11"/>
    <p:sldId id="269" r:id="rId12"/>
    <p:sldId id="268" r:id="rId13"/>
    <p:sldId id="275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4660"/>
  </p:normalViewPr>
  <p:slideViewPr>
    <p:cSldViewPr>
      <p:cViewPr varScale="1">
        <p:scale>
          <a:sx n="83" d="100"/>
          <a:sy n="83" d="100"/>
        </p:scale>
        <p:origin x="-86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nswergarden.ch/297568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ific.com/ua/uk/home/maths/episode/decimal-multiplication-multiply-decimals-by-10-100-and-1000/?grade=grade-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ific.com/ua/uk/home/maths/episode/decimal-multiplication-multiply-decimals-by-01-and-001/?grade=grade-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20144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g7gqwoNdG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  <a:latin typeface="Times New Roman"/>
                <a:ea typeface="Times New Roman"/>
              </a:rPr>
              <a:t>Математика та здоров’я</a:t>
            </a:r>
            <a:r>
              <a:rPr lang="uk-UA" dirty="0">
                <a:solidFill>
                  <a:schemeClr val="bg1"/>
                </a:solidFill>
                <a:latin typeface="Times New Roman"/>
                <a:ea typeface="Times New Roman"/>
              </a:rPr>
              <a:t>. </a:t>
            </a:r>
            <a:r>
              <a:rPr lang="uk-UA" b="1" dirty="0">
                <a:solidFill>
                  <a:schemeClr val="bg1"/>
                </a:solidFill>
                <a:latin typeface="Times New Roman"/>
                <a:ea typeface="Times New Roman"/>
              </a:rPr>
              <a:t>Множення десяткових </a:t>
            </a:r>
            <a:r>
              <a:rPr lang="uk-UA" b="1" dirty="0" err="1">
                <a:solidFill>
                  <a:schemeClr val="bg1"/>
                </a:solidFill>
                <a:latin typeface="Times New Roman"/>
                <a:ea typeface="Times New Roman"/>
              </a:rPr>
              <a:t>дробів</a:t>
            </a:r>
            <a:r>
              <a:rPr lang="uk-UA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82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36904" cy="1368152"/>
          </a:xfrm>
        </p:spPr>
        <p:txBody>
          <a:bodyPr>
            <a:noAutofit/>
          </a:bodyPr>
          <a:lstStyle/>
          <a:p>
            <a:pPr marL="342900" lvl="0" indent="450215">
              <a:spcBef>
                <a:spcPct val="20000"/>
              </a:spcBef>
            </a:pPr>
            <a:r>
              <a:rPr lang="uk-UA" sz="3600" dirty="0" smtClean="0">
                <a:solidFill>
                  <a:schemeClr val="bg2">
                    <a:lumMod val="90000"/>
                  </a:schemeClr>
                </a:solidFill>
              </a:rPr>
              <a:t>Робота в групах</a:t>
            </a:r>
            <a:br>
              <a:rPr lang="uk-UA" sz="3600" dirty="0" smtClean="0">
                <a:solidFill>
                  <a:schemeClr val="bg2">
                    <a:lumMod val="90000"/>
                  </a:schemeClr>
                </a:solidFill>
              </a:rPr>
            </a:br>
            <a:r>
              <a:rPr lang="uk-UA" sz="3600" b="1" dirty="0">
                <a:solidFill>
                  <a:schemeClr val="bg2">
                    <a:lumMod val="90000"/>
                  </a:schemeClr>
                </a:solidFill>
                <a:latin typeface="Times New Roman"/>
                <a:ea typeface="Times New Roman"/>
                <a:cs typeface="+mn-cs"/>
              </a:rPr>
              <a:t>І група - «Здорове  харчування</a:t>
            </a:r>
            <a:r>
              <a:rPr lang="uk-UA" sz="3600" b="1" dirty="0" smtClean="0">
                <a:solidFill>
                  <a:schemeClr val="bg2">
                    <a:lumMod val="90000"/>
                  </a:schemeClr>
                </a:solidFill>
                <a:latin typeface="Times New Roman"/>
                <a:ea typeface="Times New Roman"/>
                <a:cs typeface="+mn-cs"/>
              </a:rPr>
              <a:t>»</a:t>
            </a:r>
            <a:endParaRPr lang="uk-UA" sz="3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9"/>
            <a:ext cx="8229600" cy="4320480"/>
          </a:xfrm>
        </p:spPr>
        <p:txBody>
          <a:bodyPr>
            <a:normAutofit fontScale="77500" lnSpcReduction="20000"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uk-UA" b="1" u="sng" dirty="0" smtClean="0">
                <a:solidFill>
                  <a:schemeClr val="bg1"/>
                </a:solidFill>
                <a:latin typeface="Times New Roman"/>
                <a:ea typeface="Times New Roman"/>
              </a:rPr>
              <a:t>Задача1 .</a:t>
            </a:r>
            <a:r>
              <a:rPr lang="uk-UA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uk-UA" b="1" dirty="0">
                <a:solidFill>
                  <a:schemeClr val="bg1"/>
                </a:solidFill>
                <a:latin typeface="Times New Roman"/>
                <a:ea typeface="Times New Roman"/>
              </a:rPr>
              <a:t>Кожного дня на </a:t>
            </a:r>
            <a:r>
              <a:rPr lang="uk-UA" b="1" dirty="0">
                <a:solidFill>
                  <a:schemeClr val="bg1"/>
                </a:solidFill>
                <a:latin typeface="Times New Roman"/>
                <a:ea typeface="Calibri"/>
              </a:rPr>
              <a:t>сніданок Денис випиває по 0,2 л молока. Скільки літрів молока він вип’є у квітні?</a:t>
            </a:r>
            <a:endParaRPr lang="uk-UA" sz="2800" b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uk-UA" b="1" u="sng" dirty="0" smtClean="0">
                <a:solidFill>
                  <a:schemeClr val="bg1"/>
                </a:solidFill>
                <a:latin typeface="Times New Roman"/>
                <a:ea typeface="Times New Roman"/>
              </a:rPr>
              <a:t>Задача2 .</a:t>
            </a:r>
            <a:r>
              <a:rPr lang="uk-UA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uk-UA" b="1" dirty="0">
                <a:solidFill>
                  <a:schemeClr val="bg1"/>
                </a:solidFill>
                <a:latin typeface="Times New Roman"/>
                <a:ea typeface="Times New Roman"/>
              </a:rPr>
              <a:t>Дітям 11–15 років на кожен кілограм своєї маси необхідно вживати на день 2,6 г білків, жирів — 2,3 г, вуглеводів — 10,4 г. Обчисліть, скільки повинен вживати на день білків, жирів і вуглеводів хлопчик 11 років, маса якого 37,2 кг? </a:t>
            </a:r>
            <a:endParaRPr lang="uk-UA" sz="2800" b="1" dirty="0">
              <a:solidFill>
                <a:schemeClr val="bg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435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36904" cy="1368152"/>
          </a:xfrm>
        </p:spPr>
        <p:txBody>
          <a:bodyPr>
            <a:noAutofit/>
          </a:bodyPr>
          <a:lstStyle/>
          <a:p>
            <a:pPr marL="342900" lvl="0" indent="450215">
              <a:spcBef>
                <a:spcPct val="20000"/>
              </a:spcBef>
            </a:pPr>
            <a:r>
              <a:rPr lang="uk-UA" sz="3600" dirty="0" smtClean="0">
                <a:solidFill>
                  <a:schemeClr val="bg2">
                    <a:lumMod val="90000"/>
                  </a:schemeClr>
                </a:solidFill>
              </a:rPr>
              <a:t>Робота в групах</a:t>
            </a:r>
            <a:br>
              <a:rPr lang="uk-UA" sz="3600" dirty="0" smtClean="0">
                <a:solidFill>
                  <a:schemeClr val="bg2">
                    <a:lumMod val="90000"/>
                  </a:schemeClr>
                </a:solidFill>
              </a:rPr>
            </a:br>
            <a:r>
              <a:rPr lang="uk-UA" sz="3600" b="1" dirty="0" smtClean="0">
                <a:solidFill>
                  <a:schemeClr val="bg2">
                    <a:lumMod val="90000"/>
                  </a:schemeClr>
                </a:solidFill>
                <a:latin typeface="Times New Roman"/>
                <a:ea typeface="Times New Roman"/>
                <a:cs typeface="+mn-cs"/>
              </a:rPr>
              <a:t>ІІ </a:t>
            </a:r>
            <a:r>
              <a:rPr lang="uk-UA" sz="3600" b="1" dirty="0">
                <a:solidFill>
                  <a:schemeClr val="bg2">
                    <a:lumMod val="90000"/>
                  </a:schemeClr>
                </a:solidFill>
                <a:latin typeface="Times New Roman"/>
                <a:ea typeface="Times New Roman"/>
                <a:cs typeface="+mn-cs"/>
              </a:rPr>
              <a:t>група - </a:t>
            </a:r>
            <a:r>
              <a:rPr lang="uk-UA" sz="3600" b="1" dirty="0" smtClean="0">
                <a:solidFill>
                  <a:schemeClr val="bg2">
                    <a:lumMod val="90000"/>
                  </a:schemeClr>
                </a:solidFill>
                <a:latin typeface="Times New Roman"/>
                <a:ea typeface="Times New Roman"/>
                <a:cs typeface="+mn-cs"/>
              </a:rPr>
              <a:t>«Вітаміни»</a:t>
            </a:r>
            <a:endParaRPr lang="uk-UA" sz="3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568952" cy="4525963"/>
          </a:xfrm>
        </p:spPr>
        <p:txBody>
          <a:bodyPr>
            <a:normAutofit fontScale="85000" lnSpcReduction="20000"/>
          </a:bodyPr>
          <a:lstStyle/>
          <a:p>
            <a:pPr indent="450215" fontAlgn="base">
              <a:lnSpc>
                <a:spcPct val="150000"/>
              </a:lnSpc>
              <a:spcAft>
                <a:spcPts val="0"/>
              </a:spcAft>
            </a:pPr>
            <a:r>
              <a:rPr lang="uk-UA" sz="2800" b="1" u="sng" dirty="0" smtClean="0">
                <a:solidFill>
                  <a:schemeClr val="bg1"/>
                </a:solidFill>
                <a:latin typeface="Times New Roman"/>
                <a:ea typeface="Times New Roman"/>
              </a:rPr>
              <a:t>Задача1 .</a:t>
            </a:r>
            <a:r>
              <a:rPr lang="uk-UA" sz="28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uk-UA" sz="2800" b="1" dirty="0">
                <a:solidFill>
                  <a:schemeClr val="bg1"/>
                </a:solidFill>
                <a:latin typeface="Times New Roman"/>
                <a:ea typeface="MS Mincho"/>
              </a:rPr>
              <a:t>Для приготування чаю мама використала 0,15 г </a:t>
            </a:r>
            <a:r>
              <a:rPr lang="uk-UA" sz="2800" b="1" dirty="0" smtClean="0">
                <a:solidFill>
                  <a:schemeClr val="bg1"/>
                </a:solidFill>
                <a:latin typeface="Times New Roman"/>
                <a:ea typeface="MS Mincho"/>
              </a:rPr>
              <a:t>липи. М’яти </a:t>
            </a:r>
            <a:r>
              <a:rPr lang="uk-UA" sz="2800" b="1" dirty="0">
                <a:solidFill>
                  <a:schemeClr val="bg1"/>
                </a:solidFill>
                <a:latin typeface="Times New Roman"/>
                <a:ea typeface="MS Mincho"/>
              </a:rPr>
              <a:t>- в 5 разів більше ніж липи, а шипшини </a:t>
            </a:r>
            <a:r>
              <a:rPr lang="uk-UA" sz="2800" b="1" dirty="0" smtClean="0">
                <a:solidFill>
                  <a:schemeClr val="bg1"/>
                </a:solidFill>
                <a:latin typeface="Times New Roman"/>
                <a:ea typeface="MS Mincho"/>
              </a:rPr>
              <a:t>стільки, </a:t>
            </a:r>
            <a:r>
              <a:rPr lang="uk-UA" sz="2800" b="1" dirty="0">
                <a:solidFill>
                  <a:schemeClr val="bg1"/>
                </a:solidFill>
                <a:latin typeface="Times New Roman"/>
                <a:ea typeface="MS Mincho"/>
              </a:rPr>
              <a:t>скільки  м’яти та липи разом. Скільки грамів шипшини використала  мама для приготування чаю? </a:t>
            </a:r>
            <a:endParaRPr lang="uk-UA" sz="2400" b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indent="450215" fontAlgn="base">
              <a:lnSpc>
                <a:spcPct val="150000"/>
              </a:lnSpc>
              <a:spcAft>
                <a:spcPts val="0"/>
              </a:spcAft>
            </a:pPr>
            <a:r>
              <a:rPr lang="uk-UA" sz="2800" b="1" u="sng" dirty="0" smtClean="0">
                <a:solidFill>
                  <a:schemeClr val="bg1"/>
                </a:solidFill>
                <a:latin typeface="Times New Roman"/>
                <a:ea typeface="Times New Roman"/>
              </a:rPr>
              <a:t>Задача 2</a:t>
            </a:r>
            <a:r>
              <a:rPr lang="uk-UA" sz="2800" b="1" u="sng" dirty="0">
                <a:solidFill>
                  <a:schemeClr val="bg1"/>
                </a:solidFill>
                <a:latin typeface="Times New Roman"/>
                <a:ea typeface="Times New Roman"/>
              </a:rPr>
              <a:t>.</a:t>
            </a:r>
            <a:r>
              <a:rPr lang="uk-UA" sz="2800" b="1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uk-UA" sz="2800" b="1" dirty="0">
                <a:solidFill>
                  <a:schemeClr val="bg1"/>
                </a:solidFill>
                <a:latin typeface="Times New Roman"/>
                <a:ea typeface="Calibri"/>
              </a:rPr>
              <a:t> Оксана і  Світлана вживали вітаміни В2 і Е щодня, протягом 14 днів. Добова потреба організму у вітаміні В2 -2,3 мг, Е - 10 мг. Знайдіть, скільки мг вітамінів надійшло в організм кожної дівчинки.</a:t>
            </a:r>
            <a:endParaRPr lang="uk-UA" sz="2400" b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indent="0">
              <a:lnSpc>
                <a:spcPct val="150000"/>
              </a:lnSpc>
              <a:spcAft>
                <a:spcPts val="0"/>
              </a:spcAft>
              <a:buNone/>
            </a:pPr>
            <a:endParaRPr lang="uk-UA" sz="2800" b="1" dirty="0">
              <a:solidFill>
                <a:schemeClr val="bg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302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33064" y="332656"/>
            <a:ext cx="9577064" cy="1368152"/>
          </a:xfrm>
        </p:spPr>
        <p:txBody>
          <a:bodyPr>
            <a:noAutofit/>
          </a:bodyPr>
          <a:lstStyle/>
          <a:p>
            <a:pPr marL="342900" lvl="0" indent="450215">
              <a:spcBef>
                <a:spcPct val="20000"/>
              </a:spcBef>
            </a:pPr>
            <a:r>
              <a:rPr lang="uk-UA" sz="3600" dirty="0" smtClean="0">
                <a:solidFill>
                  <a:schemeClr val="bg2">
                    <a:lumMod val="90000"/>
                  </a:schemeClr>
                </a:solidFill>
              </a:rPr>
              <a:t>Робота в групах</a:t>
            </a:r>
            <a:br>
              <a:rPr lang="uk-UA" sz="3600" dirty="0" smtClean="0">
                <a:solidFill>
                  <a:schemeClr val="bg2">
                    <a:lumMod val="90000"/>
                  </a:schemeClr>
                </a:solidFill>
              </a:rPr>
            </a:br>
            <a:r>
              <a:rPr lang="uk-UA" sz="3600" b="1" dirty="0" smtClean="0">
                <a:solidFill>
                  <a:schemeClr val="bg2">
                    <a:lumMod val="90000"/>
                  </a:schemeClr>
                </a:solidFill>
                <a:latin typeface="Times New Roman"/>
                <a:ea typeface="Times New Roman"/>
                <a:cs typeface="+mn-cs"/>
              </a:rPr>
              <a:t>ІІІ група </a:t>
            </a:r>
            <a:r>
              <a:rPr lang="uk-UA" sz="3600" b="1" dirty="0">
                <a:solidFill>
                  <a:schemeClr val="bg2">
                    <a:lumMod val="90000"/>
                  </a:schemeClr>
                </a:solidFill>
                <a:latin typeface="Times New Roman"/>
                <a:ea typeface="Times New Roman"/>
                <a:cs typeface="+mn-cs"/>
              </a:rPr>
              <a:t>- </a:t>
            </a:r>
            <a:r>
              <a:rPr lang="uk-UA" sz="3600" b="1" dirty="0" smtClean="0">
                <a:solidFill>
                  <a:schemeClr val="bg2">
                    <a:lumMod val="90000"/>
                  </a:schemeClr>
                </a:solidFill>
                <a:latin typeface="Times New Roman"/>
                <a:ea typeface="Times New Roman"/>
                <a:cs typeface="+mn-cs"/>
              </a:rPr>
              <a:t>«Відмова від шкідливих звичок» </a:t>
            </a:r>
            <a:endParaRPr lang="uk-UA" sz="3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640960" cy="4525963"/>
          </a:xfrm>
        </p:spPr>
        <p:txBody>
          <a:bodyPr>
            <a:norm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uk-UA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Задача 1</a:t>
            </a:r>
            <a:r>
              <a:rPr lang="uk-UA" sz="2400" b="1" u="sng" dirty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Денна норма прийому вітаміну С 500 мг. Одна викурена сигарета руйнує 0,05 вітаміну С. Скільки вітаміну С краде у себе курець?</a:t>
            </a:r>
          </a:p>
          <a:p>
            <a:pPr indent="450215">
              <a:lnSpc>
                <a:spcPct val="150000"/>
              </a:lnSpc>
              <a:spcAft>
                <a:spcPts val="1200"/>
              </a:spcAft>
            </a:pPr>
            <a:r>
              <a:rPr lang="uk-UA" sz="2400" b="1" u="sng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Задача 2</a:t>
            </a:r>
            <a:r>
              <a:rPr lang="uk-UA" sz="2400" b="1" u="sng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r>
              <a:rPr lang="uk-UA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Відомо, що в середньому 0,8 курців страждають захворюваннями легень. Знайдіть кількість хворих, якщо курять 500 чоловік. </a:t>
            </a:r>
            <a:endParaRPr lang="uk-UA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endParaRPr lang="uk-UA" sz="2800" b="1" dirty="0">
              <a:solidFill>
                <a:schemeClr val="bg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230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gray">
          <a:xfrm rot="3010090" flipH="1">
            <a:off x="4955219" y="437341"/>
            <a:ext cx="2192338" cy="3792538"/>
          </a:xfrm>
          <a:custGeom>
            <a:avLst/>
            <a:gdLst/>
            <a:ahLst/>
            <a:cxnLst>
              <a:cxn ang="0">
                <a:pos x="1467" y="1246"/>
              </a:cxn>
              <a:cxn ang="0">
                <a:pos x="1444" y="1390"/>
              </a:cxn>
              <a:cxn ang="0">
                <a:pos x="1400" y="1529"/>
              </a:cxn>
              <a:cxn ang="0">
                <a:pos x="1339" y="1662"/>
              </a:cxn>
              <a:cxn ang="0">
                <a:pos x="1267" y="1784"/>
              </a:cxn>
              <a:cxn ang="0">
                <a:pos x="1187" y="1898"/>
              </a:cxn>
              <a:cxn ang="0">
                <a:pos x="1102" y="2002"/>
              </a:cxn>
              <a:cxn ang="0">
                <a:pos x="1019" y="2094"/>
              </a:cxn>
              <a:cxn ang="0">
                <a:pos x="939" y="2174"/>
              </a:cxn>
              <a:cxn ang="0">
                <a:pos x="866" y="2239"/>
              </a:cxn>
              <a:cxn ang="0">
                <a:pos x="806" y="2290"/>
              </a:cxn>
              <a:cxn ang="0">
                <a:pos x="763" y="2325"/>
              </a:cxn>
              <a:cxn ang="0">
                <a:pos x="739" y="2343"/>
              </a:cxn>
              <a:cxn ang="0">
                <a:pos x="732" y="2343"/>
              </a:cxn>
              <a:cxn ang="0">
                <a:pos x="709" y="2325"/>
              </a:cxn>
              <a:cxn ang="0">
                <a:pos x="665" y="2290"/>
              </a:cxn>
              <a:cxn ang="0">
                <a:pos x="604" y="2239"/>
              </a:cxn>
              <a:cxn ang="0">
                <a:pos x="532" y="2174"/>
              </a:cxn>
              <a:cxn ang="0">
                <a:pos x="452" y="2094"/>
              </a:cxn>
              <a:cxn ang="0">
                <a:pos x="367" y="2002"/>
              </a:cxn>
              <a:cxn ang="0">
                <a:pos x="284" y="1898"/>
              </a:cxn>
              <a:cxn ang="0">
                <a:pos x="204" y="1784"/>
              </a:cxn>
              <a:cxn ang="0">
                <a:pos x="131" y="1662"/>
              </a:cxn>
              <a:cxn ang="0">
                <a:pos x="71" y="1529"/>
              </a:cxn>
              <a:cxn ang="0">
                <a:pos x="27" y="1390"/>
              </a:cxn>
              <a:cxn ang="0">
                <a:pos x="4" y="1246"/>
              </a:cxn>
              <a:cxn ang="0">
                <a:pos x="4" y="1098"/>
              </a:cxn>
              <a:cxn ang="0">
                <a:pos x="27" y="954"/>
              </a:cxn>
              <a:cxn ang="0">
                <a:pos x="71" y="815"/>
              </a:cxn>
              <a:cxn ang="0">
                <a:pos x="131" y="684"/>
              </a:cxn>
              <a:cxn ang="0">
                <a:pos x="204" y="560"/>
              </a:cxn>
              <a:cxn ang="0">
                <a:pos x="284" y="446"/>
              </a:cxn>
              <a:cxn ang="0">
                <a:pos x="367" y="343"/>
              </a:cxn>
              <a:cxn ang="0">
                <a:pos x="452" y="251"/>
              </a:cxn>
              <a:cxn ang="0">
                <a:pos x="532" y="170"/>
              </a:cxn>
              <a:cxn ang="0">
                <a:pos x="604" y="105"/>
              </a:cxn>
              <a:cxn ang="0">
                <a:pos x="665" y="55"/>
              </a:cxn>
              <a:cxn ang="0">
                <a:pos x="709" y="19"/>
              </a:cxn>
              <a:cxn ang="0">
                <a:pos x="732" y="1"/>
              </a:cxn>
              <a:cxn ang="0">
                <a:pos x="739" y="1"/>
              </a:cxn>
              <a:cxn ang="0">
                <a:pos x="763" y="19"/>
              </a:cxn>
              <a:cxn ang="0">
                <a:pos x="806" y="55"/>
              </a:cxn>
              <a:cxn ang="0">
                <a:pos x="866" y="105"/>
              </a:cxn>
              <a:cxn ang="0">
                <a:pos x="939" y="170"/>
              </a:cxn>
              <a:cxn ang="0">
                <a:pos x="1019" y="251"/>
              </a:cxn>
              <a:cxn ang="0">
                <a:pos x="1102" y="343"/>
              </a:cxn>
              <a:cxn ang="0">
                <a:pos x="1187" y="446"/>
              </a:cxn>
              <a:cxn ang="0">
                <a:pos x="1267" y="560"/>
              </a:cxn>
              <a:cxn ang="0">
                <a:pos x="1339" y="684"/>
              </a:cxn>
              <a:cxn ang="0">
                <a:pos x="1400" y="815"/>
              </a:cxn>
              <a:cxn ang="0">
                <a:pos x="1444" y="954"/>
              </a:cxn>
              <a:cxn ang="0">
                <a:pos x="1467" y="1098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6">
              <a:lumMod val="75000"/>
            </a:schemeClr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7" name="Freeform 3"/>
          <p:cNvSpPr>
            <a:spLocks/>
          </p:cNvSpPr>
          <p:nvPr/>
        </p:nvSpPr>
        <p:spPr bwMode="ltGray">
          <a:xfrm rot="2775594" flipH="1">
            <a:off x="2209162" y="3116347"/>
            <a:ext cx="2244725" cy="3465513"/>
          </a:xfrm>
          <a:custGeom>
            <a:avLst/>
            <a:gdLst/>
            <a:ahLst/>
            <a:cxnLst>
              <a:cxn ang="0">
                <a:pos x="1467" y="1246"/>
              </a:cxn>
              <a:cxn ang="0">
                <a:pos x="1444" y="1390"/>
              </a:cxn>
              <a:cxn ang="0">
                <a:pos x="1400" y="1529"/>
              </a:cxn>
              <a:cxn ang="0">
                <a:pos x="1339" y="1662"/>
              </a:cxn>
              <a:cxn ang="0">
                <a:pos x="1267" y="1784"/>
              </a:cxn>
              <a:cxn ang="0">
                <a:pos x="1187" y="1898"/>
              </a:cxn>
              <a:cxn ang="0">
                <a:pos x="1102" y="2002"/>
              </a:cxn>
              <a:cxn ang="0">
                <a:pos x="1019" y="2094"/>
              </a:cxn>
              <a:cxn ang="0">
                <a:pos x="939" y="2174"/>
              </a:cxn>
              <a:cxn ang="0">
                <a:pos x="866" y="2239"/>
              </a:cxn>
              <a:cxn ang="0">
                <a:pos x="806" y="2290"/>
              </a:cxn>
              <a:cxn ang="0">
                <a:pos x="763" y="2325"/>
              </a:cxn>
              <a:cxn ang="0">
                <a:pos x="739" y="2343"/>
              </a:cxn>
              <a:cxn ang="0">
                <a:pos x="732" y="2343"/>
              </a:cxn>
              <a:cxn ang="0">
                <a:pos x="709" y="2325"/>
              </a:cxn>
              <a:cxn ang="0">
                <a:pos x="665" y="2290"/>
              </a:cxn>
              <a:cxn ang="0">
                <a:pos x="604" y="2239"/>
              </a:cxn>
              <a:cxn ang="0">
                <a:pos x="532" y="2174"/>
              </a:cxn>
              <a:cxn ang="0">
                <a:pos x="452" y="2094"/>
              </a:cxn>
              <a:cxn ang="0">
                <a:pos x="367" y="2002"/>
              </a:cxn>
              <a:cxn ang="0">
                <a:pos x="284" y="1898"/>
              </a:cxn>
              <a:cxn ang="0">
                <a:pos x="204" y="1784"/>
              </a:cxn>
              <a:cxn ang="0">
                <a:pos x="131" y="1662"/>
              </a:cxn>
              <a:cxn ang="0">
                <a:pos x="71" y="1529"/>
              </a:cxn>
              <a:cxn ang="0">
                <a:pos x="27" y="1390"/>
              </a:cxn>
              <a:cxn ang="0">
                <a:pos x="4" y="1246"/>
              </a:cxn>
              <a:cxn ang="0">
                <a:pos x="4" y="1098"/>
              </a:cxn>
              <a:cxn ang="0">
                <a:pos x="27" y="954"/>
              </a:cxn>
              <a:cxn ang="0">
                <a:pos x="71" y="815"/>
              </a:cxn>
              <a:cxn ang="0">
                <a:pos x="131" y="684"/>
              </a:cxn>
              <a:cxn ang="0">
                <a:pos x="204" y="560"/>
              </a:cxn>
              <a:cxn ang="0">
                <a:pos x="284" y="446"/>
              </a:cxn>
              <a:cxn ang="0">
                <a:pos x="367" y="343"/>
              </a:cxn>
              <a:cxn ang="0">
                <a:pos x="452" y="251"/>
              </a:cxn>
              <a:cxn ang="0">
                <a:pos x="532" y="170"/>
              </a:cxn>
              <a:cxn ang="0">
                <a:pos x="604" y="105"/>
              </a:cxn>
              <a:cxn ang="0">
                <a:pos x="665" y="55"/>
              </a:cxn>
              <a:cxn ang="0">
                <a:pos x="709" y="19"/>
              </a:cxn>
              <a:cxn ang="0">
                <a:pos x="732" y="1"/>
              </a:cxn>
              <a:cxn ang="0">
                <a:pos x="739" y="1"/>
              </a:cxn>
              <a:cxn ang="0">
                <a:pos x="763" y="19"/>
              </a:cxn>
              <a:cxn ang="0">
                <a:pos x="806" y="55"/>
              </a:cxn>
              <a:cxn ang="0">
                <a:pos x="866" y="105"/>
              </a:cxn>
              <a:cxn ang="0">
                <a:pos x="939" y="170"/>
              </a:cxn>
              <a:cxn ang="0">
                <a:pos x="1019" y="251"/>
              </a:cxn>
              <a:cxn ang="0">
                <a:pos x="1102" y="343"/>
              </a:cxn>
              <a:cxn ang="0">
                <a:pos x="1187" y="446"/>
              </a:cxn>
              <a:cxn ang="0">
                <a:pos x="1267" y="560"/>
              </a:cxn>
              <a:cxn ang="0">
                <a:pos x="1339" y="684"/>
              </a:cxn>
              <a:cxn ang="0">
                <a:pos x="1400" y="815"/>
              </a:cxn>
              <a:cxn ang="0">
                <a:pos x="1444" y="954"/>
              </a:cxn>
              <a:cxn ang="0">
                <a:pos x="1467" y="1098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rgbClr val="FF0066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8" name="Freeform 4"/>
          <p:cNvSpPr>
            <a:spLocks/>
          </p:cNvSpPr>
          <p:nvPr/>
        </p:nvSpPr>
        <p:spPr bwMode="gray">
          <a:xfrm rot="18705168">
            <a:off x="4876313" y="3065515"/>
            <a:ext cx="2211387" cy="3589338"/>
          </a:xfrm>
          <a:custGeom>
            <a:avLst/>
            <a:gdLst/>
            <a:ahLst/>
            <a:cxnLst>
              <a:cxn ang="0">
                <a:pos x="1467" y="1246"/>
              </a:cxn>
              <a:cxn ang="0">
                <a:pos x="1444" y="1390"/>
              </a:cxn>
              <a:cxn ang="0">
                <a:pos x="1400" y="1529"/>
              </a:cxn>
              <a:cxn ang="0">
                <a:pos x="1339" y="1662"/>
              </a:cxn>
              <a:cxn ang="0">
                <a:pos x="1267" y="1784"/>
              </a:cxn>
              <a:cxn ang="0">
                <a:pos x="1187" y="1898"/>
              </a:cxn>
              <a:cxn ang="0">
                <a:pos x="1102" y="2002"/>
              </a:cxn>
              <a:cxn ang="0">
                <a:pos x="1019" y="2094"/>
              </a:cxn>
              <a:cxn ang="0">
                <a:pos x="939" y="2174"/>
              </a:cxn>
              <a:cxn ang="0">
                <a:pos x="866" y="2239"/>
              </a:cxn>
              <a:cxn ang="0">
                <a:pos x="806" y="2290"/>
              </a:cxn>
              <a:cxn ang="0">
                <a:pos x="763" y="2325"/>
              </a:cxn>
              <a:cxn ang="0">
                <a:pos x="739" y="2343"/>
              </a:cxn>
              <a:cxn ang="0">
                <a:pos x="732" y="2343"/>
              </a:cxn>
              <a:cxn ang="0">
                <a:pos x="709" y="2325"/>
              </a:cxn>
              <a:cxn ang="0">
                <a:pos x="665" y="2290"/>
              </a:cxn>
              <a:cxn ang="0">
                <a:pos x="604" y="2239"/>
              </a:cxn>
              <a:cxn ang="0">
                <a:pos x="532" y="2174"/>
              </a:cxn>
              <a:cxn ang="0">
                <a:pos x="452" y="2094"/>
              </a:cxn>
              <a:cxn ang="0">
                <a:pos x="367" y="2002"/>
              </a:cxn>
              <a:cxn ang="0">
                <a:pos x="284" y="1898"/>
              </a:cxn>
              <a:cxn ang="0">
                <a:pos x="204" y="1784"/>
              </a:cxn>
              <a:cxn ang="0">
                <a:pos x="131" y="1662"/>
              </a:cxn>
              <a:cxn ang="0">
                <a:pos x="71" y="1529"/>
              </a:cxn>
              <a:cxn ang="0">
                <a:pos x="27" y="1390"/>
              </a:cxn>
              <a:cxn ang="0">
                <a:pos x="4" y="1246"/>
              </a:cxn>
              <a:cxn ang="0">
                <a:pos x="4" y="1098"/>
              </a:cxn>
              <a:cxn ang="0">
                <a:pos x="27" y="954"/>
              </a:cxn>
              <a:cxn ang="0">
                <a:pos x="71" y="815"/>
              </a:cxn>
              <a:cxn ang="0">
                <a:pos x="131" y="684"/>
              </a:cxn>
              <a:cxn ang="0">
                <a:pos x="204" y="560"/>
              </a:cxn>
              <a:cxn ang="0">
                <a:pos x="284" y="446"/>
              </a:cxn>
              <a:cxn ang="0">
                <a:pos x="367" y="343"/>
              </a:cxn>
              <a:cxn ang="0">
                <a:pos x="452" y="251"/>
              </a:cxn>
              <a:cxn ang="0">
                <a:pos x="532" y="170"/>
              </a:cxn>
              <a:cxn ang="0">
                <a:pos x="604" y="105"/>
              </a:cxn>
              <a:cxn ang="0">
                <a:pos x="665" y="55"/>
              </a:cxn>
              <a:cxn ang="0">
                <a:pos x="709" y="19"/>
              </a:cxn>
              <a:cxn ang="0">
                <a:pos x="732" y="1"/>
              </a:cxn>
              <a:cxn ang="0">
                <a:pos x="739" y="1"/>
              </a:cxn>
              <a:cxn ang="0">
                <a:pos x="763" y="19"/>
              </a:cxn>
              <a:cxn ang="0">
                <a:pos x="806" y="55"/>
              </a:cxn>
              <a:cxn ang="0">
                <a:pos x="866" y="105"/>
              </a:cxn>
              <a:cxn ang="0">
                <a:pos x="939" y="170"/>
              </a:cxn>
              <a:cxn ang="0">
                <a:pos x="1019" y="251"/>
              </a:cxn>
              <a:cxn ang="0">
                <a:pos x="1102" y="343"/>
              </a:cxn>
              <a:cxn ang="0">
                <a:pos x="1187" y="446"/>
              </a:cxn>
              <a:cxn ang="0">
                <a:pos x="1267" y="560"/>
              </a:cxn>
              <a:cxn ang="0">
                <a:pos x="1339" y="684"/>
              </a:cxn>
              <a:cxn ang="0">
                <a:pos x="1400" y="815"/>
              </a:cxn>
              <a:cxn ang="0">
                <a:pos x="1444" y="954"/>
              </a:cxn>
              <a:cxn ang="0">
                <a:pos x="1467" y="1098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3">
              <a:lumMod val="75000"/>
            </a:schemeClr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269" name="Freeform 5"/>
          <p:cNvSpPr>
            <a:spLocks/>
          </p:cNvSpPr>
          <p:nvPr/>
        </p:nvSpPr>
        <p:spPr bwMode="ltGray">
          <a:xfrm rot="18672323">
            <a:off x="1993983" y="469886"/>
            <a:ext cx="2332686" cy="3727448"/>
          </a:xfrm>
          <a:custGeom>
            <a:avLst/>
            <a:gdLst/>
            <a:ahLst/>
            <a:cxnLst>
              <a:cxn ang="0">
                <a:pos x="1467" y="1246"/>
              </a:cxn>
              <a:cxn ang="0">
                <a:pos x="1444" y="1390"/>
              </a:cxn>
              <a:cxn ang="0">
                <a:pos x="1400" y="1529"/>
              </a:cxn>
              <a:cxn ang="0">
                <a:pos x="1339" y="1662"/>
              </a:cxn>
              <a:cxn ang="0">
                <a:pos x="1267" y="1784"/>
              </a:cxn>
              <a:cxn ang="0">
                <a:pos x="1187" y="1898"/>
              </a:cxn>
              <a:cxn ang="0">
                <a:pos x="1102" y="2002"/>
              </a:cxn>
              <a:cxn ang="0">
                <a:pos x="1019" y="2094"/>
              </a:cxn>
              <a:cxn ang="0">
                <a:pos x="939" y="2174"/>
              </a:cxn>
              <a:cxn ang="0">
                <a:pos x="866" y="2239"/>
              </a:cxn>
              <a:cxn ang="0">
                <a:pos x="806" y="2290"/>
              </a:cxn>
              <a:cxn ang="0">
                <a:pos x="763" y="2325"/>
              </a:cxn>
              <a:cxn ang="0">
                <a:pos x="739" y="2343"/>
              </a:cxn>
              <a:cxn ang="0">
                <a:pos x="732" y="2343"/>
              </a:cxn>
              <a:cxn ang="0">
                <a:pos x="709" y="2325"/>
              </a:cxn>
              <a:cxn ang="0">
                <a:pos x="665" y="2290"/>
              </a:cxn>
              <a:cxn ang="0">
                <a:pos x="604" y="2239"/>
              </a:cxn>
              <a:cxn ang="0">
                <a:pos x="532" y="2174"/>
              </a:cxn>
              <a:cxn ang="0">
                <a:pos x="452" y="2094"/>
              </a:cxn>
              <a:cxn ang="0">
                <a:pos x="367" y="2002"/>
              </a:cxn>
              <a:cxn ang="0">
                <a:pos x="284" y="1898"/>
              </a:cxn>
              <a:cxn ang="0">
                <a:pos x="204" y="1784"/>
              </a:cxn>
              <a:cxn ang="0">
                <a:pos x="131" y="1662"/>
              </a:cxn>
              <a:cxn ang="0">
                <a:pos x="71" y="1529"/>
              </a:cxn>
              <a:cxn ang="0">
                <a:pos x="27" y="1390"/>
              </a:cxn>
              <a:cxn ang="0">
                <a:pos x="4" y="1246"/>
              </a:cxn>
              <a:cxn ang="0">
                <a:pos x="4" y="1098"/>
              </a:cxn>
              <a:cxn ang="0">
                <a:pos x="27" y="954"/>
              </a:cxn>
              <a:cxn ang="0">
                <a:pos x="71" y="815"/>
              </a:cxn>
              <a:cxn ang="0">
                <a:pos x="131" y="684"/>
              </a:cxn>
              <a:cxn ang="0">
                <a:pos x="204" y="560"/>
              </a:cxn>
              <a:cxn ang="0">
                <a:pos x="284" y="446"/>
              </a:cxn>
              <a:cxn ang="0">
                <a:pos x="367" y="343"/>
              </a:cxn>
              <a:cxn ang="0">
                <a:pos x="452" y="251"/>
              </a:cxn>
              <a:cxn ang="0">
                <a:pos x="532" y="170"/>
              </a:cxn>
              <a:cxn ang="0">
                <a:pos x="604" y="105"/>
              </a:cxn>
              <a:cxn ang="0">
                <a:pos x="665" y="55"/>
              </a:cxn>
              <a:cxn ang="0">
                <a:pos x="709" y="19"/>
              </a:cxn>
              <a:cxn ang="0">
                <a:pos x="732" y="1"/>
              </a:cxn>
              <a:cxn ang="0">
                <a:pos x="739" y="1"/>
              </a:cxn>
              <a:cxn ang="0">
                <a:pos x="763" y="19"/>
              </a:cxn>
              <a:cxn ang="0">
                <a:pos x="806" y="55"/>
              </a:cxn>
              <a:cxn ang="0">
                <a:pos x="866" y="105"/>
              </a:cxn>
              <a:cxn ang="0">
                <a:pos x="939" y="170"/>
              </a:cxn>
              <a:cxn ang="0">
                <a:pos x="1019" y="251"/>
              </a:cxn>
              <a:cxn ang="0">
                <a:pos x="1102" y="343"/>
              </a:cxn>
              <a:cxn ang="0">
                <a:pos x="1187" y="446"/>
              </a:cxn>
              <a:cxn ang="0">
                <a:pos x="1267" y="560"/>
              </a:cxn>
              <a:cxn ang="0">
                <a:pos x="1339" y="684"/>
              </a:cxn>
              <a:cxn ang="0">
                <a:pos x="1400" y="815"/>
              </a:cxn>
              <a:cxn ang="0">
                <a:pos x="1444" y="954"/>
              </a:cxn>
              <a:cxn ang="0">
                <a:pos x="1467" y="1098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5">
              <a:lumMod val="75000"/>
            </a:schemeClr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199" name="Oval 7"/>
          <p:cNvSpPr>
            <a:spLocks noChangeArrowheads="1"/>
          </p:cNvSpPr>
          <p:nvPr/>
        </p:nvSpPr>
        <p:spPr bwMode="gray">
          <a:xfrm>
            <a:off x="3683019" y="2671697"/>
            <a:ext cx="1647825" cy="1647825"/>
          </a:xfrm>
          <a:prstGeom prst="ellipse">
            <a:avLst/>
          </a:prstGeom>
          <a:solidFill>
            <a:schemeClr val="bg1">
              <a:alpha val="50195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black">
          <a:xfrm>
            <a:off x="4951413" y="2268538"/>
            <a:ext cx="2192337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 dirty="0">
                <a:solidFill>
                  <a:srgbClr val="FFFF00"/>
                </a:solidFill>
              </a:rPr>
              <a:t>Спадковість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black">
          <a:xfrm>
            <a:off x="2306637" y="4643438"/>
            <a:ext cx="1792288" cy="83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 dirty="0">
                <a:solidFill>
                  <a:srgbClr val="FFFF00"/>
                </a:solidFill>
              </a:rPr>
              <a:t>Медичні послуги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black">
          <a:xfrm>
            <a:off x="4955350" y="4361784"/>
            <a:ext cx="1792287" cy="83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 dirty="0">
                <a:solidFill>
                  <a:srgbClr val="FFFF00"/>
                </a:solidFill>
              </a:rPr>
              <a:t>Спосіб життя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3906838" y="3087726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0,2</a:t>
            </a:r>
            <a:endParaRPr lang="en-US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60900" y="3098877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0,2</a:t>
            </a:r>
            <a:endParaRPr lang="en-US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3977987" y="3736459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0,1</a:t>
            </a:r>
            <a:endParaRPr lang="en-US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4660900" y="3736459"/>
            <a:ext cx="5052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uk-UA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0,5</a:t>
            </a:r>
            <a:endParaRPr lang="en-US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black">
          <a:xfrm>
            <a:off x="1714500" y="1857375"/>
            <a:ext cx="2714625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2400" b="1" dirty="0">
                <a:solidFill>
                  <a:srgbClr val="FFFF00"/>
                </a:solidFill>
              </a:rPr>
              <a:t>Умови навколишнього середовища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410825"/>
            <a:ext cx="795820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>
                <a:solidFill>
                  <a:schemeClr val="bg1"/>
                </a:solidFill>
              </a:rPr>
              <a:t>Що впливає на здоров’я?</a:t>
            </a:r>
            <a:endParaRPr lang="uk-U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44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2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12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112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12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  <p:bldP spid="11274" grpId="0"/>
      <p:bldP spid="11275" grpId="0"/>
      <p:bldP spid="112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  <a:latin typeface="Times New Roman"/>
                <a:ea typeface="Times New Roman"/>
              </a:rPr>
              <a:t>Домашнє </a:t>
            </a:r>
            <a:r>
              <a:rPr lang="uk-UA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завдання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err="1">
                <a:solidFill>
                  <a:schemeClr val="bg1"/>
                </a:solidFill>
                <a:latin typeface="Times New Roman"/>
                <a:ea typeface="Times New Roman"/>
              </a:rPr>
              <a:t>Скласти</a:t>
            </a:r>
            <a:r>
              <a:rPr lang="ru-RU" sz="4800" dirty="0">
                <a:solidFill>
                  <a:schemeClr val="bg1"/>
                </a:solidFill>
                <a:latin typeface="Times New Roman"/>
                <a:ea typeface="Times New Roman"/>
              </a:rPr>
              <a:t> й </a:t>
            </a:r>
            <a:r>
              <a:rPr lang="ru-RU" sz="4800" dirty="0" err="1">
                <a:solidFill>
                  <a:schemeClr val="bg1"/>
                </a:solidFill>
                <a:latin typeface="Times New Roman"/>
                <a:ea typeface="Times New Roman"/>
              </a:rPr>
              <a:t>розв’язати</a:t>
            </a:r>
            <a:r>
              <a:rPr lang="ru-RU" sz="4800" dirty="0">
                <a:solidFill>
                  <a:schemeClr val="bg1"/>
                </a:solidFill>
                <a:latin typeface="Times New Roman"/>
                <a:ea typeface="Times New Roman"/>
              </a:rPr>
              <a:t> 2 </a:t>
            </a:r>
            <a:r>
              <a:rPr lang="ru-RU" sz="4800" dirty="0" err="1">
                <a:solidFill>
                  <a:schemeClr val="bg1"/>
                </a:solidFill>
                <a:latin typeface="Times New Roman"/>
                <a:ea typeface="Times New Roman"/>
              </a:rPr>
              <a:t>задачі</a:t>
            </a:r>
            <a:r>
              <a:rPr lang="ru-RU" sz="4800" dirty="0">
                <a:solidFill>
                  <a:schemeClr val="bg1"/>
                </a:solidFill>
                <a:latin typeface="Times New Roman"/>
                <a:ea typeface="Times New Roman"/>
              </a:rPr>
              <a:t>, </a:t>
            </a:r>
            <a:r>
              <a:rPr lang="ru-RU" sz="4800" dirty="0" err="1">
                <a:solidFill>
                  <a:schemeClr val="bg1"/>
                </a:solidFill>
                <a:latin typeface="Times New Roman"/>
                <a:ea typeface="Times New Roman"/>
              </a:rPr>
              <a:t>пов’язані</a:t>
            </a:r>
            <a:r>
              <a:rPr lang="ru-RU" sz="4800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4800" dirty="0" err="1">
                <a:solidFill>
                  <a:schemeClr val="bg1"/>
                </a:solidFill>
                <a:latin typeface="Times New Roman"/>
                <a:ea typeface="Times New Roman"/>
              </a:rPr>
              <a:t>із</a:t>
            </a:r>
            <a:r>
              <a:rPr lang="ru-RU" sz="4800" dirty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ru-RU" sz="4800" dirty="0" err="1">
                <a:solidFill>
                  <a:schemeClr val="bg1"/>
                </a:solidFill>
                <a:latin typeface="Times New Roman"/>
                <a:ea typeface="Times New Roman"/>
              </a:rPr>
              <a:t>здоровим</a:t>
            </a:r>
            <a:r>
              <a:rPr lang="ru-RU" sz="4800" dirty="0">
                <a:solidFill>
                  <a:schemeClr val="bg1"/>
                </a:solidFill>
                <a:latin typeface="Times New Roman"/>
                <a:ea typeface="Times New Roman"/>
              </a:rPr>
              <a:t> способом </a:t>
            </a:r>
            <a:r>
              <a:rPr lang="ru-RU" sz="4800" dirty="0" err="1" smtClean="0">
                <a:solidFill>
                  <a:schemeClr val="bg1"/>
                </a:solidFill>
                <a:latin typeface="Times New Roman"/>
                <a:ea typeface="Times New Roman"/>
              </a:rPr>
              <a:t>життя</a:t>
            </a:r>
            <a:endParaRPr lang="uk-UA" sz="4800" dirty="0">
              <a:solidFill>
                <a:schemeClr val="bg1"/>
              </a:solidFill>
            </a:endParaRPr>
          </a:p>
        </p:txBody>
      </p:sp>
      <p:pic>
        <p:nvPicPr>
          <p:cNvPr id="4" name="Picture 2" descr="Турбота про здоров'я повинна бути для людини не проблемою, а способом життя  :: Державна міграційна служба України"/>
          <p:cNvPicPr>
            <a:picLocks noChangeAspect="1" noChangeArrowheads="1"/>
          </p:cNvPicPr>
          <p:nvPr/>
        </p:nvPicPr>
        <p:blipFill rotWithShape="1">
          <a:blip r:embed="rId2"/>
          <a:srcRect t="12937"/>
          <a:stretch/>
        </p:blipFill>
        <p:spPr bwMode="auto">
          <a:xfrm>
            <a:off x="5580112" y="3765748"/>
            <a:ext cx="3215999" cy="2099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7049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Times New Roman"/>
                <a:ea typeface="Calibri"/>
              </a:rPr>
              <a:t>Вправа </a:t>
            </a:r>
            <a:r>
              <a:rPr lang="uk-UA" dirty="0">
                <a:solidFill>
                  <a:schemeClr val="bg1"/>
                </a:solidFill>
                <a:latin typeface="Times New Roman"/>
                <a:ea typeface="Calibri"/>
              </a:rPr>
              <a:t>«Асоціація»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525963"/>
          </a:xfrm>
        </p:spPr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Times New Roman"/>
                <a:ea typeface="Calibri"/>
              </a:rPr>
              <a:t>«Здоров'я-це </a:t>
            </a:r>
            <a:r>
              <a:rPr lang="uk-UA" dirty="0" smtClean="0">
                <a:solidFill>
                  <a:schemeClr val="bg1"/>
                </a:solidFill>
                <a:latin typeface="Times New Roman"/>
                <a:ea typeface="Calibri"/>
              </a:rPr>
              <a:t>...»</a:t>
            </a:r>
          </a:p>
          <a:p>
            <a:endParaRPr lang="uk-UA" dirty="0">
              <a:solidFill>
                <a:schemeClr val="bg1"/>
              </a:solidFill>
              <a:latin typeface="Times New Roman"/>
              <a:ea typeface="Calibri"/>
            </a:endParaRPr>
          </a:p>
          <a:p>
            <a:pPr marL="0" indent="0">
              <a:buNone/>
            </a:pPr>
            <a:r>
              <a:rPr lang="uk-UA" dirty="0" smtClean="0">
                <a:solidFill>
                  <a:schemeClr val="bg1"/>
                </a:solidFill>
                <a:latin typeface="Times New Roman"/>
                <a:ea typeface="Calibri"/>
              </a:rPr>
              <a:t> </a:t>
            </a:r>
            <a:r>
              <a:rPr lang="uk-UA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https://answergarden.ch/2975688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39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bg1"/>
                </a:solidFill>
                <a:latin typeface="Times New Roman"/>
                <a:ea typeface="Times New Roman"/>
              </a:rPr>
              <a:t>Як помножити десятковий дріб на 10, 100, 1000 і </a:t>
            </a:r>
            <a:r>
              <a:rPr lang="uk-UA" dirty="0" err="1">
                <a:solidFill>
                  <a:schemeClr val="bg1"/>
                </a:solidFill>
                <a:latin typeface="Times New Roman"/>
                <a:ea typeface="Times New Roman"/>
              </a:rPr>
              <a:t>т.д</a:t>
            </a:r>
            <a:r>
              <a:rPr lang="uk-UA" dirty="0">
                <a:solidFill>
                  <a:schemeClr val="bg1"/>
                </a:solidFill>
                <a:latin typeface="Times New Roman"/>
                <a:ea typeface="Times New Roman"/>
              </a:rPr>
              <a:t>.?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800" dirty="0">
                <a:solidFill>
                  <a:schemeClr val="bg1"/>
                </a:solidFill>
                <a:latin typeface="Arial"/>
                <a:ea typeface="Times New Roman"/>
                <a:cs typeface="Times New Roman"/>
              </a:rPr>
              <a:t> </a:t>
            </a:r>
            <a:r>
              <a:rPr lang="uk-UA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Вправа.</a:t>
            </a:r>
            <a:r>
              <a:rPr lang="uk-UA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Помнож десяткові дроби на 10, 100 і 1000</a:t>
            </a:r>
            <a:endParaRPr lang="uk-UA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r>
              <a:rPr lang="uk-UA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hlinkClick r:id="rId2"/>
              </a:rPr>
              <a:t>https://www.matific.com/ua/uk/home/maths/episode/decimal-multiplication-multiply-decimals-by-10-100-and-1000</a:t>
            </a:r>
            <a:r>
              <a:rPr lang="uk-UA" u="sng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hlinkClick r:id="rId2"/>
              </a:rPr>
              <a:t>/?grade=grade-5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437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rgbClr val="252525"/>
                </a:solidFill>
                <a:latin typeface="Times New Roman"/>
                <a:ea typeface="Times New Roman"/>
              </a:rPr>
              <a:t> </a:t>
            </a:r>
            <a:r>
              <a:rPr lang="uk-UA" dirty="0">
                <a:solidFill>
                  <a:schemeClr val="bg1"/>
                </a:solidFill>
                <a:latin typeface="Times New Roman"/>
                <a:ea typeface="Times New Roman"/>
              </a:rPr>
              <a:t>Як помножити десятковий дріб на 0,1, 0,01, 0,001 і </a:t>
            </a:r>
            <a:r>
              <a:rPr lang="uk-UA" dirty="0" err="1">
                <a:solidFill>
                  <a:schemeClr val="bg1"/>
                </a:solidFill>
                <a:latin typeface="Times New Roman"/>
                <a:ea typeface="Times New Roman"/>
              </a:rPr>
              <a:t>т.д</a:t>
            </a:r>
            <a:r>
              <a:rPr lang="uk-UA" dirty="0">
                <a:solidFill>
                  <a:schemeClr val="bg1"/>
                </a:solidFill>
                <a:latin typeface="Times New Roman"/>
                <a:ea typeface="Times New Roman"/>
              </a:rPr>
              <a:t>.?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Вправа.</a:t>
            </a:r>
            <a:r>
              <a:rPr lang="uk-UA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Помнож десяткові дроби на 0,1 і 0,01</a:t>
            </a:r>
            <a:endParaRPr lang="uk-UA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hlinkClick r:id="rId2"/>
              </a:rPr>
              <a:t>https://www.matific.com/ua/uk/home/maths/episode/decimal-multiplication-multiply-decimals-by-01-and-001/?</a:t>
            </a:r>
            <a:r>
              <a:rPr lang="uk-UA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hlinkClick r:id="rId2"/>
              </a:rPr>
              <a:t>grade=grade-</a:t>
            </a:r>
            <a:r>
              <a:rPr lang="uk-UA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5</a:t>
            </a:r>
            <a:endParaRPr lang="uk-UA" sz="24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52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 fontScale="90000"/>
          </a:bodyPr>
          <a:lstStyle/>
          <a:p>
            <a:pPr marL="342900" lvl="0" indent="-34290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32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Виберіть число, відшукайте у полі </a:t>
            </a:r>
            <a:r>
              <a:rPr lang="uk-UA" sz="3200" dirty="0" err="1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пазла</a:t>
            </a:r>
            <a:r>
              <a:rPr lang="uk-UA" sz="32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відповідний </a:t>
            </a:r>
            <a:r>
              <a:rPr lang="uk-UA" sz="32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приклад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Вправа</a:t>
            </a:r>
            <a:r>
              <a:rPr lang="uk-UA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hlinkClick r:id="rId2"/>
              </a:rPr>
              <a:t>https://learningapps.org/201449</a:t>
            </a:r>
            <a:endParaRPr lang="uk-UA" sz="2400" dirty="0">
              <a:solidFill>
                <a:schemeClr val="bg1"/>
              </a:solidFill>
              <a:ea typeface="Calibri"/>
              <a:cs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179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/>
                <a:ea typeface="Times New Roman"/>
              </a:rPr>
              <a:t>Розв’яжемо задачі  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uk-UA" b="1" u="sng" dirty="0" smtClean="0">
                <a:solidFill>
                  <a:schemeClr val="bg1"/>
                </a:solidFill>
                <a:ea typeface="Calibri"/>
              </a:rPr>
              <a:t>Задача 1.</a:t>
            </a:r>
            <a:r>
              <a:rPr lang="uk-UA" b="1" dirty="0">
                <a:solidFill>
                  <a:schemeClr val="bg1"/>
                </a:solidFill>
                <a:effectLst/>
                <a:ea typeface="Calibri"/>
              </a:rPr>
              <a:t>  Вага серця дорослої людини 0,3 кг, а дитяче серце  до року становить  0,1 дорослого.  Скільки   важить серце дитини у грамах?</a:t>
            </a:r>
            <a:endParaRPr lang="uk-UA" b="1" dirty="0">
              <a:solidFill>
                <a:schemeClr val="bg1"/>
              </a:solidFill>
              <a:effectLst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431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solidFill>
                  <a:schemeClr val="bg1"/>
                </a:solidFill>
                <a:latin typeface="Times New Roman"/>
                <a:ea typeface="Times New Roman"/>
              </a:rPr>
              <a:t>Розв’яжемо задачі  </a:t>
            </a:r>
            <a:endParaRPr lang="uk-UA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uk-UA" b="1" u="sng" dirty="0" smtClean="0">
                <a:solidFill>
                  <a:schemeClr val="bg1"/>
                </a:solidFill>
                <a:effectLst/>
                <a:ea typeface="Calibri"/>
              </a:rPr>
              <a:t>Задача </a:t>
            </a:r>
            <a:r>
              <a:rPr lang="uk-UA" b="1" u="sng" dirty="0" smtClean="0">
                <a:solidFill>
                  <a:schemeClr val="bg1"/>
                </a:solidFill>
                <a:effectLst/>
                <a:ea typeface="Calibri"/>
              </a:rPr>
              <a:t>2:</a:t>
            </a:r>
            <a:r>
              <a:rPr lang="uk-UA" b="1" dirty="0" smtClean="0">
                <a:solidFill>
                  <a:schemeClr val="bg1"/>
                </a:solidFill>
                <a:effectLst/>
                <a:ea typeface="Calibri"/>
              </a:rPr>
              <a:t> </a:t>
            </a:r>
            <a:r>
              <a:rPr lang="uk-UA" b="1" dirty="0">
                <a:solidFill>
                  <a:schemeClr val="bg1"/>
                </a:solidFill>
                <a:effectLst/>
                <a:ea typeface="Calibri"/>
              </a:rPr>
              <a:t>У людини 600 м'язів. Коли людина посміхається, у неї працює 0,01 всіх м'язів. Скільки різних м'язів працює, коли  сміється людини ?</a:t>
            </a:r>
            <a:endParaRPr lang="uk-UA" b="1" dirty="0">
              <a:solidFill>
                <a:schemeClr val="bg1"/>
              </a:solidFill>
              <a:effectLst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9484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4400" b="1" u="sng" dirty="0">
                <a:solidFill>
                  <a:schemeClr val="bg1"/>
                </a:solidFill>
                <a:latin typeface="Times New Roman"/>
                <a:ea typeface="Times New Roman"/>
              </a:rPr>
              <a:t>Гарний настрій + ? = </a:t>
            </a:r>
            <a:r>
              <a:rPr lang="uk-UA" sz="4400" b="1" u="sng" dirty="0" smtClean="0">
                <a:solidFill>
                  <a:schemeClr val="bg1"/>
                </a:solidFill>
                <a:latin typeface="Times New Roman"/>
                <a:ea typeface="Times New Roman"/>
              </a:rPr>
              <a:t>здоров’я </a:t>
            </a:r>
            <a:endParaRPr lang="uk-UA" sz="4400" dirty="0">
              <a:solidFill>
                <a:schemeClr val="bg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562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spcBef>
                <a:spcPts val="2400"/>
              </a:spcBef>
            </a:pPr>
            <a:r>
              <a:rPr lang="uk-UA" sz="3200" b="1" u="sng" kern="1800" dirty="0" err="1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Руханка</a:t>
            </a:r>
            <a:r>
              <a:rPr lang="uk-UA" sz="3200" b="1" kern="18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"В здоровому тілі – здоровий дух"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132856"/>
            <a:ext cx="8229600" cy="4525963"/>
          </a:xfrm>
        </p:spPr>
        <p:txBody>
          <a:bodyPr/>
          <a:lstStyle/>
          <a:p>
            <a:r>
              <a:rPr lang="uk-UA" b="1" u="sng" dirty="0" smtClean="0">
                <a:solidFill>
                  <a:schemeClr val="bg1"/>
                </a:solidFill>
                <a:latin typeface="Times New Roman"/>
                <a:ea typeface="Times New Roman"/>
                <a:hlinkClick r:id="rId2"/>
              </a:rPr>
              <a:t>https</a:t>
            </a:r>
            <a:r>
              <a:rPr lang="uk-UA" b="1" u="sng" dirty="0">
                <a:solidFill>
                  <a:schemeClr val="bg1"/>
                </a:solidFill>
                <a:latin typeface="Times New Roman"/>
                <a:ea typeface="Times New Roman"/>
                <a:hlinkClick r:id="rId2"/>
              </a:rPr>
              <a:t>://www.youtube.com/watch?v=fg7gqwoNdGI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02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376</Words>
  <Application>Microsoft Office PowerPoint</Application>
  <PresentationFormat>Экран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Математика та здоров’я. Множення десяткових дробів </vt:lpstr>
      <vt:lpstr>Вправа «Асоціація»</vt:lpstr>
      <vt:lpstr>Як помножити десятковий дріб на 10, 100, 1000 і т.д.?</vt:lpstr>
      <vt:lpstr> Як помножити десятковий дріб на 0,1, 0,01, 0,001 і т.д.?</vt:lpstr>
      <vt:lpstr>Виберіть число, відшукайте у полі пазла відповідний приклад</vt:lpstr>
      <vt:lpstr>Розв’яжемо задачі  </vt:lpstr>
      <vt:lpstr>Розв’яжемо задачі  </vt:lpstr>
      <vt:lpstr>Презентация PowerPoint</vt:lpstr>
      <vt:lpstr>Руханка "В здоровому тілі – здоровий дух" </vt:lpstr>
      <vt:lpstr>Робота в групах І група - «Здорове  харчування»</vt:lpstr>
      <vt:lpstr>Робота в групах ІІ група - «Вітаміни»</vt:lpstr>
      <vt:lpstr>Робота в групах ІІІ група - «Відмова від шкідливих звичок» </vt:lpstr>
      <vt:lpstr>Презентация PowerPoint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та здоров’я. Множення десяткових дробів </dc:title>
  <dc:creator>1</dc:creator>
  <cp:lastModifiedBy>1</cp:lastModifiedBy>
  <cp:revision>22</cp:revision>
  <dcterms:created xsi:type="dcterms:W3CDTF">2022-12-18T22:31:21Z</dcterms:created>
  <dcterms:modified xsi:type="dcterms:W3CDTF">2022-12-23T18:51:02Z</dcterms:modified>
</cp:coreProperties>
</file>