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jpeg" ContentType="image/jpeg"/>
  <Override PartName="/ppt/media/image17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41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15.png" ContentType="image/png"/>
  <Override PartName="/ppt/media/image3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2.png" ContentType="image/png"/>
  <Override PartName="/ppt/media/image20.png" ContentType="image/png"/>
  <Override PartName="/ppt/media/image40.jpeg" ContentType="image/jpeg"/>
  <Override PartName="/ppt/media/image21.jpeg" ContentType="image/jpeg"/>
  <Override PartName="/ppt/media/image23.jpeg" ContentType="image/jpeg"/>
  <Override PartName="/ppt/media/image24.jpeg" ContentType="image/jpeg"/>
  <Override PartName="/ppt/media/image25.png" ContentType="image/png"/>
  <Override PartName="/ppt/media/image36.jpeg" ContentType="image/jpeg"/>
  <Override PartName="/ppt/media/image26.jpeg" ContentType="image/jpeg"/>
  <Override PartName="/ppt/media/image37.png" ContentType="image/pn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8.jpeg" ContentType="image/jpeg"/>
  <Override PartName="/ppt/media/image39.jpeg" ContentType="image/jpeg"/>
  <Override PartName="/ppt/media/image42.jpeg" ContentType="image/jpeg"/>
  <Override PartName="/ppt/media/image4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uk-UA" sz="1800" spc="-1" strike="noStrike"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uk-UA" sz="4400" spc="-1" strike="noStrike"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png"/><Relationship Id="rId7" Type="http://schemas.openxmlformats.org/officeDocument/2006/relationships/image" Target="../media/image38.jpeg"/><Relationship Id="rId8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4" descr=""/>
          <p:cNvPicPr/>
          <p:nvPr/>
        </p:nvPicPr>
        <p:blipFill>
          <a:blip r:embed="rId1"/>
          <a:srcRect l="0" t="0" r="6647" b="0"/>
          <a:stretch/>
        </p:blipFill>
        <p:spPr>
          <a:xfrm>
            <a:off x="-45000" y="720"/>
            <a:ext cx="12338640" cy="6910920"/>
          </a:xfrm>
          <a:prstGeom prst="rect">
            <a:avLst/>
          </a:prstGeom>
          <a:ln w="0">
            <a:noFill/>
          </a:ln>
        </p:spPr>
      </p:pic>
      <p:pic>
        <p:nvPicPr>
          <p:cNvPr id="77" name="Рисунок 7" descr="Зображення, що містить картинка&#10;&#10;Опис створено автоматично"/>
          <p:cNvPicPr/>
          <p:nvPr/>
        </p:nvPicPr>
        <p:blipFill>
          <a:blip r:embed="rId2"/>
          <a:stretch/>
        </p:blipFill>
        <p:spPr>
          <a:xfrm>
            <a:off x="6862680" y="2316240"/>
            <a:ext cx="1225080" cy="1225080"/>
          </a:xfrm>
          <a:prstGeom prst="rect">
            <a:avLst/>
          </a:prstGeom>
          <a:ln w="0">
            <a:noFill/>
          </a:ln>
        </p:spPr>
      </p:pic>
      <p:pic>
        <p:nvPicPr>
          <p:cNvPr id="78" name="Рисунок 10" descr="Зображення, що містить текст, помаранчевий&#10;&#10;Опис створено автоматично"/>
          <p:cNvPicPr/>
          <p:nvPr/>
        </p:nvPicPr>
        <p:blipFill>
          <a:blip r:embed="rId3"/>
          <a:stretch/>
        </p:blipFill>
        <p:spPr>
          <a:xfrm>
            <a:off x="4068360" y="4491000"/>
            <a:ext cx="1372680" cy="1323720"/>
          </a:xfrm>
          <a:prstGeom prst="rect">
            <a:avLst/>
          </a:prstGeom>
          <a:ln w="0">
            <a:noFill/>
          </a:ln>
        </p:spPr>
      </p:pic>
      <p:pic>
        <p:nvPicPr>
          <p:cNvPr id="79" name="Рисунок 14" descr=""/>
          <p:cNvPicPr/>
          <p:nvPr/>
        </p:nvPicPr>
        <p:blipFill>
          <a:blip r:embed="rId4"/>
          <a:stretch/>
        </p:blipFill>
        <p:spPr>
          <a:xfrm>
            <a:off x="6662880" y="4315320"/>
            <a:ext cx="1657440" cy="1489680"/>
          </a:xfrm>
          <a:prstGeom prst="rect">
            <a:avLst/>
          </a:prstGeom>
          <a:ln w="0">
            <a:noFill/>
          </a:ln>
        </p:spPr>
      </p:pic>
      <p:pic>
        <p:nvPicPr>
          <p:cNvPr id="80" name="Рисунок 13" descr=""/>
          <p:cNvPicPr/>
          <p:nvPr/>
        </p:nvPicPr>
        <p:blipFill>
          <a:blip r:embed="rId5"/>
          <a:stretch/>
        </p:blipFill>
        <p:spPr>
          <a:xfrm>
            <a:off x="4649400" y="2453040"/>
            <a:ext cx="1315440" cy="1194840"/>
          </a:xfrm>
          <a:prstGeom prst="rect">
            <a:avLst/>
          </a:prstGeom>
          <a:ln w="0">
            <a:noFill/>
          </a:ln>
        </p:spPr>
      </p:pic>
      <p:pic>
        <p:nvPicPr>
          <p:cNvPr id="81" name="Рисунок 8" descr="Зображення, що містить картинка&#10;&#10;Опис створено автоматично"/>
          <p:cNvPicPr/>
          <p:nvPr/>
        </p:nvPicPr>
        <p:blipFill>
          <a:blip r:embed="rId6"/>
          <a:stretch/>
        </p:blipFill>
        <p:spPr>
          <a:xfrm>
            <a:off x="9187560" y="2868120"/>
            <a:ext cx="1671480" cy="1125360"/>
          </a:xfrm>
          <a:prstGeom prst="rect">
            <a:avLst/>
          </a:prstGeom>
          <a:ln w="0">
            <a:noFill/>
          </a:ln>
        </p:spPr>
      </p:pic>
      <p:pic>
        <p:nvPicPr>
          <p:cNvPr id="82" name="Рисунок 9" descr="Зображення, що містить картинка&#10;&#10;Опис створено автоматично"/>
          <p:cNvPicPr/>
          <p:nvPr/>
        </p:nvPicPr>
        <p:blipFill>
          <a:blip r:embed="rId7"/>
          <a:stretch/>
        </p:blipFill>
        <p:spPr>
          <a:xfrm>
            <a:off x="10027800" y="4401360"/>
            <a:ext cx="1554120" cy="1504080"/>
          </a:xfrm>
          <a:prstGeom prst="rect">
            <a:avLst/>
          </a:prstGeom>
          <a:ln w="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1060920" y="1014480"/>
            <a:ext cx="7185960" cy="69984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uk-UA" sz="4000" spc="-1" strike="noStrike">
                <a:solidFill>
                  <a:srgbClr val="4bb37a"/>
                </a:solidFill>
                <a:latin typeface="Calibri"/>
                <a:ea typeface="DejaVu Sans"/>
              </a:rPr>
              <a:t>Вправа ''Спіймай мій настрій''</a:t>
            </a:r>
            <a:endParaRPr b="0" lang="uk-UA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40080" y="4419720"/>
            <a:ext cx="10908000" cy="12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en-US" sz="6600" spc="-1" strike="noStrike">
                <a:solidFill>
                  <a:srgbClr val="ff0000"/>
                </a:solidFill>
                <a:latin typeface="Calibri Light"/>
              </a:rPr>
              <a:t>Які вони  - Наталка і Петро?</a:t>
            </a:r>
            <a:endParaRPr b="0" lang="uk-UA" sz="6600" spc="-1" strike="noStrike">
              <a:latin typeface="Arial"/>
            </a:endParaRPr>
          </a:p>
        </p:txBody>
      </p:sp>
      <p:pic>
        <p:nvPicPr>
          <p:cNvPr id="138" name="Рисунок 4" descr="Зображення, що містить квітка, рослина, у приміщенні, букет&#10;&#10;Опис створено автоматично"/>
          <p:cNvPicPr/>
          <p:nvPr/>
        </p:nvPicPr>
        <p:blipFill>
          <a:blip r:embed="rId1"/>
          <a:srcRect l="0" t="15592" r="0" b="15592"/>
          <a:stretch/>
        </p:blipFill>
        <p:spPr>
          <a:xfrm>
            <a:off x="0" y="0"/>
            <a:ext cx="6095160" cy="419400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2" descr="Зображення, що містить текст&#10;&#10;Опис створено автоматично"/>
          <p:cNvPicPr/>
          <p:nvPr/>
        </p:nvPicPr>
        <p:blipFill>
          <a:blip r:embed="rId2"/>
          <a:srcRect l="0" t="3629" r="0" b="5845"/>
          <a:stretch/>
        </p:blipFill>
        <p:spPr>
          <a:xfrm>
            <a:off x="6019920" y="0"/>
            <a:ext cx="6171480" cy="418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4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4" descr="Зображення, що містить текст, квітка&#10;&#10;Опис створено автоматично"/>
          <p:cNvPicPr/>
          <p:nvPr/>
        </p:nvPicPr>
        <p:blipFill>
          <a:blip r:embed="rId1"/>
          <a:srcRect l="0" t="0" r="0" b="6007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493920" y="5171040"/>
            <a:ext cx="10908000" cy="12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spcAft>
                <a:spcPts val="601"/>
              </a:spcAft>
            </a:pPr>
            <a:r>
              <a:rPr b="1" lang="en-US" sz="3600" spc="-1" strike="noStrike">
                <a:solidFill>
                  <a:srgbClr val="00b050"/>
                </a:solidFill>
                <a:latin typeface="Calibri Light"/>
                <a:ea typeface="DejaVu Sans"/>
              </a:rPr>
              <a:t>https://padlet.com/olgapliashechnyk1/7dhcro2ojmczd3v8</a:t>
            </a:r>
            <a:endParaRPr b="0" lang="uk-UA" sz="3600" spc="-1" strike="noStrike">
              <a:latin typeface="Arial"/>
            </a:endParaRPr>
          </a:p>
        </p:txBody>
      </p:sp>
      <p:pic>
        <p:nvPicPr>
          <p:cNvPr id="142" name="Рисунок 6" descr=""/>
          <p:cNvPicPr/>
          <p:nvPr/>
        </p:nvPicPr>
        <p:blipFill>
          <a:blip r:embed="rId2"/>
          <a:stretch/>
        </p:blipFill>
        <p:spPr>
          <a:xfrm>
            <a:off x="2147040" y="1206720"/>
            <a:ext cx="7000560" cy="416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8057160" y="0"/>
            <a:ext cx="4133880" cy="3345840"/>
          </a:xfrm>
          <a:custGeom>
            <a:avLst/>
            <a:gdLst/>
            <a:ahLst/>
            <a:rect l="l" t="t" r="r" b="b"/>
            <a:pathLst>
              <a:path w="4134715" h="3346705">
                <a:moveTo>
                  <a:pt x="1549963" y="0"/>
                </a:moveTo>
                <a:lnTo>
                  <a:pt x="4134715" y="0"/>
                </a:lnTo>
                <a:lnTo>
                  <a:pt x="4134715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2"/>
          <p:cNvSpPr/>
          <p:nvPr/>
        </p:nvSpPr>
        <p:spPr>
          <a:xfrm>
            <a:off x="4508280" y="0"/>
            <a:ext cx="4902840" cy="3345840"/>
          </a:xfrm>
          <a:custGeom>
            <a:avLst/>
            <a:gdLst/>
            <a:ahLst/>
            <a:rect l="l" t="t" r="r" b="b"/>
            <a:pathLst>
              <a:path w="4903560" h="3346705">
                <a:moveTo>
                  <a:pt x="1549963" y="0"/>
                </a:moveTo>
                <a:lnTo>
                  <a:pt x="4903560" y="0"/>
                </a:lnTo>
                <a:lnTo>
                  <a:pt x="335359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3"/>
          <p:cNvSpPr/>
          <p:nvPr/>
        </p:nvSpPr>
        <p:spPr>
          <a:xfrm>
            <a:off x="0" y="0"/>
            <a:ext cx="5881680" cy="3345840"/>
          </a:xfrm>
          <a:custGeom>
            <a:avLst/>
            <a:gdLst/>
            <a:ahLst/>
            <a:rect l="l" t="t" r="r" b="b"/>
            <a:pathLst>
              <a:path w="5882411" h="3346705">
                <a:moveTo>
                  <a:pt x="0" y="0"/>
                </a:moveTo>
                <a:lnTo>
                  <a:pt x="5882411" y="0"/>
                </a:lnTo>
                <a:lnTo>
                  <a:pt x="433244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6" name="Рисунок 9" descr="Зображення, що містить танцюрист, особа, спорт&#10;&#10;Опис створено автоматично"/>
          <p:cNvPicPr/>
          <p:nvPr/>
        </p:nvPicPr>
        <p:blipFill>
          <a:blip r:embed="rId1"/>
          <a:stretch/>
        </p:blipFill>
        <p:spPr>
          <a:xfrm>
            <a:off x="716040" y="606240"/>
            <a:ext cx="3496680" cy="231624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10" descr="Зображення, що містить особа, танцюрист&#10;&#10;Опис створено автоматично"/>
          <p:cNvPicPr/>
          <p:nvPr/>
        </p:nvPicPr>
        <p:blipFill>
          <a:blip r:embed="rId2"/>
          <a:stretch/>
        </p:blipFill>
        <p:spPr>
          <a:xfrm>
            <a:off x="5977440" y="657360"/>
            <a:ext cx="1772640" cy="2347920"/>
          </a:xfrm>
          <a:prstGeom prst="rect">
            <a:avLst/>
          </a:prstGeom>
          <a:ln w="0">
            <a:noFill/>
          </a:ln>
        </p:spPr>
      </p:pic>
      <p:pic>
        <p:nvPicPr>
          <p:cNvPr id="148" name="Рисунок 2" descr="Зображення, що містить особа, танцюрист, спорт, позує&#10;&#10;Опис створено автоматично"/>
          <p:cNvPicPr/>
          <p:nvPr/>
        </p:nvPicPr>
        <p:blipFill>
          <a:blip r:embed="rId3"/>
          <a:srcRect l="0" t="15661" r="0" b="8964"/>
          <a:stretch/>
        </p:blipFill>
        <p:spPr>
          <a:xfrm>
            <a:off x="9454680" y="1242360"/>
            <a:ext cx="2266560" cy="1178640"/>
          </a:xfrm>
          <a:prstGeom prst="rect">
            <a:avLst/>
          </a:prstGeom>
          <a:ln w="0">
            <a:noFill/>
          </a:ln>
        </p:spPr>
      </p:pic>
      <p:sp>
        <p:nvSpPr>
          <p:cNvPr id="149" name="CustomShape 4"/>
          <p:cNvSpPr/>
          <p:nvPr/>
        </p:nvSpPr>
        <p:spPr>
          <a:xfrm>
            <a:off x="6431040" y="3511440"/>
            <a:ext cx="5760360" cy="3345840"/>
          </a:xfrm>
          <a:custGeom>
            <a:avLst/>
            <a:gdLst/>
            <a:ahLst/>
            <a:rect l="l" t="t" r="r" b="b"/>
            <a:pathLst>
              <a:path w="5760906" h="3346705">
                <a:moveTo>
                  <a:pt x="1549964" y="0"/>
                </a:moveTo>
                <a:lnTo>
                  <a:pt x="5760906" y="0"/>
                </a:lnTo>
                <a:lnTo>
                  <a:pt x="5760906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5"/>
          <p:cNvSpPr/>
          <p:nvPr/>
        </p:nvSpPr>
        <p:spPr>
          <a:xfrm>
            <a:off x="2881800" y="3511440"/>
            <a:ext cx="4902840" cy="3345840"/>
          </a:xfrm>
          <a:custGeom>
            <a:avLst/>
            <a:gdLst/>
            <a:ahLst/>
            <a:rect l="l" t="t" r="r" b="b"/>
            <a:pathLst>
              <a:path w="4903562" h="3346705">
                <a:moveTo>
                  <a:pt x="1549965" y="0"/>
                </a:moveTo>
                <a:lnTo>
                  <a:pt x="4903562" y="0"/>
                </a:lnTo>
                <a:lnTo>
                  <a:pt x="3353599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6"/>
          <p:cNvSpPr/>
          <p:nvPr/>
        </p:nvSpPr>
        <p:spPr>
          <a:xfrm>
            <a:off x="0" y="3511440"/>
            <a:ext cx="4255560" cy="3345840"/>
          </a:xfrm>
          <a:custGeom>
            <a:avLst/>
            <a:gdLst/>
            <a:ahLst/>
            <a:rect l="l" t="t" r="r" b="b"/>
            <a:pathLst>
              <a:path w="4256221" h="3346705">
                <a:moveTo>
                  <a:pt x="0" y="0"/>
                </a:moveTo>
                <a:lnTo>
                  <a:pt x="4256221" y="0"/>
                </a:lnTo>
                <a:lnTo>
                  <a:pt x="270625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2" name="Рисунок 4" descr="Зображення, що містить особа, надворі, спорт, танцюрист&#10;&#10;Опис створено автоматично"/>
          <p:cNvPicPr/>
          <p:nvPr/>
        </p:nvPicPr>
        <p:blipFill>
          <a:blip r:embed="rId4"/>
          <a:srcRect l="0" t="0" r="10349" b="0"/>
          <a:stretch/>
        </p:blipFill>
        <p:spPr>
          <a:xfrm>
            <a:off x="731160" y="4259880"/>
            <a:ext cx="2006280" cy="1544040"/>
          </a:xfrm>
          <a:prstGeom prst="rect">
            <a:avLst/>
          </a:prstGeom>
          <a:ln w="0">
            <a:noFill/>
          </a:ln>
        </p:spPr>
      </p:pic>
      <p:pic>
        <p:nvPicPr>
          <p:cNvPr id="153" name="Рисунок 6" descr="Зображення, що містить особа, танцюрист, надворі, спорт&#10;&#10;Опис створено автоматично"/>
          <p:cNvPicPr/>
          <p:nvPr/>
        </p:nvPicPr>
        <p:blipFill>
          <a:blip r:embed="rId5"/>
          <a:srcRect l="0" t="8827" r="0" b="2213"/>
          <a:stretch/>
        </p:blipFill>
        <p:spPr>
          <a:xfrm>
            <a:off x="4443120" y="4443120"/>
            <a:ext cx="1918800" cy="117756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7" descr="Зображення, що містить особа, одягнений&#10;&#10;Опис створено автоматично"/>
          <p:cNvPicPr/>
          <p:nvPr/>
        </p:nvPicPr>
        <p:blipFill>
          <a:blip r:embed="rId6"/>
          <a:srcRect l="2528" t="0" r="9326" b="0"/>
          <a:stretch/>
        </p:blipFill>
        <p:spPr>
          <a:xfrm>
            <a:off x="8343360" y="3971880"/>
            <a:ext cx="3105000" cy="228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2"/>
          <p:cNvSpPr/>
          <p:nvPr/>
        </p:nvSpPr>
        <p:spPr>
          <a:xfrm>
            <a:off x="0" y="0"/>
            <a:ext cx="2012760" cy="6857280"/>
          </a:xfrm>
          <a:prstGeom prst="rect">
            <a:avLst/>
          </a:prstGeom>
          <a:solidFill>
            <a:srgbClr val="545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7" name="Рисунок 4" descr="Зображення, що містить текст, надворі, особа, дерево&#10;&#10;Опис створено автоматично"/>
          <p:cNvPicPr/>
          <p:nvPr/>
        </p:nvPicPr>
        <p:blipFill>
          <a:blip r:embed="rId1"/>
          <a:srcRect l="0" t="10973" r="0" b="16264"/>
          <a:stretch/>
        </p:blipFill>
        <p:spPr>
          <a:xfrm>
            <a:off x="4057560" y="960480"/>
            <a:ext cx="3150360" cy="1583640"/>
          </a:xfrm>
          <a:prstGeom prst="rect">
            <a:avLst/>
          </a:prstGeom>
          <a:ln w="0">
            <a:noFill/>
          </a:ln>
        </p:spPr>
      </p:pic>
      <p:pic>
        <p:nvPicPr>
          <p:cNvPr id="158" name="Рисунок 7" descr="Зображення, що містить особа, у приміщенні, позує&#10;&#10;Опис створено автоматично"/>
          <p:cNvPicPr/>
          <p:nvPr/>
        </p:nvPicPr>
        <p:blipFill>
          <a:blip r:embed="rId2"/>
          <a:srcRect l="34088" t="0" r="3040" b="0"/>
          <a:stretch/>
        </p:blipFill>
        <p:spPr>
          <a:xfrm>
            <a:off x="4057560" y="2603520"/>
            <a:ext cx="3150360" cy="328536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7" descr="Зображення, що містить особа, у приміщенні, позує&#10;&#10;Опис створено автоматично"/>
          <p:cNvPicPr/>
          <p:nvPr/>
        </p:nvPicPr>
        <p:blipFill>
          <a:blip r:embed="rId3"/>
          <a:srcRect l="34088" t="0" r="3040" b="0"/>
          <a:stretch/>
        </p:blipFill>
        <p:spPr>
          <a:xfrm>
            <a:off x="7269120" y="960480"/>
            <a:ext cx="2831400" cy="2947320"/>
          </a:xfrm>
          <a:prstGeom prst="rect">
            <a:avLst/>
          </a:prstGeom>
          <a:ln w="0">
            <a:noFill/>
          </a:ln>
        </p:spPr>
      </p:pic>
      <p:pic>
        <p:nvPicPr>
          <p:cNvPr id="160" name="Рисунок 6" descr="Зображення, що містить старий, позує&#10;&#10;Опис створено автоматично"/>
          <p:cNvPicPr/>
          <p:nvPr/>
        </p:nvPicPr>
        <p:blipFill>
          <a:blip r:embed="rId4"/>
          <a:srcRect l="22398" t="0" r="16170" b="0"/>
          <a:stretch/>
        </p:blipFill>
        <p:spPr>
          <a:xfrm>
            <a:off x="10161720" y="960480"/>
            <a:ext cx="1044000" cy="144396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6" descr="Зображення, що містить старий, позує&#10;&#10;Опис створено автоматично"/>
          <p:cNvPicPr/>
          <p:nvPr/>
        </p:nvPicPr>
        <p:blipFill>
          <a:blip r:embed="rId5"/>
          <a:srcRect l="22398" t="0" r="16170" b="0"/>
          <a:stretch/>
        </p:blipFill>
        <p:spPr>
          <a:xfrm>
            <a:off x="10161720" y="2465280"/>
            <a:ext cx="1044000" cy="1442160"/>
          </a:xfrm>
          <a:prstGeom prst="rect">
            <a:avLst/>
          </a:prstGeom>
          <a:ln w="0">
            <a:noFill/>
          </a:ln>
        </p:spPr>
      </p:pic>
      <p:pic>
        <p:nvPicPr>
          <p:cNvPr id="162" name="Рисунок 5" descr="Зображення, що містить текст, жінка, особа, позує&#10;&#10;Опис створено автоматично"/>
          <p:cNvPicPr/>
          <p:nvPr/>
        </p:nvPicPr>
        <p:blipFill>
          <a:blip r:embed="rId6"/>
          <a:srcRect l="4373" t="0" r="20623" b="0"/>
          <a:stretch/>
        </p:blipFill>
        <p:spPr>
          <a:xfrm>
            <a:off x="7269120" y="3968640"/>
            <a:ext cx="1921680" cy="1921680"/>
          </a:xfrm>
          <a:prstGeom prst="rect">
            <a:avLst/>
          </a:prstGeom>
          <a:ln w="0">
            <a:noFill/>
          </a:ln>
        </p:spPr>
      </p:pic>
      <p:pic>
        <p:nvPicPr>
          <p:cNvPr id="163" name="Рисунок 8" descr="Зображення, що містить особа, група, позує, танцюрист&#10;&#10;Опис створено автоматично"/>
          <p:cNvPicPr/>
          <p:nvPr/>
        </p:nvPicPr>
        <p:blipFill>
          <a:blip r:embed="rId7"/>
          <a:srcRect l="11491" t="0" r="9076" b="0"/>
          <a:stretch/>
        </p:blipFill>
        <p:spPr>
          <a:xfrm>
            <a:off x="9252000" y="3968640"/>
            <a:ext cx="1953360" cy="1921680"/>
          </a:xfrm>
          <a:prstGeom prst="rect">
            <a:avLst/>
          </a:prstGeom>
          <a:ln w="0">
            <a:noFill/>
          </a:ln>
        </p:spPr>
      </p:pic>
      <p:sp>
        <p:nvSpPr>
          <p:cNvPr id="164" name="CustomShape 3"/>
          <p:cNvSpPr/>
          <p:nvPr/>
        </p:nvSpPr>
        <p:spPr>
          <a:xfrm>
            <a:off x="640080" y="2074320"/>
            <a:ext cx="2751480" cy="2708640"/>
          </a:xfrm>
          <a:prstGeom prst="rect">
            <a:avLst/>
          </a:prstGeom>
          <a:solidFill>
            <a:srgbClr val="262626"/>
          </a:solidFill>
          <a:ln w="174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Calibri Light"/>
              </a:rPr>
              <a:t>КІНЕМАТОГРАФІЯ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Рисунок 4" descr="Зображення, що містить квітка, рослина, барвистий, букет&#10;&#10;Опис створено автоматично"/>
          <p:cNvPicPr/>
          <p:nvPr/>
        </p:nvPicPr>
        <p:blipFill>
          <a:blip r:embed="rId1"/>
          <a:stretch/>
        </p:blipFill>
        <p:spPr>
          <a:xfrm>
            <a:off x="-5760" y="-69840"/>
            <a:ext cx="12359160" cy="6924600"/>
          </a:xfrm>
          <a:prstGeom prst="rect">
            <a:avLst/>
          </a:prstGeom>
          <a:ln w="0">
            <a:noFill/>
          </a:ln>
        </p:spPr>
      </p:pic>
      <p:pic>
        <p:nvPicPr>
          <p:cNvPr id="167" name="Мультимедіа з Інтернету 14" descr=""/>
          <p:cNvPicPr/>
          <p:nvPr/>
        </p:nvPicPr>
        <p:blipFill>
          <a:blip r:embed="rId2"/>
          <a:stretch/>
        </p:blipFill>
        <p:spPr>
          <a:xfrm>
            <a:off x="3771720" y="1714680"/>
            <a:ext cx="4888080" cy="311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982800" y="1012680"/>
            <a:ext cx="4612680" cy="316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1" lang="en-US" sz="3200" spc="-1" strike="noStrike">
                <a:solidFill>
                  <a:srgbClr val="1000bf"/>
                </a:solidFill>
                <a:latin typeface="Calibri Light"/>
              </a:rPr>
              <a:t>https://wordwall.net/uk/resource/38677192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 flipH="1">
            <a:off x="8122680" y="0"/>
            <a:ext cx="4068000" cy="6857280"/>
          </a:xfrm>
          <a:prstGeom prst="rect">
            <a:avLst/>
          </a:prstGeom>
          <a:gradFill rotWithShape="0">
            <a:gsLst>
              <a:gs pos="26000">
                <a:srgbClr val="000000"/>
              </a:gs>
              <a:gs pos="100000">
                <a:srgbClr val="4472c4"/>
              </a:gs>
            </a:gsLst>
            <a:lin ang="9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4"/>
          <p:cNvSpPr/>
          <p:nvPr/>
        </p:nvSpPr>
        <p:spPr>
          <a:xfrm flipH="1">
            <a:off x="8122680" y="0"/>
            <a:ext cx="3610800" cy="6857280"/>
          </a:xfrm>
          <a:prstGeom prst="rect">
            <a:avLst/>
          </a:prstGeom>
          <a:gradFill rotWithShape="0">
            <a:gsLst>
              <a:gs pos="0">
                <a:srgbClr val="2f5597">
                  <a:alpha val="56078"/>
                </a:srgbClr>
              </a:gs>
              <a:gs pos="100000">
                <a:srgbClr val="000000">
                  <a:alpha val="52156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5"/>
          <p:cNvSpPr/>
          <p:nvPr/>
        </p:nvSpPr>
        <p:spPr>
          <a:xfrm rot="5400000">
            <a:off x="8231400" y="-106920"/>
            <a:ext cx="3853080" cy="4068000"/>
          </a:xfrm>
          <a:prstGeom prst="rect">
            <a:avLst/>
          </a:prstGeom>
          <a:gradFill rotWithShape="0">
            <a:gsLst>
              <a:gs pos="4000">
                <a:srgbClr val="4472c4">
                  <a:alpha val="0"/>
                </a:srgbClr>
              </a:gs>
              <a:gs pos="100000">
                <a:srgbClr val="000000">
                  <a:alpha val="34117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3" name="Рисунок 4" descr=""/>
          <p:cNvPicPr/>
          <p:nvPr/>
        </p:nvPicPr>
        <p:blipFill>
          <a:blip r:embed="rId1"/>
          <a:srcRect l="14537" t="0" r="29218" b="0"/>
          <a:stretch/>
        </p:blipFill>
        <p:spPr>
          <a:xfrm>
            <a:off x="6095880" y="1012680"/>
            <a:ext cx="4755600" cy="475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5" name="Рисунок 7" descr="Зображення, що містить квітка, рослина, соняшник&#10;&#10;Опис створено автоматично"/>
          <p:cNvPicPr/>
          <p:nvPr/>
        </p:nvPicPr>
        <p:blipFill>
          <a:blip r:embed="rId1"/>
          <a:stretch/>
        </p:blipFill>
        <p:spPr>
          <a:xfrm>
            <a:off x="-60480" y="-3240"/>
            <a:ext cx="12301560" cy="7016760"/>
          </a:xfrm>
          <a:prstGeom prst="rect">
            <a:avLst/>
          </a:prstGeom>
          <a:ln w="0"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2217240" y="666360"/>
            <a:ext cx="9188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5400" spc="-1" strike="noStrike">
                <a:solidFill>
                  <a:srgbClr val="b30404"/>
                </a:solidFill>
                <a:latin typeface="Times New Roman"/>
                <a:ea typeface="DejaVu Sans"/>
              </a:rPr>
              <a:t>Щиро дякую за роботу! </a:t>
            </a:r>
            <a:endParaRPr b="0" lang="uk-UA" sz="5400" spc="-1" strike="noStrike">
              <a:latin typeface="Arial"/>
            </a:endParaRPr>
          </a:p>
        </p:txBody>
      </p:sp>
      <p:pic>
        <p:nvPicPr>
          <p:cNvPr id="177" name="Рисунок 9" descr=""/>
          <p:cNvPicPr/>
          <p:nvPr/>
        </p:nvPicPr>
        <p:blipFill>
          <a:blip r:embed="rId2"/>
          <a:stretch/>
        </p:blipFill>
        <p:spPr>
          <a:xfrm>
            <a:off x="3858120" y="2208960"/>
            <a:ext cx="4349880" cy="299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4" descr="Зображення, що містить текст, рама для картини&#10;&#10;Опис створено автоматично"/>
          <p:cNvPicPr/>
          <p:nvPr/>
        </p:nvPicPr>
        <p:blipFill>
          <a:blip r:embed="rId1"/>
          <a:srcRect l="6434" t="0" r="311" b="0"/>
          <a:stretch/>
        </p:blipFill>
        <p:spPr>
          <a:xfrm>
            <a:off x="7364160" y="0"/>
            <a:ext cx="4827240" cy="6857280"/>
          </a:xfrm>
          <a:prstGeom prst="rect">
            <a:avLst/>
          </a:prstGeom>
          <a:ln w="0">
            <a:noFill/>
          </a:ln>
        </p:spPr>
      </p:pic>
      <p:pic>
        <p:nvPicPr>
          <p:cNvPr id="85" name="Рисунок 3" descr=""/>
          <p:cNvPicPr/>
          <p:nvPr/>
        </p:nvPicPr>
        <p:blipFill>
          <a:blip r:embed="rId2"/>
          <a:srcRect l="25649" t="0" r="33629" b="0"/>
          <a:stretch/>
        </p:blipFill>
        <p:spPr>
          <a:xfrm>
            <a:off x="-1726200" y="0"/>
            <a:ext cx="9811080" cy="6857280"/>
          </a:xfrm>
          <a:prstGeom prst="rect">
            <a:avLst/>
          </a:prstGeom>
          <a:ln w="0">
            <a:noFill/>
          </a:ln>
        </p:spPr>
      </p:pic>
      <p:pic>
        <p:nvPicPr>
          <p:cNvPr id="86" name="Мультимедіа з Інтернету 2" descr=""/>
          <p:cNvPicPr/>
          <p:nvPr/>
        </p:nvPicPr>
        <p:blipFill>
          <a:blip r:embed="rId3"/>
          <a:stretch/>
        </p:blipFill>
        <p:spPr>
          <a:xfrm>
            <a:off x="353880" y="2568960"/>
            <a:ext cx="2539440" cy="190440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83880" y="1471320"/>
            <a:ext cx="29671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en-US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І. П. Котляревський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​</a:t>
            </a:r>
            <a:endParaRPr b="0" lang="uk-UA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88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Рисунок 4" descr="Зображення, що містить рослина, соняшник, квітка&#10;&#10;Опис створено автоматично"/>
          <p:cNvPicPr/>
          <p:nvPr/>
        </p:nvPicPr>
        <p:blipFill>
          <a:blip r:embed="rId1"/>
          <a:srcRect l="5882" t="0" r="0" b="0"/>
          <a:stretch/>
        </p:blipFill>
        <p:spPr>
          <a:xfrm>
            <a:off x="2522520" y="0"/>
            <a:ext cx="9668880" cy="6857280"/>
          </a:xfrm>
          <a:prstGeom prst="rect">
            <a:avLst/>
          </a:prstGeom>
          <a:ln w="0"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0" y="0"/>
            <a:ext cx="7389720" cy="6857280"/>
          </a:xfrm>
          <a:prstGeom prst="rect">
            <a:avLst/>
          </a:prstGeom>
          <a:gradFill rotWithShape="0">
            <a:gsLst>
              <a:gs pos="52000">
                <a:srgbClr val="ffffff">
                  <a:alpha val="0"/>
                </a:srgbClr>
              </a:gs>
              <a:gs pos="100000">
                <a:srgbClr val="ffffff">
                  <a:alpha val="77254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838080" y="518040"/>
            <a:ext cx="8875440" cy="20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16000" indent="-227880">
              <a:lnSpc>
                <a:spcPct val="90000"/>
              </a:lnSpc>
              <a:spcAft>
                <a:spcPts val="601"/>
              </a:spcAft>
              <a:buClr>
                <a:srgbClr val="1000bf"/>
              </a:buClr>
              <a:buFont typeface="Arial"/>
              <a:buChar char="•"/>
            </a:pPr>
            <a:r>
              <a:rPr b="1" i="1" lang="en-US" sz="3200" spc="-1" strike="noStrike">
                <a:solidFill>
                  <a:srgbClr val="1000bf"/>
                </a:solidFill>
                <a:latin typeface="Calibri"/>
                <a:ea typeface="DejaVu Sans"/>
              </a:rPr>
              <a:t>Якби я був твором «Наталка Полтавка», то що я б про себе сказав...</a:t>
            </a:r>
            <a:r>
              <a:rPr b="0" lang="en-US" sz="3200" spc="-1" strike="noStrike">
                <a:solidFill>
                  <a:srgbClr val="1000bf"/>
                </a:solidFill>
                <a:latin typeface="Calibri"/>
                <a:ea typeface="DejaVu Sans"/>
              </a:rPr>
              <a:t>​</a:t>
            </a:r>
            <a:endParaRPr b="0" lang="uk-UA" sz="3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uk-UA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1219140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93" name="Group 2"/>
          <p:cNvGrpSpPr/>
          <p:nvPr/>
        </p:nvGrpSpPr>
        <p:grpSpPr>
          <a:xfrm>
            <a:off x="0" y="1083600"/>
            <a:ext cx="354600" cy="672840"/>
            <a:chOff x="0" y="1083600"/>
            <a:chExt cx="354600" cy="672840"/>
          </a:xfrm>
        </p:grpSpPr>
        <p:sp>
          <p:nvSpPr>
            <p:cNvPr id="94" name="CustomShape 3"/>
            <p:cNvSpPr/>
            <p:nvPr/>
          </p:nvSpPr>
          <p:spPr>
            <a:xfrm>
              <a:off x="0" y="1083600"/>
              <a:ext cx="8676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5" name="CustomShape 4"/>
            <p:cNvSpPr/>
            <p:nvPr/>
          </p:nvSpPr>
          <p:spPr>
            <a:xfrm>
              <a:off x="159480" y="1083600"/>
              <a:ext cx="195120" cy="6728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6" name="CustomShape 5"/>
          <p:cNvSpPr/>
          <p:nvPr/>
        </p:nvSpPr>
        <p:spPr>
          <a:xfrm flipH="1">
            <a:off x="664200" y="2090520"/>
            <a:ext cx="4296960" cy="26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6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7"/>
          <p:cNvSpPr/>
          <p:nvPr/>
        </p:nvSpPr>
        <p:spPr>
          <a:xfrm>
            <a:off x="590760" y="1081800"/>
            <a:ext cx="4746240" cy="55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1000"/>
          </a:bodyPr>
          <a:p>
            <a:pPr marL="216000" indent="-227880">
              <a:lnSpc>
                <a:spcPct val="160000"/>
              </a:lnSpc>
              <a:spcAft>
                <a:spcPts val="601"/>
              </a:spcAft>
              <a:buClr>
                <a:srgbClr val="c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Видатний український драматург Іван Карпенко-Карий писав:</a:t>
            </a:r>
            <a:r>
              <a:rPr b="0" lang="en-US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r>
              <a:rPr b="1" i="1" lang="en-US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«Багато води утекло в море забуття; протягом такого довгого часу тисячі драматичних п’єс спочивають вічним сном, забуті навіки, а «Наталку» вивчили напам’ять мало не всі слухачі… Здавалось би, й «Наталці» пора спочить, а вона невгамовно лунає на сцені дивно милими піснями і буде лунать довго, довго…»</a:t>
            </a:r>
            <a:r>
              <a:rPr b="1" lang="en-US" sz="2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 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60000"/>
              </a:lnSpc>
              <a:spcAft>
                <a:spcPts val="601"/>
              </a:spcAft>
            </a:pP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І справа тут, мабуть, не лише в пісні, а й у постаті героїні.</a:t>
            </a:r>
            <a:endParaRPr b="0" lang="uk-UA" sz="2000" spc="-1" strike="noStrike">
              <a:latin typeface="Arial"/>
            </a:endParaRPr>
          </a:p>
          <a:p>
            <a:pPr marL="216000" indent="-227880">
              <a:lnSpc>
                <a:spcPct val="160000"/>
              </a:lnSpc>
              <a:spcAft>
                <a:spcPts val="601"/>
              </a:spcAft>
              <a:buClr>
                <a:srgbClr val="c00000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Яка ж вона, Наталка? 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60000"/>
              </a:lnSpc>
              <a:spcAft>
                <a:spcPts val="601"/>
              </a:spcAft>
            </a:pPr>
            <a:r>
              <a:rPr b="1" lang="en-US" sz="20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Це ми і маємо з’ясувати. Отож на сьогоднішньому уроці ми охарактеризуємо не лише образ Наталки, а й тих людей, які були поруч із нею. З’ясуємо у чому особливість цього драматичного твору. 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60000"/>
              </a:lnSpc>
              <a:spcAft>
                <a:spcPts val="601"/>
              </a:spcAft>
            </a:pPr>
            <a:endParaRPr b="0" lang="uk-UA" sz="2000" spc="-1" strike="noStrike">
              <a:latin typeface="Arial"/>
            </a:endParaRPr>
          </a:p>
          <a:p>
            <a:pPr>
              <a:lnSpc>
                <a:spcPct val="160000"/>
              </a:lnSpc>
              <a:spcAft>
                <a:spcPts val="601"/>
              </a:spcAft>
            </a:pPr>
            <a:endParaRPr b="0" lang="uk-UA" sz="20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uk-UA" sz="2000" spc="-1" strike="noStrike">
              <a:latin typeface="Arial"/>
            </a:endParaRPr>
          </a:p>
        </p:txBody>
      </p:sp>
      <p:sp>
        <p:nvSpPr>
          <p:cNvPr id="99" name="CustomShape 8"/>
          <p:cNvSpPr/>
          <p:nvPr/>
        </p:nvSpPr>
        <p:spPr>
          <a:xfrm flipH="1">
            <a:off x="10697040" y="0"/>
            <a:ext cx="1493640" cy="685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9"/>
          <p:cNvSpPr/>
          <p:nvPr/>
        </p:nvSpPr>
        <p:spPr>
          <a:xfrm>
            <a:off x="5685840" y="513720"/>
            <a:ext cx="6008760" cy="583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" blurRad="139700" dir="5400000" dist="127080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1" name="Рисунок 4" descr="Зображення, що містить танцюрист&#10;&#10;Опис створено автоматично"/>
          <p:cNvPicPr/>
          <p:nvPr/>
        </p:nvPicPr>
        <p:blipFill>
          <a:blip r:embed="rId1"/>
          <a:srcRect l="6744" t="0" r="11245" b="0"/>
          <a:stretch/>
        </p:blipFill>
        <p:spPr>
          <a:xfrm>
            <a:off x="5977800" y="799200"/>
            <a:ext cx="5424840" cy="525852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10"/>
          <p:cNvSpPr/>
          <p:nvPr/>
        </p:nvSpPr>
        <p:spPr>
          <a:xfrm flipH="1">
            <a:off x="-720" y="6408720"/>
            <a:ext cx="12191400" cy="456480"/>
          </a:xfrm>
          <a:prstGeom prst="rect">
            <a:avLst/>
          </a:prstGeom>
          <a:gradFill rotWithShape="0">
            <a:gsLst>
              <a:gs pos="34000">
                <a:srgbClr val="000000">
                  <a:alpha val="96078"/>
                </a:srgbClr>
              </a:gs>
              <a:gs pos="100000">
                <a:srgbClr val="4472c4"/>
              </a:gs>
            </a:gsLst>
            <a:lin ang="8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11"/>
          <p:cNvSpPr/>
          <p:nvPr/>
        </p:nvSpPr>
        <p:spPr>
          <a:xfrm flipH="1">
            <a:off x="-720" y="6408720"/>
            <a:ext cx="8114760" cy="448560"/>
          </a:xfrm>
          <a:prstGeom prst="rect">
            <a:avLst/>
          </a:prstGeom>
          <a:gradFill rotWithShape="0">
            <a:gsLst>
              <a:gs pos="28000">
                <a:srgbClr val="2f5597">
                  <a:alpha val="59215"/>
                </a:srgbClr>
              </a:gs>
              <a:gs pos="100000">
                <a:srgbClr val="000000">
                  <a:alpha val="70196"/>
                </a:srgbClr>
              </a:gs>
            </a:gsLst>
            <a:lin ang="11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" name="Рисунок 4" descr=""/>
          <p:cNvPicPr/>
          <p:nvPr/>
        </p:nvPicPr>
        <p:blipFill>
          <a:blip r:embed="rId1"/>
          <a:srcRect l="10833" t="0" r="-2" b="-4"/>
          <a:stretch/>
        </p:blipFill>
        <p:spPr>
          <a:xfrm>
            <a:off x="-217800" y="0"/>
            <a:ext cx="12408840" cy="7060680"/>
          </a:xfrm>
          <a:prstGeom prst="rect">
            <a:avLst/>
          </a:prstGeom>
          <a:ln w="0">
            <a:noFill/>
          </a:ln>
        </p:spPr>
      </p:pic>
      <p:sp>
        <p:nvSpPr>
          <p:cNvPr id="107" name="CustomShape 3"/>
          <p:cNvSpPr/>
          <p:nvPr/>
        </p:nvSpPr>
        <p:spPr>
          <a:xfrm>
            <a:off x="768240" y="225360"/>
            <a:ext cx="10393920" cy="31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uk-UA" sz="4000" spc="-1" strike="noStrike">
                <a:solidFill>
                  <a:srgbClr val="1000bf"/>
                </a:solidFill>
                <a:latin typeface="Times New Roman"/>
                <a:ea typeface="DejaVu Sans"/>
              </a:rPr>
              <a:t>Тема. Соціально – побутова драма «Наталка Полтавка» І. Котляревського. Характеристика персонажів драми. Наталка як уособлення кращих рис української дівчини</a:t>
            </a:r>
            <a:r>
              <a:rPr b="0" lang="uk-UA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​</a:t>
            </a:r>
            <a:endParaRPr b="0" lang="uk-UA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2"/>
          <p:cNvSpPr/>
          <p:nvPr/>
        </p:nvSpPr>
        <p:spPr>
          <a:xfrm flipH="1" rot="10800000">
            <a:off x="0" y="720"/>
            <a:ext cx="12191400" cy="157536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2f5597"/>
              </a:gs>
            </a:gsLst>
            <a:lin ang="16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0" y="0"/>
            <a:ext cx="8128080" cy="1574640"/>
          </a:xfrm>
          <a:prstGeom prst="rect">
            <a:avLst/>
          </a:prstGeom>
          <a:gradFill rotWithShape="0">
            <a:gsLst>
              <a:gs pos="26000">
                <a:srgbClr val="8faadc">
                  <a:alpha val="0"/>
                </a:srgbClr>
              </a:gs>
              <a:gs pos="100000">
                <a:srgbClr val="4472c4">
                  <a:alpha val="41176"/>
                </a:srgbClr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4"/>
          <p:cNvSpPr/>
          <p:nvPr/>
        </p:nvSpPr>
        <p:spPr>
          <a:xfrm flipH="1">
            <a:off x="-720" y="0"/>
            <a:ext cx="12191400" cy="1573560"/>
          </a:xfrm>
          <a:prstGeom prst="rect">
            <a:avLst/>
          </a:prstGeom>
          <a:gradFill rotWithShape="0">
            <a:gsLst>
              <a:gs pos="22000">
                <a:srgbClr val="4472c4">
                  <a:alpha val="15294"/>
                </a:srgbClr>
              </a:gs>
              <a:gs pos="100000">
                <a:srgbClr val="000000">
                  <a:alpha val="63137"/>
                </a:srgbClr>
              </a:gs>
            </a:gsLst>
            <a:lin ang="4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699840" y="248040"/>
            <a:ext cx="7062840" cy="11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spcAft>
                <a:spcPts val="601"/>
              </a:spcAft>
              <a:tabLst>
                <a:tab algn="l" pos="0"/>
              </a:tabLst>
            </a:pPr>
            <a:r>
              <a:rPr b="1" lang="en-US" sz="3700" spc="-1" strike="noStrike">
                <a:solidFill>
                  <a:srgbClr val="ffffff"/>
                </a:solidFill>
                <a:latin typeface="Calibri Light"/>
                <a:ea typeface="DejaVu Sans"/>
              </a:rPr>
              <a:t>https://learningapps.org/display?v=pf01p3h7c22</a:t>
            </a:r>
            <a:endParaRPr b="0" lang="uk-UA" sz="3700" spc="-1" strike="noStrike">
              <a:latin typeface="Arial"/>
            </a:endParaRPr>
          </a:p>
        </p:txBody>
      </p:sp>
      <p:pic>
        <p:nvPicPr>
          <p:cNvPr id="113" name="Рисунок 5" descr=""/>
          <p:cNvPicPr/>
          <p:nvPr/>
        </p:nvPicPr>
        <p:blipFill>
          <a:blip r:embed="rId1"/>
          <a:srcRect l="13863" t="0" r="14906" b="0"/>
          <a:stretch/>
        </p:blipFill>
        <p:spPr>
          <a:xfrm>
            <a:off x="3277080" y="1966320"/>
            <a:ext cx="5637240" cy="445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2"/>
          <p:cNvSpPr/>
          <p:nvPr/>
        </p:nvSpPr>
        <p:spPr>
          <a:xfrm flipH="1" rot="16200000">
            <a:off x="2666520" y="-2665800"/>
            <a:ext cx="6857280" cy="12190680"/>
          </a:xfrm>
          <a:prstGeom prst="rect">
            <a:avLst/>
          </a:prstGeom>
          <a:gradFill rotWithShape="0">
            <a:gsLst>
              <a:gs pos="8000">
                <a:srgbClr val="4472c4"/>
              </a:gs>
              <a:gs pos="100000">
                <a:srgbClr val="203864"/>
              </a:gs>
            </a:gsLst>
            <a:lin ang="17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3"/>
          <p:cNvSpPr/>
          <p:nvPr/>
        </p:nvSpPr>
        <p:spPr>
          <a:xfrm flipH="1" rot="10800000">
            <a:off x="-2520" y="720"/>
            <a:ext cx="9070200" cy="6856920"/>
          </a:xfrm>
          <a:prstGeom prst="rect">
            <a:avLst/>
          </a:prstGeom>
          <a:gradFill rotWithShape="0">
            <a:gsLst>
              <a:gs pos="8000">
                <a:srgbClr val="000000">
                  <a:alpha val="52156"/>
                </a:srgbClr>
              </a:gs>
              <a:gs pos="100000">
                <a:srgbClr val="4472c4"/>
              </a:gs>
            </a:gsLst>
            <a:lin ang="15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4"/>
          <p:cNvSpPr/>
          <p:nvPr/>
        </p:nvSpPr>
        <p:spPr>
          <a:xfrm flipH="1" rot="16200000">
            <a:off x="3649320" y="-1685160"/>
            <a:ext cx="4893840" cy="12192840"/>
          </a:xfrm>
          <a:prstGeom prst="rect">
            <a:avLst/>
          </a:prstGeom>
          <a:gradFill rotWithShape="0">
            <a:gsLst>
              <a:gs pos="0">
                <a:srgbClr val="9dc3e6">
                  <a:alpha val="0"/>
                </a:srgbClr>
              </a:gs>
              <a:gs pos="100000">
                <a:srgbClr val="000000">
                  <a:alpha val="46274"/>
                </a:srgbClr>
              </a:gs>
            </a:gsLst>
            <a:lin ang="6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8" name="Рисунок 5" descr=""/>
          <p:cNvPicPr/>
          <p:nvPr/>
        </p:nvPicPr>
        <p:blipFill>
          <a:blip r:embed="rId1"/>
          <a:stretch/>
        </p:blipFill>
        <p:spPr>
          <a:xfrm>
            <a:off x="1298160" y="715320"/>
            <a:ext cx="9817560" cy="480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8057160" y="0"/>
            <a:ext cx="4133880" cy="3345840"/>
          </a:xfrm>
          <a:custGeom>
            <a:avLst/>
            <a:gdLst/>
            <a:ahLst/>
            <a:rect l="l" t="t" r="r" b="b"/>
            <a:pathLst>
              <a:path w="4134715" h="3346705">
                <a:moveTo>
                  <a:pt x="1549963" y="0"/>
                </a:moveTo>
                <a:lnTo>
                  <a:pt x="4134715" y="0"/>
                </a:lnTo>
                <a:lnTo>
                  <a:pt x="4134715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4508280" y="0"/>
            <a:ext cx="4902840" cy="3345840"/>
          </a:xfrm>
          <a:custGeom>
            <a:avLst/>
            <a:gdLst/>
            <a:ahLst/>
            <a:rect l="l" t="t" r="r" b="b"/>
            <a:pathLst>
              <a:path w="4903560" h="3346705">
                <a:moveTo>
                  <a:pt x="1549963" y="0"/>
                </a:moveTo>
                <a:lnTo>
                  <a:pt x="4903560" y="0"/>
                </a:lnTo>
                <a:lnTo>
                  <a:pt x="335359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3"/>
          <p:cNvSpPr/>
          <p:nvPr/>
        </p:nvSpPr>
        <p:spPr>
          <a:xfrm>
            <a:off x="0" y="0"/>
            <a:ext cx="5881680" cy="3345840"/>
          </a:xfrm>
          <a:custGeom>
            <a:avLst/>
            <a:gdLst/>
            <a:ahLst/>
            <a:rect l="l" t="t" r="r" b="b"/>
            <a:pathLst>
              <a:path w="5882411" h="3346705">
                <a:moveTo>
                  <a:pt x="0" y="0"/>
                </a:moveTo>
                <a:lnTo>
                  <a:pt x="5882411" y="0"/>
                </a:lnTo>
                <a:lnTo>
                  <a:pt x="433244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2" name="Рисунок 8" descr="Зображення, що містить текст&#10;&#10;Опис створено автоматично"/>
          <p:cNvPicPr/>
          <p:nvPr/>
        </p:nvPicPr>
        <p:blipFill>
          <a:blip r:embed="rId1"/>
          <a:stretch/>
        </p:blipFill>
        <p:spPr>
          <a:xfrm>
            <a:off x="807480" y="523440"/>
            <a:ext cx="3313800" cy="2481840"/>
          </a:xfrm>
          <a:prstGeom prst="rect">
            <a:avLst/>
          </a:prstGeom>
          <a:ln w="0">
            <a:noFill/>
          </a:ln>
        </p:spPr>
      </p:pic>
      <p:pic>
        <p:nvPicPr>
          <p:cNvPr id="123" name="Рисунок 12" descr="Зображення, що містить текст&#10;&#10;Опис створено автоматично"/>
          <p:cNvPicPr/>
          <p:nvPr/>
        </p:nvPicPr>
        <p:blipFill>
          <a:blip r:embed="rId2"/>
          <a:stretch/>
        </p:blipFill>
        <p:spPr>
          <a:xfrm>
            <a:off x="6065640" y="657360"/>
            <a:ext cx="1596600" cy="234792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13" descr="Зображення, що містить вікно, рама для картини&#10;&#10;Опис створено автоматично"/>
          <p:cNvPicPr/>
          <p:nvPr/>
        </p:nvPicPr>
        <p:blipFill>
          <a:blip r:embed="rId3"/>
          <a:stretch/>
        </p:blipFill>
        <p:spPr>
          <a:xfrm>
            <a:off x="9454680" y="981720"/>
            <a:ext cx="2266560" cy="1699560"/>
          </a:xfrm>
          <a:prstGeom prst="rect">
            <a:avLst/>
          </a:prstGeom>
          <a:ln w="0">
            <a:noFill/>
          </a:ln>
        </p:spPr>
      </p:pic>
      <p:sp>
        <p:nvSpPr>
          <p:cNvPr id="125" name="CustomShape 4"/>
          <p:cNvSpPr/>
          <p:nvPr/>
        </p:nvSpPr>
        <p:spPr>
          <a:xfrm>
            <a:off x="6431040" y="3511440"/>
            <a:ext cx="5760360" cy="3345840"/>
          </a:xfrm>
          <a:custGeom>
            <a:avLst/>
            <a:gdLst/>
            <a:ahLst/>
            <a:rect l="l" t="t" r="r" b="b"/>
            <a:pathLst>
              <a:path w="5760906" h="3346705">
                <a:moveTo>
                  <a:pt x="1549964" y="0"/>
                </a:moveTo>
                <a:lnTo>
                  <a:pt x="5760906" y="0"/>
                </a:lnTo>
                <a:lnTo>
                  <a:pt x="5760906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5"/>
          <p:cNvSpPr/>
          <p:nvPr/>
        </p:nvSpPr>
        <p:spPr>
          <a:xfrm>
            <a:off x="2881800" y="3511440"/>
            <a:ext cx="4902840" cy="3345840"/>
          </a:xfrm>
          <a:custGeom>
            <a:avLst/>
            <a:gdLst/>
            <a:ahLst/>
            <a:rect l="l" t="t" r="r" b="b"/>
            <a:pathLst>
              <a:path w="4903562" h="3346705">
                <a:moveTo>
                  <a:pt x="1549965" y="0"/>
                </a:moveTo>
                <a:lnTo>
                  <a:pt x="4903562" y="0"/>
                </a:lnTo>
                <a:lnTo>
                  <a:pt x="3353599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6"/>
          <p:cNvSpPr/>
          <p:nvPr/>
        </p:nvSpPr>
        <p:spPr>
          <a:xfrm>
            <a:off x="0" y="3511440"/>
            <a:ext cx="4255560" cy="3345840"/>
          </a:xfrm>
          <a:custGeom>
            <a:avLst/>
            <a:gdLst/>
            <a:ahLst/>
            <a:rect l="l" t="t" r="r" b="b"/>
            <a:pathLst>
              <a:path w="4256221" h="3346705">
                <a:moveTo>
                  <a:pt x="0" y="0"/>
                </a:moveTo>
                <a:lnTo>
                  <a:pt x="4256221" y="0"/>
                </a:lnTo>
                <a:lnTo>
                  <a:pt x="2706257" y="3346705"/>
                </a:lnTo>
                <a:lnTo>
                  <a:pt x="0" y="33467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8" name="Рисунок 6" descr="Зображення, що містить текст, особа, зелений&#10;&#10;Опис створено автоматично"/>
          <p:cNvPicPr/>
          <p:nvPr/>
        </p:nvPicPr>
        <p:blipFill>
          <a:blip r:embed="rId4"/>
          <a:stretch/>
        </p:blipFill>
        <p:spPr>
          <a:xfrm>
            <a:off x="731160" y="4279680"/>
            <a:ext cx="2006280" cy="148500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5" descr="Зображення, що містить текст, жінка, особа, позує&#10;&#10;Опис створено автоматично"/>
          <p:cNvPicPr/>
          <p:nvPr/>
        </p:nvPicPr>
        <p:blipFill>
          <a:blip r:embed="rId5"/>
          <a:stretch/>
        </p:blipFill>
        <p:spPr>
          <a:xfrm>
            <a:off x="4443120" y="4312440"/>
            <a:ext cx="1918800" cy="143892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9" descr="Зображення, що містить особа, у приміщенні, позує&#10;&#10;Опис створено автоматично"/>
          <p:cNvPicPr/>
          <p:nvPr/>
        </p:nvPicPr>
        <p:blipFill>
          <a:blip r:embed="rId6"/>
          <a:stretch/>
        </p:blipFill>
        <p:spPr>
          <a:xfrm>
            <a:off x="8134200" y="3971880"/>
            <a:ext cx="3522600" cy="228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88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489240" y="1118880"/>
            <a:ext cx="4619160" cy="4619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3"/>
          <p:cNvSpPr/>
          <p:nvPr/>
        </p:nvSpPr>
        <p:spPr>
          <a:xfrm>
            <a:off x="1171080" y="1396800"/>
            <a:ext cx="3239640" cy="406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br/>
            <a:r>
              <a:rPr b="1" i="1" lang="en-US" sz="2800" spc="-1" strike="noStrike">
                <a:solidFill>
                  <a:srgbClr val="1000bf"/>
                </a:solidFill>
                <a:latin typeface="Calibri Light"/>
              </a:rPr>
              <a:t>Вправа "Перевтілення у персонажа’’</a:t>
            </a:r>
            <a:br/>
            <a:r>
              <a:rPr b="1" lang="en-US" sz="2800" spc="-1" strike="noStrike">
                <a:solidFill>
                  <a:srgbClr val="1000bf"/>
                </a:solidFill>
                <a:latin typeface="Calibri Light"/>
              </a:rPr>
              <a:t>Прийом "Обмін ролями". </a:t>
            </a:r>
            <a:r>
              <a:rPr b="1" i="1" lang="en-US" sz="2800" spc="-1" strike="noStrike">
                <a:solidFill>
                  <a:srgbClr val="1000bf"/>
                </a:solidFill>
                <a:latin typeface="Calibri Light"/>
              </a:rPr>
              <a:t>Опишіть себе 1 чи 2 реченнями.</a:t>
            </a:r>
            <a:br/>
            <a:br/>
            <a:endParaRPr b="0" lang="uk-UA" sz="2800" spc="-1" strike="noStrike"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 rot="19809000">
            <a:off x="8683200" y="941040"/>
            <a:ext cx="2987280" cy="2987280"/>
          </a:xfrm>
          <a:prstGeom prst="arc">
            <a:avLst>
              <a:gd name="adj1" fmla="val 15817365"/>
              <a:gd name="adj2" fmla="val 1781380"/>
            </a:avLst>
          </a:prstGeom>
          <a:noFill/>
          <a:ln cap="rnd" w="127000">
            <a:solidFill>
              <a:schemeClr val="accent4"/>
            </a:solidFill>
            <a:custDash>
              <a:ds d="400000" sp="3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5"/>
          <p:cNvSpPr/>
          <p:nvPr/>
        </p:nvSpPr>
        <p:spPr>
          <a:xfrm>
            <a:off x="910080" y="4781160"/>
            <a:ext cx="545400" cy="54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6"/>
          <p:cNvSpPr/>
          <p:nvPr/>
        </p:nvSpPr>
        <p:spPr>
          <a:xfrm>
            <a:off x="5370120" y="1526040"/>
            <a:ext cx="5535720" cy="39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1" lang="en-US" sz="3600" spc="-1" strike="noStrike">
                <a:solidFill>
                  <a:srgbClr val="0070c0"/>
                </a:solidFill>
                <a:latin typeface="Calibri"/>
                <a:ea typeface="DejaVu Sans"/>
              </a:rPr>
              <a:t>Я - Наталка​</a:t>
            </a:r>
            <a:br/>
            <a:r>
              <a:rPr b="1" lang="en-US" sz="3600" spc="-1" strike="noStrike">
                <a:solidFill>
                  <a:srgbClr val="0070c0"/>
                </a:solidFill>
                <a:latin typeface="Calibri"/>
                <a:ea typeface="DejaVu Sans"/>
              </a:rPr>
              <a:t>Я - Петро​</a:t>
            </a:r>
            <a:br/>
            <a:r>
              <a:rPr b="1" lang="en-US" sz="3600" spc="-1" strike="noStrike">
                <a:solidFill>
                  <a:srgbClr val="0070c0"/>
                </a:solidFill>
                <a:latin typeface="Calibri"/>
                <a:ea typeface="DejaVu Sans"/>
              </a:rPr>
              <a:t>Я - Возний​</a:t>
            </a:r>
            <a:br/>
            <a:r>
              <a:rPr b="1" lang="en-US" sz="3600" spc="-1" strike="noStrike">
                <a:solidFill>
                  <a:srgbClr val="0070c0"/>
                </a:solidFill>
                <a:latin typeface="Calibri"/>
                <a:ea typeface="DejaVu Sans"/>
              </a:rPr>
              <a:t>Я - Виборний​</a:t>
            </a:r>
            <a:br/>
            <a:r>
              <a:rPr b="1" lang="en-US" sz="3600" spc="-1" strike="noStrike">
                <a:solidFill>
                  <a:srgbClr val="0070c0"/>
                </a:solidFill>
                <a:latin typeface="Calibri"/>
                <a:ea typeface="DejaVu Sans"/>
              </a:rPr>
              <a:t>Я - Микола ​</a:t>
            </a:r>
            <a:br/>
            <a:r>
              <a:rPr b="1" lang="en-US" sz="3600" spc="-1" strike="noStrike">
                <a:solidFill>
                  <a:srgbClr val="0070c0"/>
                </a:solidFill>
                <a:latin typeface="Calibri"/>
                <a:ea typeface="DejaVu Sans"/>
              </a:rPr>
              <a:t>Я - Терпелиха​</a:t>
            </a:r>
            <a:endParaRPr b="0" lang="uk-UA" sz="36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b="0" lang="uk-UA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LibreOffice/7.0.0.3$Windows_x86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2022-10-23T16:23:38Z</dcterms:created>
  <dc:creator/>
  <dc:description/>
  <dc:language>uk-UA</dc:language>
  <cp:lastModifiedBy/>
  <dcterms:modified xsi:type="dcterms:W3CDTF">2022-12-24T19:09:20Z</dcterms:modified>
  <cp:revision>32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Notes">
    <vt:i4>0</vt:i4>
  </property>
  <property fmtid="{D5CDD505-2E9C-101B-9397-08002B2CF9AE}" pid="7" name="PresentationFormat">
    <vt:lpwstr>Широкий екран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16</vt:i4>
  </property>
</Properties>
</file>