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1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19369-197E-4D32-BB80-22D02C84C4E2}" type="datetimeFigureOut">
              <a:rPr lang="uk-UA" smtClean="0"/>
              <a:t>05.01.2023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2EA0-8EA6-4FA9-B832-3EB5791CC9E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98605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19369-197E-4D32-BB80-22D02C84C4E2}" type="datetimeFigureOut">
              <a:rPr lang="uk-UA" smtClean="0"/>
              <a:t>05.01.2023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2EA0-8EA6-4FA9-B832-3EB5791CC9E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65520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19369-197E-4D32-BB80-22D02C84C4E2}" type="datetimeFigureOut">
              <a:rPr lang="uk-UA" smtClean="0"/>
              <a:t>05.01.2023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2EA0-8EA6-4FA9-B832-3EB5791CC9E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4018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Відредагуйте стиль зразка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19369-197E-4D32-BB80-22D02C84C4E2}" type="datetimeFigureOut">
              <a:rPr lang="uk-UA" smtClean="0"/>
              <a:t>05.01.2023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2EA0-8EA6-4FA9-B832-3EB5791CC9EB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31775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19369-197E-4D32-BB80-22D02C84C4E2}" type="datetimeFigureOut">
              <a:rPr lang="uk-UA" smtClean="0"/>
              <a:t>05.01.2023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2EA0-8EA6-4FA9-B832-3EB5791CC9E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30227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19369-197E-4D32-BB80-22D02C84C4E2}" type="datetimeFigureOut">
              <a:rPr lang="uk-UA" smtClean="0"/>
              <a:t>05.01.2023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2EA0-8EA6-4FA9-B832-3EB5791CC9E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06107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19369-197E-4D32-BB80-22D02C84C4E2}" type="datetimeFigureOut">
              <a:rPr lang="uk-UA" smtClean="0"/>
              <a:t>05.01.2023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2EA0-8EA6-4FA9-B832-3EB5791CC9E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727789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19369-197E-4D32-BB80-22D02C84C4E2}" type="datetimeFigureOut">
              <a:rPr lang="uk-UA" smtClean="0"/>
              <a:t>05.01.2023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2EA0-8EA6-4FA9-B832-3EB5791CC9E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1598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19369-197E-4D32-BB80-22D02C84C4E2}" type="datetimeFigureOut">
              <a:rPr lang="uk-UA" smtClean="0"/>
              <a:t>05.01.2023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2EA0-8EA6-4FA9-B832-3EB5791CC9E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49529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19369-197E-4D32-BB80-22D02C84C4E2}" type="datetimeFigureOut">
              <a:rPr lang="uk-UA" smtClean="0"/>
              <a:t>05.01.2023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2EA0-8EA6-4FA9-B832-3EB5791CC9E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1512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19369-197E-4D32-BB80-22D02C84C4E2}" type="datetimeFigureOut">
              <a:rPr lang="uk-UA" smtClean="0"/>
              <a:t>05.01.2023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2EA0-8EA6-4FA9-B832-3EB5791CC9E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76996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19369-197E-4D32-BB80-22D02C84C4E2}" type="datetimeFigureOut">
              <a:rPr lang="uk-UA" smtClean="0"/>
              <a:t>05.01.2023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2EA0-8EA6-4FA9-B832-3EB5791CC9E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0884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19369-197E-4D32-BB80-22D02C84C4E2}" type="datetimeFigureOut">
              <a:rPr lang="uk-UA" smtClean="0"/>
              <a:t>05.01.2023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2EA0-8EA6-4FA9-B832-3EB5791CC9E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20108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19369-197E-4D32-BB80-22D02C84C4E2}" type="datetimeFigureOut">
              <a:rPr lang="uk-UA" smtClean="0"/>
              <a:t>05.01.2023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2EA0-8EA6-4FA9-B832-3EB5791CC9E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99722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19369-197E-4D32-BB80-22D02C84C4E2}" type="datetimeFigureOut">
              <a:rPr lang="uk-UA" smtClean="0"/>
              <a:t>05.01.2023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2EA0-8EA6-4FA9-B832-3EB5791CC9E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8714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19369-197E-4D32-BB80-22D02C84C4E2}" type="datetimeFigureOut">
              <a:rPr lang="uk-UA" smtClean="0"/>
              <a:t>05.01.2023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2EA0-8EA6-4FA9-B832-3EB5791CC9E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58803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19369-197E-4D32-BB80-22D02C84C4E2}" type="datetimeFigureOut">
              <a:rPr lang="uk-UA" smtClean="0"/>
              <a:t>05.01.2023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2EA0-8EA6-4FA9-B832-3EB5791CC9E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58990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0619369-197E-4D32-BB80-22D02C84C4E2}" type="datetimeFigureOut">
              <a:rPr lang="uk-UA" smtClean="0"/>
              <a:t>05.01.2023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42EA0-8EA6-4FA9-B832-3EB5791CC9E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85498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hyperlink" Target="https://learningapps.org/watch?v=prty1npbn22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learningapps.org/watch?v=pf45dizna22" TargetMode="External"/><Relationship Id="rId5" Type="http://schemas.openxmlformats.org/officeDocument/2006/relationships/hyperlink" Target="https://learningapps.org/watch?v=pzbmmbj8k22" TargetMode="Externa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youtube.com/watch?v=Rlo9dvt8wyE" TargetMode="External"/><Relationship Id="rId5" Type="http://schemas.openxmlformats.org/officeDocument/2006/relationships/hyperlink" Target="https://golab.gw.utwente.nl/production/electricalCircuitLab/build/circuitLab.html?preview" TargetMode="External"/><Relationship Id="rId4" Type="http://schemas.openxmlformats.org/officeDocument/2006/relationships/hyperlink" Target="https://jamboard.google.com/d/1mERWzs-oy-Vc2-MFfoNcAkm3X8KejUbtScbuWgAdwmQ/edit?usp=sharin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s://create.kahoot.it/details/41a03bcb-9831-487b-99d0-4eb8fc4c496d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llpaperflare.com/three-assorted-color-ball-plush-toy-on-grass-smilies-emotions-wallpaper-ukaxu" TargetMode="External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vseosvita.ua/test/start/orn896" TargetMode="External"/><Relationship Id="rId2" Type="http://schemas.openxmlformats.org/officeDocument/2006/relationships/hyperlink" Target="https://golab.gw.utwente.nl/production/electricalCircuitLab/build/circuitLab.html?preview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seosvita.ua/u.1hvf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20FF06-052E-4C96-A003-4DCC699891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4" y="1447800"/>
            <a:ext cx="10529045" cy="3329581"/>
          </a:xfrm>
        </p:spPr>
        <p:txBody>
          <a:bodyPr/>
          <a:lstStyle/>
          <a:p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Тема: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Види з’єднань провідників. Розв’язування задач</a:t>
            </a:r>
            <a:endParaRPr lang="uk-UA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D72F0531-76D4-4613-8D88-CDEEFA4540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352925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0AF65F-2570-4376-8007-E9F679B10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Запам’ятай!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80A2A24-77D0-4FEF-8774-8AF903FB4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uk-UA" dirty="0"/>
              <a:t>Вивчай все не з марнославства, а задля практичної користі. </a:t>
            </a:r>
          </a:p>
          <a:p>
            <a:pPr fontAlgn="base"/>
            <a:r>
              <a:rPr lang="uk-UA" dirty="0"/>
              <a:t>Всі люди в рівній мірі мають право на освіту і повинні користуватися плодами науки.</a:t>
            </a:r>
          </a:p>
          <a:p>
            <a:pPr fontAlgn="base"/>
            <a:r>
              <a:rPr lang="uk-UA" dirty="0"/>
              <a:t> Вченість - це солодкий плід гіркого кореня.</a:t>
            </a:r>
          </a:p>
          <a:p>
            <a:pPr fontAlgn="base"/>
            <a:r>
              <a:rPr lang="uk-UA" dirty="0"/>
              <a:t> Вчити себе самого - благородна справа.</a:t>
            </a:r>
          </a:p>
          <a:p>
            <a:pPr fontAlgn="base"/>
            <a:r>
              <a:rPr lang="ru-RU" dirty="0"/>
              <a:t>Живи, </a:t>
            </a:r>
            <a:r>
              <a:rPr lang="ru-RU" dirty="0" err="1"/>
              <a:t>ніби</a:t>
            </a:r>
            <a:r>
              <a:rPr lang="ru-RU" dirty="0"/>
              <a:t> завтра </a:t>
            </a:r>
            <a:r>
              <a:rPr lang="ru-RU" dirty="0" err="1"/>
              <a:t>помреш</a:t>
            </a:r>
            <a:r>
              <a:rPr lang="ru-RU" dirty="0"/>
              <a:t>, </a:t>
            </a:r>
            <a:r>
              <a:rPr lang="ru-RU" dirty="0" err="1"/>
              <a:t>вчися</a:t>
            </a:r>
            <a:r>
              <a:rPr lang="ru-RU" dirty="0"/>
              <a:t>, </a:t>
            </a:r>
            <a:r>
              <a:rPr lang="ru-RU" dirty="0" err="1"/>
              <a:t>ніби</a:t>
            </a:r>
            <a:r>
              <a:rPr lang="ru-RU" dirty="0"/>
              <a:t> </a:t>
            </a:r>
            <a:r>
              <a:rPr lang="ru-RU" dirty="0" err="1"/>
              <a:t>будеш</a:t>
            </a:r>
            <a:r>
              <a:rPr lang="ru-RU" dirty="0"/>
              <a:t> </a:t>
            </a:r>
            <a:r>
              <a:rPr lang="ru-RU" dirty="0" err="1"/>
              <a:t>жити</a:t>
            </a:r>
            <a:r>
              <a:rPr lang="ru-RU" dirty="0"/>
              <a:t> </a:t>
            </a:r>
            <a:r>
              <a:rPr lang="ru-RU" dirty="0" err="1"/>
              <a:t>вічно</a:t>
            </a:r>
            <a:r>
              <a:rPr lang="ru-RU" dirty="0"/>
              <a:t>.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88995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C9856CCA-05DF-44CD-8962-BC813B982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789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uk-UA" sz="3100" b="1" dirty="0">
                <a:latin typeface="Arial" panose="020B0604020202020204" pitchFamily="34" charset="0"/>
                <a:cs typeface="Arial" panose="020B0604020202020204" pitchFamily="34" charset="0"/>
              </a:rPr>
              <a:t>Тема:</a:t>
            </a:r>
            <a:r>
              <a:rPr lang="uk-UA" sz="3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100" b="1" dirty="0">
                <a:latin typeface="Arial" panose="020B0604020202020204" pitchFamily="34" charset="0"/>
                <a:cs typeface="Arial" panose="020B0604020202020204" pitchFamily="34" charset="0"/>
              </a:rPr>
              <a:t>Види з’єднань провідників. Розв’язування задач.</a:t>
            </a:r>
            <a:br>
              <a:rPr lang="uk-UA" dirty="0"/>
            </a:br>
            <a:endParaRPr lang="uk-UA" dirty="0"/>
          </a:p>
        </p:txBody>
      </p:sp>
      <p:sp>
        <p:nvSpPr>
          <p:cNvPr id="8" name="Місце для тексту 7">
            <a:extLst>
              <a:ext uri="{FF2B5EF4-FFF2-40B4-BE49-F238E27FC236}">
                <a16:creationId xmlns:a16="http://schemas.microsoft.com/office/drawing/2014/main" id="{5B50AF0D-98A5-4653-B0D5-1C4F9D2B48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5926" y="857251"/>
            <a:ext cx="5157787" cy="823912"/>
          </a:xfrm>
        </p:spPr>
        <p:txBody>
          <a:bodyPr/>
          <a:lstStyle/>
          <a:p>
            <a:r>
              <a:rPr lang="uk-UA" b="1" dirty="0"/>
              <a:t>Завдання</a:t>
            </a:r>
          </a:p>
        </p:txBody>
      </p:sp>
      <p:sp>
        <p:nvSpPr>
          <p:cNvPr id="9" name="Місце для вмісту 8">
            <a:extLst>
              <a:ext uri="{FF2B5EF4-FFF2-40B4-BE49-F238E27FC236}">
                <a16:creationId xmlns:a16="http://schemas.microsoft.com/office/drawing/2014/main" id="{0420FB91-FC16-481A-A8B1-55CB340027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9414" y="1681162"/>
            <a:ext cx="5601649" cy="4672503"/>
          </a:xfrm>
        </p:spPr>
        <p:txBody>
          <a:bodyPr/>
          <a:lstStyle/>
          <a:p>
            <a:r>
              <a:rPr lang="uk-UA" sz="2000" dirty="0"/>
              <a:t>Застосувати отримані знання на практиці</a:t>
            </a:r>
          </a:p>
          <a:p>
            <a:r>
              <a:rPr lang="uk-UA" sz="2000" dirty="0"/>
              <a:t>Формувати вміння розв’язувати задачі за зразком та самостійно</a:t>
            </a:r>
          </a:p>
          <a:p>
            <a:r>
              <a:rPr lang="uk-UA" sz="2000" dirty="0"/>
              <a:t>Планувати та проводити експеримент, аналізувати результати</a:t>
            </a:r>
          </a:p>
          <a:p>
            <a:r>
              <a:rPr lang="uk-UA" sz="2000" dirty="0"/>
              <a:t>Вміти оцінювати власні досягнення та результати спільної роботи</a:t>
            </a:r>
          </a:p>
          <a:p>
            <a:r>
              <a:rPr lang="uk-UA" sz="2000" dirty="0"/>
              <a:t>Формувати вміння працювати в команді та індивідуально</a:t>
            </a:r>
          </a:p>
          <a:p>
            <a:r>
              <a:rPr lang="uk-UA" sz="2000" dirty="0"/>
              <a:t>Формувати вміння публічного виступу</a:t>
            </a:r>
          </a:p>
          <a:p>
            <a:endParaRPr lang="uk-UA" sz="2000" dirty="0"/>
          </a:p>
          <a:p>
            <a:endParaRPr lang="uk-UA" sz="2000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</p:txBody>
      </p:sp>
      <p:sp>
        <p:nvSpPr>
          <p:cNvPr id="10" name="Місце для тексту 9">
            <a:extLst>
              <a:ext uri="{FF2B5EF4-FFF2-40B4-BE49-F238E27FC236}">
                <a16:creationId xmlns:a16="http://schemas.microsoft.com/office/drawing/2014/main" id="{9BD5C2F3-509F-49CD-A760-8DB62AF0ED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60837" y="857251"/>
            <a:ext cx="5183188" cy="823912"/>
          </a:xfrm>
        </p:spPr>
        <p:txBody>
          <a:bodyPr/>
          <a:lstStyle/>
          <a:p>
            <a:r>
              <a:rPr lang="uk-UA" b="1" dirty="0"/>
              <a:t>Етапи</a:t>
            </a:r>
          </a:p>
        </p:txBody>
      </p:sp>
      <p:sp>
        <p:nvSpPr>
          <p:cNvPr id="11" name="Місце для вмісту 10">
            <a:extLst>
              <a:ext uri="{FF2B5EF4-FFF2-40B4-BE49-F238E27FC236}">
                <a16:creationId xmlns:a16="http://schemas.microsoft.com/office/drawing/2014/main" id="{5D49DC45-B321-4199-9B5F-71B5DDCF21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95987" y="1681162"/>
            <a:ext cx="5183188" cy="4672502"/>
          </a:xfrm>
        </p:spPr>
        <p:txBody>
          <a:bodyPr>
            <a:normAutofit/>
          </a:bodyPr>
          <a:lstStyle/>
          <a:p>
            <a:r>
              <a:rPr lang="uk-UA" sz="2000" dirty="0"/>
              <a:t>Мобілізація внутрішніх резервів</a:t>
            </a:r>
          </a:p>
          <a:p>
            <a:r>
              <a:rPr lang="uk-UA" sz="2000" dirty="0"/>
              <a:t>Розумова праця</a:t>
            </a:r>
          </a:p>
          <a:p>
            <a:r>
              <a:rPr lang="uk-UA" sz="2000" dirty="0"/>
              <a:t>Дослідницька робота</a:t>
            </a:r>
          </a:p>
          <a:p>
            <a:r>
              <a:rPr lang="uk-UA" sz="2000" dirty="0"/>
              <a:t>Публічний виступ</a:t>
            </a:r>
          </a:p>
          <a:p>
            <a:r>
              <a:rPr lang="uk-UA" sz="2000" dirty="0"/>
              <a:t>Змагання</a:t>
            </a:r>
          </a:p>
          <a:p>
            <a:r>
              <a:rPr lang="uk-UA" sz="2000" dirty="0"/>
              <a:t>Відображення емоцій</a:t>
            </a:r>
          </a:p>
          <a:p>
            <a:r>
              <a:rPr lang="uk-UA" sz="2000" dirty="0"/>
              <a:t>Домашнє завдання</a:t>
            </a:r>
          </a:p>
          <a:p>
            <a:endParaRPr lang="uk-UA" sz="2000" dirty="0"/>
          </a:p>
          <a:p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026123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102977-7376-49A6-9722-440AB6695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377304"/>
            <a:ext cx="9404723" cy="1400530"/>
          </a:xfrm>
        </p:spPr>
        <p:txBody>
          <a:bodyPr/>
          <a:lstStyle/>
          <a:p>
            <a:r>
              <a:rPr lang="uk-UA" sz="4400" dirty="0"/>
              <a:t>Мобілізація внутрішніх резервів</a:t>
            </a:r>
            <a:br>
              <a:rPr lang="uk-UA" sz="4400" dirty="0"/>
            </a:br>
            <a:endParaRPr lang="uk-UA" dirty="0"/>
          </a:p>
        </p:txBody>
      </p:sp>
      <p:pic>
        <p:nvPicPr>
          <p:cNvPr id="11" name="Місце для вмісту 10">
            <a:extLst>
              <a:ext uri="{FF2B5EF4-FFF2-40B4-BE49-F238E27FC236}">
                <a16:creationId xmlns:a16="http://schemas.microsoft.com/office/drawing/2014/main" id="{0DC9937B-47E1-49BF-B3B2-B5754D8549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0940" y="1151235"/>
            <a:ext cx="2071951" cy="2098345"/>
          </a:xfr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41543883-5CFE-4D5E-949E-019829D1D8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3077" y="5157946"/>
            <a:ext cx="3619814" cy="1211685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D9C5E418-C548-4DF7-8838-D6B521FEAD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7163" y="2487649"/>
            <a:ext cx="2791828" cy="2098345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30168969-DFC2-44DE-AE02-AAB07199E612}"/>
              </a:ext>
            </a:extLst>
          </p:cNvPr>
          <p:cNvSpPr txBox="1"/>
          <p:nvPr/>
        </p:nvSpPr>
        <p:spPr>
          <a:xfrm>
            <a:off x="304879" y="1309856"/>
            <a:ext cx="5205011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 = R1 + R2 + R3</a:t>
            </a:r>
          </a:p>
          <a:p>
            <a:endParaRPr lang="en-US" dirty="0"/>
          </a:p>
          <a:p>
            <a:r>
              <a:rPr lang="en-US" dirty="0"/>
              <a:t>                                     U = U1 + U2 + U3</a:t>
            </a:r>
          </a:p>
          <a:p>
            <a:endParaRPr lang="en-US" dirty="0"/>
          </a:p>
          <a:p>
            <a:r>
              <a:rPr lang="en-US" dirty="0"/>
              <a:t>R = R1/3</a:t>
            </a:r>
          </a:p>
          <a:p>
            <a:r>
              <a:rPr lang="en-US" dirty="0"/>
              <a:t>                                        I = I1 + I2 + I3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1/R = 1/(R1 + R2) +  1/(R2 + R3)</a:t>
            </a:r>
          </a:p>
          <a:p>
            <a:endParaRPr lang="en-US" dirty="0"/>
          </a:p>
          <a:p>
            <a:r>
              <a:rPr lang="en-US" dirty="0"/>
              <a:t>                                U = U1 = U2 = U3</a:t>
            </a:r>
          </a:p>
          <a:p>
            <a:endParaRPr lang="en-US" dirty="0"/>
          </a:p>
          <a:p>
            <a:r>
              <a:rPr lang="en-US" dirty="0"/>
              <a:t>R = 4R1</a:t>
            </a:r>
          </a:p>
          <a:p>
            <a:endParaRPr lang="en-US" dirty="0"/>
          </a:p>
          <a:p>
            <a:r>
              <a:rPr lang="en-US" dirty="0"/>
              <a:t>                    R =  R1 + R2/2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0398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E148D034-43FA-4C81-A29E-840242CF1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683" y="415011"/>
            <a:ext cx="11576116" cy="1400530"/>
          </a:xfrm>
        </p:spPr>
        <p:txBody>
          <a:bodyPr/>
          <a:lstStyle/>
          <a:p>
            <a:r>
              <a:rPr lang="uk-UA" sz="4000" dirty="0">
                <a:latin typeface="Arial Black" panose="020B0A04020102020204" pitchFamily="34" charset="0"/>
              </a:rPr>
              <a:t>Мобілізація внутрішніх резервів</a:t>
            </a:r>
            <a:endParaRPr lang="uk-UA" dirty="0">
              <a:latin typeface="Arial Black" panose="020B0A04020102020204" pitchFamily="34" charset="0"/>
            </a:endParaRPr>
          </a:p>
        </p:txBody>
      </p:sp>
      <p:pic>
        <p:nvPicPr>
          <p:cNvPr id="17" name="Місце для вмісту 16" descr="https://learningapps.org/qrcode.php?id=pzbmmbj8k22">
            <a:extLst>
              <a:ext uri="{FF2B5EF4-FFF2-40B4-BE49-F238E27FC236}">
                <a16:creationId xmlns:a16="http://schemas.microsoft.com/office/drawing/2014/main" id="{EDA4CE81-E750-4727-896C-E86FA1254419}"/>
              </a:ext>
            </a:extLst>
          </p:cNvPr>
          <p:cNvPicPr preferRelativeResize="0">
            <a:picLocks noGrp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065" y="4038504"/>
            <a:ext cx="2160000" cy="21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Місце для вмісту 17" descr="https://learningapps.org/qrcode.php?id=pf45dizna22">
            <a:extLst>
              <a:ext uri="{FF2B5EF4-FFF2-40B4-BE49-F238E27FC236}">
                <a16:creationId xmlns:a16="http://schemas.microsoft.com/office/drawing/2014/main" id="{37FC38E6-A6B5-453B-B8A8-D760D8499D09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9730" y="4038504"/>
            <a:ext cx="2160000" cy="21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Рисунок 18" descr="https://learningapps.org/qrcode.php?id=prty1npbn22">
            <a:extLst>
              <a:ext uri="{FF2B5EF4-FFF2-40B4-BE49-F238E27FC236}">
                <a16:creationId xmlns:a16="http://schemas.microsoft.com/office/drawing/2014/main" id="{84DFF100-B019-47D5-9151-29048EBDDCFA}"/>
              </a:ext>
            </a:extLst>
          </p:cNvPr>
          <p:cNvPicPr preferRelativeResize="0"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8935" y="4038504"/>
            <a:ext cx="2160000" cy="21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93CA0B2-6BE5-4E9B-8EEA-92B9C9364612}"/>
              </a:ext>
            </a:extLst>
          </p:cNvPr>
          <p:cNvSpPr txBox="1"/>
          <p:nvPr/>
        </p:nvSpPr>
        <p:spPr>
          <a:xfrm>
            <a:off x="784790" y="2282245"/>
            <a:ext cx="29317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uk-UA" dirty="0"/>
              <a:t>Завдання для групи 1   </a:t>
            </a:r>
          </a:p>
          <a:p>
            <a:r>
              <a:rPr lang="uk-UA" u="sng" dirty="0">
                <a:hlinkClick r:id="rId5"/>
              </a:rPr>
              <a:t>https://learningapps.org/watch?v=pzbmmbj8k22</a:t>
            </a:r>
            <a:endParaRPr lang="uk-UA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0760203-5F96-4FE0-9017-F57DEC54EFC2}"/>
              </a:ext>
            </a:extLst>
          </p:cNvPr>
          <p:cNvSpPr txBox="1"/>
          <p:nvPr/>
        </p:nvSpPr>
        <p:spPr>
          <a:xfrm>
            <a:off x="4353862" y="2282245"/>
            <a:ext cx="29317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uk-UA" dirty="0"/>
              <a:t>Завдання для групи 2 </a:t>
            </a:r>
          </a:p>
          <a:p>
            <a:r>
              <a:rPr lang="uk-UA" u="sng" dirty="0">
                <a:hlinkClick r:id="rId6"/>
              </a:rPr>
              <a:t>https://learningapps.org/watch?v=pf45dizna22</a:t>
            </a:r>
            <a:r>
              <a:rPr lang="uk-UA" dirty="0"/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9E0A45A-ED85-40CC-B74A-4C510D53F646}"/>
              </a:ext>
            </a:extLst>
          </p:cNvPr>
          <p:cNvSpPr txBox="1"/>
          <p:nvPr/>
        </p:nvSpPr>
        <p:spPr>
          <a:xfrm>
            <a:off x="8475476" y="2282245"/>
            <a:ext cx="33940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uk-UA" dirty="0"/>
              <a:t>Завдання для групи 3</a:t>
            </a:r>
          </a:p>
          <a:p>
            <a:r>
              <a:rPr lang="uk-UA" u="sng" dirty="0">
                <a:hlinkClick r:id="rId7"/>
              </a:rPr>
              <a:t>https://learningapps.org/watch?v=prty1npbn22</a:t>
            </a:r>
            <a:r>
              <a:rPr lang="uk-UA" dirty="0"/>
              <a:t> </a:t>
            </a:r>
          </a:p>
          <a:p>
            <a:r>
              <a:rPr lang="uk-UA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7726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E148D034-43FA-4C81-A29E-840242CF1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683" y="415011"/>
            <a:ext cx="11576116" cy="1400530"/>
          </a:xfrm>
        </p:spPr>
        <p:txBody>
          <a:bodyPr/>
          <a:lstStyle/>
          <a:p>
            <a:r>
              <a:rPr lang="uk-UA" sz="4000" dirty="0"/>
              <a:t>Розумова праця. Дослідницька робота.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93CA0B2-6BE5-4E9B-8EEA-92B9C9364612}"/>
              </a:ext>
            </a:extLst>
          </p:cNvPr>
          <p:cNvSpPr txBox="1"/>
          <p:nvPr/>
        </p:nvSpPr>
        <p:spPr>
          <a:xfrm>
            <a:off x="492183" y="1446209"/>
            <a:ext cx="2931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uk-UA" dirty="0"/>
              <a:t>Завдання для групи 1</a:t>
            </a:r>
          </a:p>
          <a:p>
            <a:pPr lvl="0"/>
            <a:r>
              <a:rPr lang="uk-UA" dirty="0" err="1"/>
              <a:t>Jamboard</a:t>
            </a:r>
            <a:r>
              <a:rPr lang="uk-UA" dirty="0"/>
              <a:t>. Дошка №1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0760203-5F96-4FE0-9017-F57DEC54EFC2}"/>
              </a:ext>
            </a:extLst>
          </p:cNvPr>
          <p:cNvSpPr txBox="1"/>
          <p:nvPr/>
        </p:nvSpPr>
        <p:spPr>
          <a:xfrm>
            <a:off x="4272582" y="1446209"/>
            <a:ext cx="2931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uk-UA" dirty="0"/>
              <a:t>Завдання для групи 2</a:t>
            </a:r>
          </a:p>
          <a:p>
            <a:pPr lvl="0"/>
            <a:r>
              <a:rPr lang="uk-UA" dirty="0" err="1"/>
              <a:t>Jamboard</a:t>
            </a:r>
            <a:r>
              <a:rPr lang="uk-UA" dirty="0"/>
              <a:t>. Дошка №2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9E0A45A-ED85-40CC-B74A-4C510D53F646}"/>
              </a:ext>
            </a:extLst>
          </p:cNvPr>
          <p:cNvSpPr txBox="1"/>
          <p:nvPr/>
        </p:nvSpPr>
        <p:spPr>
          <a:xfrm>
            <a:off x="8371548" y="1446209"/>
            <a:ext cx="33940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uk-UA" dirty="0"/>
              <a:t>Завдання для групи 3</a:t>
            </a:r>
          </a:p>
          <a:p>
            <a:pPr lvl="0"/>
            <a:r>
              <a:rPr lang="uk-UA" dirty="0" err="1"/>
              <a:t>Jamboard</a:t>
            </a:r>
            <a:r>
              <a:rPr lang="uk-UA" dirty="0"/>
              <a:t>. Дошка №3</a:t>
            </a:r>
            <a:endParaRPr lang="uk-UA" b="1" dirty="0"/>
          </a:p>
          <a:p>
            <a:r>
              <a:rPr lang="uk-UA" dirty="0"/>
              <a:t> </a:t>
            </a:r>
          </a:p>
        </p:txBody>
      </p:sp>
      <p:pic>
        <p:nvPicPr>
          <p:cNvPr id="13" name="Місце для вмісту 12">
            <a:extLst>
              <a:ext uri="{FF2B5EF4-FFF2-40B4-BE49-F238E27FC236}">
                <a16:creationId xmlns:a16="http://schemas.microsoft.com/office/drawing/2014/main" id="{2FB0DBFE-BC23-4DED-8A94-C1DCD9458A9B}"/>
              </a:ext>
            </a:extLst>
          </p:cNvPr>
          <p:cNvPicPr>
            <a:picLocks noGrp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8691" y="4156214"/>
            <a:ext cx="2160000" cy="2160000"/>
          </a:xfrm>
          <a:prstGeom prst="rect">
            <a:avLst/>
          </a:prstGeom>
        </p:spPr>
      </p:pic>
      <p:pic>
        <p:nvPicPr>
          <p:cNvPr id="20" name="Місце для вмісту 19">
            <a:extLst>
              <a:ext uri="{FF2B5EF4-FFF2-40B4-BE49-F238E27FC236}">
                <a16:creationId xmlns:a16="http://schemas.microsoft.com/office/drawing/2014/main" id="{42311DA2-0551-42B6-BC15-97C8FF421A47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9656" y="4156214"/>
            <a:ext cx="2160000" cy="2160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417B54A-CD13-4AF8-9182-7B5491138D8F}"/>
              </a:ext>
            </a:extLst>
          </p:cNvPr>
          <p:cNvSpPr txBox="1"/>
          <p:nvPr/>
        </p:nvSpPr>
        <p:spPr>
          <a:xfrm>
            <a:off x="5738450" y="2741238"/>
            <a:ext cx="61772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err="1"/>
              <a:t>Jamboard</a:t>
            </a:r>
            <a:endParaRPr lang="uk-UA" dirty="0"/>
          </a:p>
          <a:p>
            <a:r>
              <a:rPr lang="uk-UA" u="sng" dirty="0">
                <a:hlinkClick r:id="rId4"/>
              </a:rPr>
              <a:t>https://jamboard.google.com/d/1mERWzs-oy-Vc2-MFfoNcAkm3X8KejUbtScbuWgAdwmQ/edit?usp=sharing</a:t>
            </a:r>
            <a:r>
              <a:rPr lang="uk-UA" dirty="0"/>
              <a:t> </a:t>
            </a:r>
          </a:p>
          <a:p>
            <a:endParaRPr lang="uk-UA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45C19F-BC79-4070-9276-B68D3233F83C}"/>
              </a:ext>
            </a:extLst>
          </p:cNvPr>
          <p:cNvSpPr txBox="1"/>
          <p:nvPr/>
        </p:nvSpPr>
        <p:spPr>
          <a:xfrm>
            <a:off x="398190" y="2879737"/>
            <a:ext cx="463101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uk-UA" dirty="0"/>
              <a:t>Віртуальна лабораторія GO-LAB</a:t>
            </a:r>
          </a:p>
          <a:p>
            <a:r>
              <a:rPr lang="uk-UA" u="sng" dirty="0">
                <a:hlinkClick r:id="rId5"/>
              </a:rPr>
              <a:t>https://go-lab.gw.utwente.nl/production/electricalCircuitLab/build/circuitLab.html?preview</a:t>
            </a:r>
            <a:endParaRPr lang="uk-UA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D8FB546-B37E-4040-A0DC-416EA6FF8FB1}"/>
              </a:ext>
            </a:extLst>
          </p:cNvPr>
          <p:cNvSpPr txBox="1"/>
          <p:nvPr/>
        </p:nvSpPr>
        <p:spPr>
          <a:xfrm>
            <a:off x="3835853" y="5519659"/>
            <a:ext cx="35966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Відео інструкція</a:t>
            </a:r>
          </a:p>
          <a:p>
            <a:r>
              <a:rPr lang="uk-UA" u="sng" dirty="0">
                <a:hlinkClick r:id="rId6"/>
              </a:rPr>
              <a:t>https://www.youtube.com/watch?v=Rlo9dvt8wyE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83597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FD9187-7FCC-4A8E-A17D-8F32FF451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961" y="452718"/>
            <a:ext cx="11582400" cy="1400530"/>
          </a:xfrm>
        </p:spPr>
        <p:txBody>
          <a:bodyPr/>
          <a:lstStyle/>
          <a:p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Публічний виступ. Обговорення результатів навчальної діяльності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718F1B3-496B-4EBA-9DB1-25F09507F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uk-UA" dirty="0"/>
          </a:p>
          <a:p>
            <a:r>
              <a:rPr lang="uk-UA" dirty="0"/>
              <a:t>Звіт кожної групи про виконане завдання із демонстрацією власного лабораторного дослідження в </a:t>
            </a:r>
            <a:r>
              <a:rPr lang="uk-UA" dirty="0" err="1"/>
              <a:t>Google</a:t>
            </a:r>
            <a:r>
              <a:rPr lang="uk-UA" dirty="0"/>
              <a:t> </a:t>
            </a:r>
            <a:r>
              <a:rPr lang="uk-UA" dirty="0" err="1"/>
              <a:t>Meet</a:t>
            </a:r>
            <a:r>
              <a:rPr lang="uk-UA" dirty="0"/>
              <a:t>, </a:t>
            </a:r>
            <a:r>
              <a:rPr lang="uk-UA" dirty="0" err="1"/>
              <a:t>Zoom</a:t>
            </a:r>
            <a:endParaRPr lang="uk-UA" dirty="0"/>
          </a:p>
          <a:p>
            <a:r>
              <a:rPr lang="uk-UA" dirty="0"/>
              <a:t>Перегляд розв’язання задач на віртуальній дошці.</a:t>
            </a:r>
          </a:p>
          <a:p>
            <a:r>
              <a:rPr lang="uk-UA" dirty="0"/>
              <a:t>Обговорення. </a:t>
            </a:r>
            <a:r>
              <a:rPr lang="uk-UA" dirty="0" err="1"/>
              <a:t>Взаємооцінювання</a:t>
            </a:r>
            <a:r>
              <a:rPr lang="uk-UA" dirty="0"/>
              <a:t>. </a:t>
            </a:r>
          </a:p>
          <a:p>
            <a:pPr marL="0" indent="0">
              <a:buNone/>
            </a:pPr>
            <a:r>
              <a:rPr lang="uk-UA" dirty="0"/>
              <a:t> 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61807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62F18F-7BC2-4E21-AA01-F95C64578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Змагайся. Командна  гра.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00ECE4A-716B-42C1-94E9-318019FBD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/>
              <a:t>Відскануй</a:t>
            </a:r>
            <a:r>
              <a:rPr lang="uk-UA" dirty="0"/>
              <a:t> </a:t>
            </a:r>
            <a:r>
              <a:rPr lang="en-US" dirty="0"/>
              <a:t>QR – </a:t>
            </a:r>
            <a:r>
              <a:rPr lang="uk-UA" dirty="0"/>
              <a:t>код та змагайся.</a:t>
            </a:r>
          </a:p>
          <a:p>
            <a:endParaRPr lang="uk-UA" dirty="0"/>
          </a:p>
          <a:p>
            <a:r>
              <a:rPr lang="uk-UA" dirty="0"/>
              <a:t>Перейди за посиланням та долучись до гри</a:t>
            </a:r>
          </a:p>
          <a:p>
            <a:pPr marL="0" indent="0">
              <a:buNone/>
            </a:pPr>
            <a:r>
              <a:rPr lang="uk-UA" u="sng" dirty="0">
                <a:hlinkClick r:id="rId2"/>
              </a:rPr>
              <a:t>https://create.kahoot.it/details/41a03bcb-9831-487b-99d0-4eb8fc4c496d</a:t>
            </a:r>
            <a:r>
              <a:rPr lang="uk-UA" dirty="0"/>
              <a:t> </a:t>
            </a:r>
          </a:p>
          <a:p>
            <a:pPr marL="0" indent="0">
              <a:buNone/>
            </a:pPr>
            <a:endParaRPr lang="uk-UA" dirty="0"/>
          </a:p>
          <a:p>
            <a:r>
              <a:rPr lang="uk-UA" dirty="0"/>
              <a:t>Примітка. Скористатись посиланням та створити гру, обравши режим. Завантажити код та посилання на гру для свого класу.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B9990C-C835-4D3A-8E5C-3799AE53FDE3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9275" y="1235075"/>
            <a:ext cx="2160000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809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C9E64E-F61A-4CB0-B984-90B28B424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472" y="109221"/>
            <a:ext cx="8232887" cy="1447800"/>
          </a:xfrm>
        </p:spPr>
        <p:txBody>
          <a:bodyPr/>
          <a:lstStyle/>
          <a:p>
            <a:r>
              <a:rPr lang="uk-UA" sz="4400" dirty="0"/>
              <a:t>Відображення емоцій</a:t>
            </a:r>
            <a:br>
              <a:rPr lang="uk-UA" sz="4400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1401AAD-D3DE-4B17-8489-E2D60ABDB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8493" y="1447800"/>
            <a:ext cx="5195997" cy="4572000"/>
          </a:xfrm>
        </p:spPr>
        <p:txBody>
          <a:bodyPr/>
          <a:lstStyle/>
          <a:p>
            <a:r>
              <a:rPr lang="uk-UA" dirty="0"/>
              <a:t>Написати на стікері на дошці </a:t>
            </a:r>
            <a:r>
              <a:rPr lang="uk-UA" dirty="0" err="1"/>
              <a:t>Jamboard</a:t>
            </a:r>
            <a:r>
              <a:rPr lang="uk-UA" dirty="0"/>
              <a:t> кілька слів про свої досягнення та емоційний стан.</a:t>
            </a:r>
          </a:p>
          <a:p>
            <a:pPr marL="0" indent="0">
              <a:buNone/>
            </a:pPr>
            <a:endParaRPr lang="uk-UA" dirty="0"/>
          </a:p>
        </p:txBody>
      </p:sp>
      <p:sp>
        <p:nvSpPr>
          <p:cNvPr id="7" name="Місце для тексту 6">
            <a:extLst>
              <a:ext uri="{FF2B5EF4-FFF2-40B4-BE49-F238E27FC236}">
                <a16:creationId xmlns:a16="http://schemas.microsoft.com/office/drawing/2014/main" id="{7EA6D1D7-7AF4-4559-8AC0-E9B6C1B469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0241" y="1557022"/>
            <a:ext cx="4988252" cy="932178"/>
          </a:xfrm>
        </p:spPr>
        <p:txBody>
          <a:bodyPr>
            <a:normAutofit lnSpcReduction="10000"/>
          </a:bodyPr>
          <a:lstStyle/>
          <a:p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Написати на наліпці на дошці </a:t>
            </a:r>
            <a:r>
              <a:rPr lang="uk-UA" sz="2000" dirty="0" err="1">
                <a:latin typeface="Arial" panose="020B0604020202020204" pitchFamily="34" charset="0"/>
                <a:cs typeface="Arial" panose="020B0604020202020204" pitchFamily="34" charset="0"/>
              </a:rPr>
              <a:t>Jamboard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кілька слів про свої досягнення та емоційний стан.</a:t>
            </a:r>
          </a:p>
          <a:p>
            <a:endParaRPr lang="uk-UA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1A70CB7-90BA-4E1B-8D47-EEDAF69767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833009" y="1696720"/>
            <a:ext cx="6083958" cy="4907279"/>
          </a:xfrm>
          <a:prstGeom prst="rect">
            <a:avLst/>
          </a:prstGeom>
        </p:spPr>
      </p:pic>
      <p:pic>
        <p:nvPicPr>
          <p:cNvPr id="2050" name="Picture 2" descr="Стикер для записей — Картинки для презентаций | Всё о Prezi-презентациях">
            <a:extLst>
              <a:ext uri="{FF2B5EF4-FFF2-40B4-BE49-F238E27FC236}">
                <a16:creationId xmlns:a16="http://schemas.microsoft.com/office/drawing/2014/main" id="{DCCD3294-C86C-4A31-B836-02328E7A0E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8625" y="3211195"/>
            <a:ext cx="1514475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625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04901B-637A-4198-9401-E4D47E030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Домашнє завдання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E1AD28A-A1E1-4D49-ACCE-3A8BD93D9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Скласти умову задачі та розв’язати її, побудувати модель задачі у віртуальній лабораторії, виконати дослідження, </a:t>
            </a:r>
          </a:p>
          <a:p>
            <a:pPr marL="0" indent="0">
              <a:buNone/>
            </a:pPr>
            <a:r>
              <a:rPr lang="uk-UA" dirty="0"/>
              <a:t>(завантажити на платформу НЗ, тощо) </a:t>
            </a:r>
          </a:p>
          <a:p>
            <a:pPr marL="0" indent="0">
              <a:buNone/>
            </a:pPr>
            <a:r>
              <a:rPr lang="uk-UA" u="sng" dirty="0">
                <a:hlinkClick r:id="rId2"/>
              </a:rPr>
              <a:t>https://go-lab.gw.utwente.nl/production/electricalCircuitLab/build/circuitLab.html?preview</a:t>
            </a:r>
            <a:endParaRPr lang="uk-UA" dirty="0"/>
          </a:p>
          <a:p>
            <a:pPr marL="0" indent="0">
              <a:buNone/>
            </a:pPr>
            <a:endParaRPr lang="uk-UA" dirty="0"/>
          </a:p>
          <a:p>
            <a:r>
              <a:rPr lang="uk-UA" dirty="0"/>
              <a:t>Виконати тестове завдання за посиланням</a:t>
            </a:r>
          </a:p>
          <a:p>
            <a:pPr marL="0" indent="0">
              <a:buNone/>
            </a:pPr>
            <a:r>
              <a:rPr lang="uk-UA" u="sng" dirty="0">
                <a:hlinkClick r:id="rId3"/>
              </a:rPr>
              <a:t>https://vseosvita.ua/test/start/orn896</a:t>
            </a:r>
            <a:r>
              <a:rPr lang="uk-UA" dirty="0"/>
              <a:t> (для учнів)</a:t>
            </a:r>
          </a:p>
          <a:p>
            <a:pPr marL="0" indent="0">
              <a:buNone/>
            </a:pPr>
            <a:r>
              <a:rPr lang="uk-UA" u="sng" dirty="0">
                <a:hlinkClick r:id="rId4"/>
              </a:rPr>
              <a:t>https://vseosvita.ua/u.1hvfd</a:t>
            </a:r>
            <a:r>
              <a:rPr lang="uk-UA" u="sng" dirty="0"/>
              <a:t> </a:t>
            </a:r>
          </a:p>
          <a:p>
            <a:pPr marL="0" indent="0">
              <a:buNone/>
            </a:pPr>
            <a:r>
              <a:rPr lang="uk-UA" dirty="0"/>
              <a:t>(для вчителя тест відкритий для створення тестування)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864549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277</TotalTime>
  <Words>540</Words>
  <Application>Microsoft Office PowerPoint</Application>
  <PresentationFormat>Широкий екран</PresentationFormat>
  <Paragraphs>93</Paragraphs>
  <Slides>10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Century Gothic</vt:lpstr>
      <vt:lpstr>Wingdings 3</vt:lpstr>
      <vt:lpstr>Іон</vt:lpstr>
      <vt:lpstr>Тема: Види з’єднань провідників. Розв’язування задач</vt:lpstr>
      <vt:lpstr>Тема: Види з’єднань провідників. Розв’язування задач. </vt:lpstr>
      <vt:lpstr>Мобілізація внутрішніх резервів </vt:lpstr>
      <vt:lpstr>Мобілізація внутрішніх резервів</vt:lpstr>
      <vt:lpstr>Розумова праця. Дослідницька робота.</vt:lpstr>
      <vt:lpstr>Публічний виступ. Обговорення результатів навчальної діяльності</vt:lpstr>
      <vt:lpstr>Змагайся. Командна  гра.</vt:lpstr>
      <vt:lpstr>Відображення емоцій </vt:lpstr>
      <vt:lpstr>Домашнє завдання</vt:lpstr>
      <vt:lpstr>Запам’ятай!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ПК</dc:creator>
  <cp:lastModifiedBy>ПК</cp:lastModifiedBy>
  <cp:revision>20</cp:revision>
  <dcterms:created xsi:type="dcterms:W3CDTF">2022-12-27T14:46:28Z</dcterms:created>
  <dcterms:modified xsi:type="dcterms:W3CDTF">2023-01-05T14:14:24Z</dcterms:modified>
</cp:coreProperties>
</file>