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3" r:id="rId3"/>
    <p:sldId id="324" r:id="rId4"/>
    <p:sldId id="311" r:id="rId5"/>
    <p:sldId id="312" r:id="rId6"/>
    <p:sldId id="299" r:id="rId7"/>
    <p:sldId id="314" r:id="rId8"/>
    <p:sldId id="259" r:id="rId9"/>
    <p:sldId id="315" r:id="rId10"/>
    <p:sldId id="260" r:id="rId11"/>
    <p:sldId id="261" r:id="rId12"/>
    <p:sldId id="316" r:id="rId13"/>
    <p:sldId id="317" r:id="rId14"/>
    <p:sldId id="318" r:id="rId15"/>
    <p:sldId id="319" r:id="rId16"/>
    <p:sldId id="321" r:id="rId17"/>
    <p:sldId id="322" r:id="rId18"/>
    <p:sldId id="326" r:id="rId19"/>
    <p:sldId id="327" r:id="rId20"/>
    <p:sldId id="298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6" autoAdjust="0"/>
    <p:restoredTop sz="94660"/>
  </p:normalViewPr>
  <p:slideViewPr>
    <p:cSldViewPr snapToGrid="0">
      <p:cViewPr>
        <p:scale>
          <a:sx n="50" d="100"/>
          <a:sy n="50" d="100"/>
        </p:scale>
        <p:origin x="-317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FE58-48EB-4B28-A0CD-C3DD1481ECB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937-F6D9-4240-86C5-17F3B8B92B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1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2937-F6D9-4240-86C5-17F3B8B92B93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16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BE0EF2-B569-4394-AFD8-55ACF23D3FA0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9C2B46-4793-42D7-B738-F86501F414B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learningapps.org/display?v=pwfn43rac2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jamboard.google.com/d/1F7d8std5Mvn3lnUwmnSxYv-CssGlB2gaTsl5fU_hnYE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8369" y="1745673"/>
            <a:ext cx="681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endParaRPr lang="uk-UA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1" y="2253504"/>
            <a:ext cx="10095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chemeClr val="accent3">
                    <a:lumMod val="50000"/>
                  </a:schemeClr>
                </a:solidFill>
              </a:rPr>
              <a:t>  Розпізнаю числівники</a:t>
            </a:r>
          </a:p>
          <a:p>
            <a:r>
              <a:rPr lang="uk-UA" sz="6000" b="1" i="1" dirty="0" smtClean="0">
                <a:solidFill>
                  <a:schemeClr val="accent3">
                    <a:lumMod val="50000"/>
                  </a:schemeClr>
                </a:solidFill>
              </a:rPr>
              <a:t>  в реченні і тексті.</a:t>
            </a:r>
          </a:p>
          <a:p>
            <a:r>
              <a:rPr lang="uk-UA" sz="6000" b="1" i="1" dirty="0" smtClean="0">
                <a:solidFill>
                  <a:schemeClr val="accent3">
                    <a:lumMod val="50000"/>
                  </a:schemeClr>
                </a:solidFill>
              </a:rPr>
              <a:t>  Складаю діалог</a:t>
            </a:r>
            <a:endParaRPr lang="uk-UA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2523" y="1148862"/>
            <a:ext cx="290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4 клас</a:t>
            </a:r>
            <a:endParaRPr lang="uk-UA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090246"/>
            <a:ext cx="11805139" cy="5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958" y="284258"/>
            <a:ext cx="1113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             Виконай завдання на вибір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17" y="3886200"/>
            <a:ext cx="16573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6491" cy="884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atin typeface="UA Propisi" pitchFamily="2" charset="0"/>
              </a:rPr>
              <a:t>                     Вправа 4</a:t>
            </a:r>
            <a:endParaRPr lang="uk-UA" sz="2800" b="1" dirty="0" smtClean="0">
              <a:latin typeface="UA Propisi" pitchFamily="2" charset="0"/>
            </a:endParaRPr>
          </a:p>
          <a:p>
            <a:r>
              <a:rPr lang="uk-UA" sz="2800" b="1" dirty="0">
                <a:latin typeface="+mj-lt"/>
              </a:rPr>
              <a:t> </a:t>
            </a:r>
            <a:r>
              <a:rPr lang="uk-UA" sz="2800" b="1" dirty="0" smtClean="0">
                <a:latin typeface="+mj-lt"/>
              </a:rPr>
              <a:t>            </a:t>
            </a:r>
            <a:r>
              <a:rPr lang="uk-UA" sz="2800" b="1" dirty="0" smtClean="0">
                <a:solidFill>
                  <a:schemeClr val="accent1"/>
                </a:solidFill>
                <a:latin typeface="+mj-lt"/>
              </a:rPr>
              <a:t>СКІЛЬКИ?</a:t>
            </a:r>
            <a:r>
              <a:rPr lang="uk-UA" sz="2800" b="1" dirty="0" smtClean="0">
                <a:latin typeface="+mj-lt"/>
              </a:rPr>
              <a:t>                                 </a:t>
            </a:r>
            <a:r>
              <a:rPr lang="uk-UA" sz="2800" b="1" dirty="0" smtClean="0">
                <a:solidFill>
                  <a:schemeClr val="accent1"/>
                </a:solidFill>
                <a:latin typeface="+mj-lt"/>
              </a:rPr>
              <a:t>ЯКИЙ?   КОТРИЙ?</a:t>
            </a:r>
          </a:p>
          <a:p>
            <a:r>
              <a:rPr lang="uk-UA" sz="2800" b="1" dirty="0">
                <a:latin typeface="+mj-lt"/>
              </a:rPr>
              <a:t> </a:t>
            </a:r>
            <a:r>
              <a:rPr lang="uk-UA" sz="2800" b="1" dirty="0" smtClean="0">
                <a:latin typeface="+mj-lt"/>
              </a:rPr>
              <a:t>             </a:t>
            </a:r>
            <a:r>
              <a:rPr lang="uk-UA" sz="6600" b="1" dirty="0" smtClean="0">
                <a:latin typeface="UA Propisi" pitchFamily="2" charset="0"/>
              </a:rPr>
              <a:t>два                      другий</a:t>
            </a:r>
            <a:endParaRPr lang="uk-UA" sz="1200" b="1" dirty="0" smtClean="0">
              <a:latin typeface="UA Propisi" pitchFamily="2" charset="0"/>
            </a:endParaRPr>
          </a:p>
          <a:p>
            <a:r>
              <a:rPr lang="uk-UA" sz="1200" b="1" dirty="0">
                <a:latin typeface="UA Propisi" pitchFamily="2" charset="0"/>
              </a:rPr>
              <a:t> </a:t>
            </a:r>
            <a:r>
              <a:rPr lang="uk-UA" sz="1200" b="1" dirty="0" smtClean="0">
                <a:latin typeface="UA Propisi" pitchFamily="2" charset="0"/>
              </a:rPr>
              <a:t>                                   </a:t>
            </a:r>
            <a:r>
              <a:rPr lang="uk-UA" sz="6600" b="1" dirty="0" smtClean="0">
                <a:latin typeface="UA Propisi" pitchFamily="2" charset="0"/>
              </a:rPr>
              <a:t>п’ять                   п’ятий</a:t>
            </a:r>
          </a:p>
          <a:p>
            <a:r>
              <a:rPr lang="uk-UA" sz="6600" b="1" dirty="0">
                <a:latin typeface="UA Propisi" pitchFamily="2" charset="0"/>
              </a:rPr>
              <a:t> </a:t>
            </a:r>
            <a:r>
              <a:rPr lang="uk-UA" sz="6600" b="1" dirty="0" smtClean="0">
                <a:latin typeface="UA Propisi" pitchFamily="2" charset="0"/>
              </a:rPr>
              <a:t>      одинадцять          одинадцятий</a:t>
            </a:r>
          </a:p>
          <a:p>
            <a:r>
              <a:rPr lang="uk-UA" sz="6600" b="1" dirty="0">
                <a:latin typeface="UA Propisi" pitchFamily="2" charset="0"/>
              </a:rPr>
              <a:t> </a:t>
            </a:r>
            <a:r>
              <a:rPr lang="uk-UA" sz="6600" b="1" dirty="0" smtClean="0">
                <a:latin typeface="UA Propisi" pitchFamily="2" charset="0"/>
              </a:rPr>
              <a:t>      дев’ятнадцять      дев’ятнадцятий</a:t>
            </a:r>
          </a:p>
          <a:p>
            <a:r>
              <a:rPr lang="uk-UA" sz="6600" b="1" dirty="0">
                <a:latin typeface="UA Propisi" pitchFamily="2" charset="0"/>
              </a:rPr>
              <a:t> </a:t>
            </a:r>
            <a:r>
              <a:rPr lang="uk-UA" sz="6600" b="1" dirty="0" smtClean="0">
                <a:latin typeface="UA Propisi" pitchFamily="2" charset="0"/>
              </a:rPr>
              <a:t>         двадцять          двадцятий</a:t>
            </a:r>
            <a:endParaRPr lang="uk-UA" sz="6600" b="1" dirty="0" smtClean="0">
              <a:latin typeface="+mj-lt"/>
            </a:endParaRPr>
          </a:p>
          <a:p>
            <a:endParaRPr lang="uk-UA" sz="6600" b="1" dirty="0" smtClean="0">
              <a:latin typeface="UA Propisi" pitchFamily="2" charset="0"/>
            </a:endParaRPr>
          </a:p>
          <a:p>
            <a:endParaRPr lang="uk-UA" sz="6600" b="1" dirty="0">
              <a:latin typeface="UA Propisi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591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4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11602" cy="34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9" y="152400"/>
            <a:ext cx="8206154" cy="138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9" y="1720363"/>
            <a:ext cx="8206154" cy="18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08" y="3915508"/>
            <a:ext cx="120864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atin typeface="UA Propisi" pitchFamily="2" charset="0"/>
              </a:rPr>
              <a:t>Одинадцять, п’ятнадцять, шістнадцять,</a:t>
            </a:r>
          </a:p>
          <a:p>
            <a:r>
              <a:rPr lang="uk-UA" sz="6600" b="1" dirty="0">
                <a:latin typeface="UA Propisi" pitchFamily="2" charset="0"/>
              </a:rPr>
              <a:t>д</a:t>
            </a:r>
            <a:r>
              <a:rPr lang="uk-UA" sz="6600" b="1" dirty="0" smtClean="0">
                <a:latin typeface="UA Propisi" pitchFamily="2" charset="0"/>
              </a:rPr>
              <a:t>вадцять, тридцять, шістдесят, п’ятсот,</a:t>
            </a:r>
          </a:p>
          <a:p>
            <a:r>
              <a:rPr lang="uk-UA" sz="6600" b="1" dirty="0">
                <a:latin typeface="UA Propisi" pitchFamily="2" charset="0"/>
              </a:rPr>
              <a:t>д</a:t>
            </a:r>
            <a:r>
              <a:rPr lang="uk-UA" sz="6600" b="1" dirty="0" smtClean="0">
                <a:latin typeface="UA Propisi" pitchFamily="2" charset="0"/>
              </a:rPr>
              <a:t>ев’ятсот.</a:t>
            </a:r>
            <a:endParaRPr lang="uk-UA" sz="6600" b="1" dirty="0">
              <a:latin typeface="UA 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" y="928374"/>
            <a:ext cx="11723077" cy="574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5662" y="220488"/>
            <a:ext cx="738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         Творче завдання</a:t>
            </a:r>
            <a:endParaRPr lang="uk-U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38" y="199292"/>
            <a:ext cx="119692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atin typeface="UA Propisi" pitchFamily="2" charset="0"/>
              </a:rPr>
              <a:t>            У році триста шістдесят п’ять</a:t>
            </a:r>
          </a:p>
          <a:p>
            <a:r>
              <a:rPr lang="uk-UA" sz="6600" b="1" dirty="0">
                <a:latin typeface="UA Propisi" pitchFamily="2" charset="0"/>
              </a:rPr>
              <a:t> </a:t>
            </a:r>
            <a:r>
              <a:rPr lang="uk-UA" sz="6600" b="1" dirty="0" smtClean="0">
                <a:latin typeface="UA Propisi" pitchFamily="2" charset="0"/>
              </a:rPr>
              <a:t>         або триста  шістдесят шість днів. Пір року чотири. Рік має дванадцять  місяців. Кожний місяць тридцять або тридцять один день. Тільки у лютому двадцять вісім або двадцять  дев’ять днів.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4892" cy="21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3965069"/>
            <a:ext cx="3585926" cy="27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810" y="185194"/>
            <a:ext cx="855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Поміркуй і поясни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6" y="1031975"/>
            <a:ext cx="11346571" cy="23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73" y="3599727"/>
            <a:ext cx="7926134" cy="307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77" y="3222847"/>
            <a:ext cx="37306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9429" y="224791"/>
            <a:ext cx="810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      Робота в парах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0" y="1387694"/>
            <a:ext cx="10284106" cy="190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621">
            <a:off x="1446273" y="333288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21">
            <a:off x="4385503" y="3022856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62" y="4118698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4" y="453094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66" y="4632618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" y="219919"/>
            <a:ext cx="94451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- </a:t>
            </a:r>
            <a:r>
              <a:rPr lang="uk-UA" sz="4000" dirty="0" err="1" smtClean="0">
                <a:solidFill>
                  <a:srgbClr val="7030A0"/>
                </a:solidFill>
              </a:rPr>
              <a:t>Хелоу</a:t>
            </a:r>
            <a:r>
              <a:rPr lang="uk-UA" sz="4000" dirty="0" smtClean="0">
                <a:solidFill>
                  <a:srgbClr val="7030A0"/>
                </a:solidFill>
              </a:rPr>
              <a:t>! Вітання з  Англії!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Привіт! А я з України!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Я – </a:t>
            </a:r>
            <a:r>
              <a:rPr lang="uk-UA" sz="4000" dirty="0" err="1" smtClean="0">
                <a:solidFill>
                  <a:srgbClr val="7030A0"/>
                </a:solidFill>
              </a:rPr>
              <a:t>Деніел</a:t>
            </a:r>
            <a:r>
              <a:rPr lang="uk-UA" sz="4000" dirty="0" smtClean="0">
                <a:solidFill>
                  <a:srgbClr val="7030A0"/>
                </a:solidFill>
              </a:rPr>
              <a:t>. А як тебе звати?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Мене звати </a:t>
            </a:r>
            <a:r>
              <a:rPr lang="uk-UA" sz="4000" dirty="0" err="1" smtClean="0">
                <a:solidFill>
                  <a:srgbClr val="7030A0"/>
                </a:solidFill>
              </a:rPr>
              <a:t>Читалочка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</a:t>
            </a:r>
            <a:r>
              <a:rPr lang="uk-UA" sz="4000" dirty="0" err="1" smtClean="0">
                <a:solidFill>
                  <a:srgbClr val="7030A0"/>
                </a:solidFill>
              </a:rPr>
              <a:t>Хау</a:t>
            </a:r>
            <a:r>
              <a:rPr lang="uk-UA" sz="4000" dirty="0" smtClean="0">
                <a:solidFill>
                  <a:srgbClr val="7030A0"/>
                </a:solidFill>
              </a:rPr>
              <a:t> ар ю? 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Добре, дякую!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А як у тебе справи?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</a:t>
            </a:r>
            <a:r>
              <a:rPr lang="uk-UA" sz="4000" dirty="0" err="1" smtClean="0">
                <a:solidFill>
                  <a:srgbClr val="7030A0"/>
                </a:solidFill>
              </a:rPr>
              <a:t>Файн</a:t>
            </a:r>
            <a:r>
              <a:rPr lang="uk-UA" sz="4000" dirty="0" smtClean="0">
                <a:solidFill>
                  <a:srgbClr val="7030A0"/>
                </a:solidFill>
              </a:rPr>
              <a:t>, </a:t>
            </a:r>
            <a:r>
              <a:rPr lang="uk-UA" sz="4000" dirty="0" err="1" smtClean="0">
                <a:solidFill>
                  <a:srgbClr val="7030A0"/>
                </a:solidFill>
              </a:rPr>
              <a:t>сенк’ю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До побачення!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- </a:t>
            </a:r>
            <a:r>
              <a:rPr lang="uk-UA" sz="4000" dirty="0" err="1" smtClean="0">
                <a:solidFill>
                  <a:srgbClr val="7030A0"/>
                </a:solidFill>
              </a:rPr>
              <a:t>Ґудбай</a:t>
            </a:r>
            <a:r>
              <a:rPr lang="uk-UA" sz="4000" dirty="0" smtClean="0">
                <a:solidFill>
                  <a:srgbClr val="7030A0"/>
                </a:solidFill>
              </a:rPr>
              <a:t>! 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0" y="219919"/>
            <a:ext cx="4770120" cy="651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86"/>
            <a:ext cx="12192000" cy="554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954" y="515815"/>
            <a:ext cx="10779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         Домашнє завдання (пояснення)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34633"/>
            <a:ext cx="2438400" cy="23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5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" y="-864483"/>
            <a:ext cx="11932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4400" b="1" dirty="0" smtClean="0">
              <a:solidFill>
                <a:srgbClr val="7030A0"/>
              </a:solidFill>
            </a:endParaRPr>
          </a:p>
          <a:p>
            <a:pPr lvl="0"/>
            <a:endParaRPr lang="uk-UA" sz="4400" b="1" dirty="0">
              <a:solidFill>
                <a:srgbClr val="7030A0"/>
              </a:solidFill>
            </a:endParaRPr>
          </a:p>
          <a:p>
            <a:pPr lvl="0"/>
            <a:r>
              <a:rPr lang="uk-UA" sz="4400" b="1" dirty="0" smtClean="0">
                <a:solidFill>
                  <a:srgbClr val="7030A0"/>
                </a:solidFill>
              </a:rPr>
              <a:t>                     </a:t>
            </a:r>
            <a:r>
              <a:rPr lang="uk-UA" sz="4400" b="1" dirty="0">
                <a:solidFill>
                  <a:srgbClr val="7030A0"/>
                </a:solidFill>
              </a:rPr>
              <a:t>Вправа «</a:t>
            </a:r>
            <a:r>
              <a:rPr lang="uk-UA" sz="4400" b="1" dirty="0" err="1">
                <a:solidFill>
                  <a:srgbClr val="7030A0"/>
                </a:solidFill>
              </a:rPr>
              <a:t>Рюкзачок</a:t>
            </a:r>
            <a:r>
              <a:rPr lang="uk-UA" sz="4400" b="1" dirty="0">
                <a:solidFill>
                  <a:srgbClr val="7030A0"/>
                </a:solidFill>
              </a:rPr>
              <a:t>»</a:t>
            </a:r>
          </a:p>
          <a:p>
            <a:pPr lvl="0"/>
            <a:r>
              <a:rPr lang="uk-UA" sz="4400" dirty="0">
                <a:solidFill>
                  <a:srgbClr val="002060"/>
                </a:solidFill>
              </a:rPr>
              <a:t>- Які з отриманих знань і вмінь ви візьмете із собою для використання на інших уроках?</a:t>
            </a:r>
          </a:p>
          <a:p>
            <a:pPr marL="685800" lvl="0" indent="-685800">
              <a:buFontTx/>
              <a:buChar char="-"/>
            </a:pPr>
            <a:r>
              <a:rPr lang="uk-UA" sz="4400" dirty="0">
                <a:solidFill>
                  <a:srgbClr val="002060"/>
                </a:solidFill>
              </a:rPr>
              <a:t>Про що цікаве розповісте вдома?</a:t>
            </a:r>
            <a:endParaRPr lang="en-US" sz="4400" dirty="0">
              <a:solidFill>
                <a:srgbClr val="002060"/>
              </a:solidFill>
            </a:endParaRPr>
          </a:p>
          <a:p>
            <a:pPr lvl="0"/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uk-UA" sz="4800" dirty="0">
                <a:solidFill>
                  <a:srgbClr val="002060"/>
                </a:solidFill>
              </a:rPr>
              <a:t>Виконайте завдання:</a:t>
            </a:r>
          </a:p>
          <a:p>
            <a:pPr lvl="0"/>
            <a:endParaRPr lang="uk-UA" sz="4800" dirty="0">
              <a:solidFill>
                <a:srgbClr val="002060"/>
              </a:solidFill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learningapps.org/display?v=pwfn43rac22</a:t>
            </a:r>
            <a:endParaRPr lang="uk-UA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79" y="3501682"/>
            <a:ext cx="2301240" cy="288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74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1" y="597876"/>
            <a:ext cx="1196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Настрій на урок:</a:t>
            </a:r>
          </a:p>
          <a:p>
            <a:r>
              <a:rPr lang="ru-RU" sz="4000" i="1" dirty="0" err="1" smtClean="0">
                <a:solidFill>
                  <a:srgbClr val="C00000"/>
                </a:solidFill>
              </a:rPr>
              <a:t>Сьогодні</a:t>
            </a: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>
                <a:solidFill>
                  <a:srgbClr val="C00000"/>
                </a:solidFill>
              </a:rPr>
              <a:t>в нас </a:t>
            </a:r>
            <a:r>
              <a:rPr lang="ru-RU" sz="4000" i="1" dirty="0" err="1">
                <a:solidFill>
                  <a:srgbClr val="C00000"/>
                </a:solidFill>
              </a:rPr>
              <a:t>знову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 smtClean="0">
                <a:solidFill>
                  <a:srgbClr val="C00000"/>
                </a:solidFill>
              </a:rPr>
              <a:t>цікавий</a:t>
            </a:r>
            <a:r>
              <a:rPr lang="ru-RU" sz="4000" i="1" dirty="0" smtClean="0">
                <a:solidFill>
                  <a:srgbClr val="C00000"/>
                </a:solidFill>
              </a:rPr>
              <a:t>  </a:t>
            </a:r>
            <a:r>
              <a:rPr lang="ru-RU" sz="4000" i="1" dirty="0" smtClean="0">
                <a:solidFill>
                  <a:srgbClr val="C00000"/>
                </a:solidFill>
              </a:rPr>
              <a:t>урок</a:t>
            </a:r>
            <a:r>
              <a:rPr lang="ru-RU" sz="4000" i="1" dirty="0">
                <a:solidFill>
                  <a:srgbClr val="C00000"/>
                </a:solidFill>
              </a:rPr>
              <a:t>,</a:t>
            </a:r>
            <a:br>
              <a:rPr lang="ru-RU" sz="4000" i="1" dirty="0">
                <a:solidFill>
                  <a:srgbClr val="C00000"/>
                </a:solidFill>
              </a:rPr>
            </a:br>
            <a:r>
              <a:rPr lang="ru-RU" sz="4000" i="1" dirty="0" err="1">
                <a:solidFill>
                  <a:srgbClr val="C00000"/>
                </a:solidFill>
              </a:rPr>
              <a:t>Сьогодні</a:t>
            </a:r>
            <a:r>
              <a:rPr lang="ru-RU" sz="4000" i="1" dirty="0">
                <a:solidFill>
                  <a:srgbClr val="C00000"/>
                </a:solidFill>
              </a:rPr>
              <a:t> ми </a:t>
            </a:r>
            <a:r>
              <a:rPr lang="ru-RU" sz="4000" i="1" dirty="0" err="1">
                <a:solidFill>
                  <a:srgbClr val="C00000"/>
                </a:solidFill>
              </a:rPr>
              <a:t>зробимо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ще</a:t>
            </a:r>
            <a:r>
              <a:rPr lang="ru-RU" sz="4000" i="1" dirty="0">
                <a:solidFill>
                  <a:srgbClr val="C00000"/>
                </a:solidFill>
              </a:rPr>
              <a:t> один </a:t>
            </a:r>
            <a:r>
              <a:rPr lang="ru-RU" sz="4000" i="1" dirty="0" err="1">
                <a:solidFill>
                  <a:srgbClr val="C00000"/>
                </a:solidFill>
              </a:rPr>
              <a:t>крок</a:t>
            </a:r>
            <a:r>
              <a:rPr lang="ru-RU" sz="4000" i="1" dirty="0">
                <a:solidFill>
                  <a:srgbClr val="C00000"/>
                </a:solidFill>
              </a:rPr>
              <a:t/>
            </a:r>
            <a:br>
              <a:rPr lang="ru-RU" sz="4000" i="1" dirty="0">
                <a:solidFill>
                  <a:srgbClr val="C00000"/>
                </a:solidFill>
              </a:rPr>
            </a:br>
            <a:r>
              <a:rPr lang="ru-RU" sz="4000" i="1" dirty="0">
                <a:solidFill>
                  <a:srgbClr val="C00000"/>
                </a:solidFill>
              </a:rPr>
              <a:t>В </a:t>
            </a:r>
            <a:r>
              <a:rPr lang="ru-RU" sz="4000" i="1" dirty="0" err="1">
                <a:solidFill>
                  <a:srgbClr val="C00000"/>
                </a:solidFill>
              </a:rPr>
              <a:t>країну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збагачення</a:t>
            </a:r>
            <a:r>
              <a:rPr lang="ru-RU" sz="4000" i="1" dirty="0">
                <a:solidFill>
                  <a:srgbClr val="C00000"/>
                </a:solidFill>
              </a:rPr>
              <a:t> й </a:t>
            </a:r>
            <a:r>
              <a:rPr lang="ru-RU" sz="4000" i="1" dirty="0" err="1">
                <a:solidFill>
                  <a:srgbClr val="C00000"/>
                </a:solidFill>
              </a:rPr>
              <a:t>розвитку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мови</a:t>
            </a:r>
            <a:r>
              <a:rPr lang="ru-RU" sz="4000" i="1" dirty="0">
                <a:solidFill>
                  <a:srgbClr val="C00000"/>
                </a:solidFill>
              </a:rPr>
              <a:t>.</a:t>
            </a:r>
            <a:br>
              <a:rPr lang="ru-RU" sz="4000" i="1" dirty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                Хай </a:t>
            </a:r>
            <a:r>
              <a:rPr lang="ru-RU" sz="4000" i="1" dirty="0" err="1">
                <a:solidFill>
                  <a:srgbClr val="C00000"/>
                </a:solidFill>
              </a:rPr>
              <a:t>всі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володіють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знаннями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endParaRPr lang="ru-RU" sz="4000" i="1" dirty="0" smtClean="0">
              <a:solidFill>
                <a:srgbClr val="C00000"/>
              </a:solidFill>
            </a:endParaRPr>
          </a:p>
          <a:p>
            <a:r>
              <a:rPr lang="ru-RU" sz="4000" i="1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sz="4000" i="1" dirty="0" err="1" smtClean="0">
                <a:solidFill>
                  <a:srgbClr val="C00000"/>
                </a:solidFill>
              </a:rPr>
              <a:t>чудово</a:t>
            </a:r>
            <a:r>
              <a:rPr lang="ru-RU" sz="40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uk-UA" sz="4400" i="1" dirty="0" smtClean="0">
                <a:solidFill>
                  <a:srgbClr val="C00000"/>
                </a:solidFill>
              </a:rPr>
              <a:t>                    </a:t>
            </a:r>
          </a:p>
          <a:p>
            <a:endParaRPr lang="uk-UA" sz="4400" i="1" dirty="0" smtClean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  <a:hlinkClick r:id="rId2"/>
              </a:rPr>
              <a:t>https://jamboard.google.com/d/1F7d8std5Mvn3lnUwmnSxYv-CssGlB2gaTsl5fU_hnYE/edit?usp=sharing</a:t>
            </a:r>
            <a:endParaRPr lang="uk-UA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09" y="384470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3955440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40866-38C9-48DA-BC44-BC1D83D5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62"/>
            <a:ext cx="10515600" cy="5545015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Література</a:t>
            </a:r>
            <a:r>
              <a:rPr lang="uk-UA" dirty="0"/>
              <a:t> </a:t>
            </a:r>
            <a:br>
              <a:rPr lang="uk-UA" dirty="0"/>
            </a:br>
            <a:r>
              <a:rPr lang="uk-UA" b="1" i="1" dirty="0">
                <a:solidFill>
                  <a:srgbClr val="002060"/>
                </a:solidFill>
              </a:rPr>
              <a:t>- інтернет-ресурси;</a:t>
            </a:r>
            <a:br>
              <a:rPr lang="uk-UA" b="1" i="1" dirty="0">
                <a:solidFill>
                  <a:srgbClr val="002060"/>
                </a:solidFill>
              </a:rPr>
            </a:br>
            <a:r>
              <a:rPr lang="uk-UA" b="1" i="1" dirty="0">
                <a:solidFill>
                  <a:srgbClr val="002060"/>
                </a:solidFill>
              </a:rPr>
              <a:t>- підручник </a:t>
            </a:r>
            <a:r>
              <a:rPr lang="uk-UA" b="1" i="1" dirty="0" smtClean="0">
                <a:solidFill>
                  <a:srgbClr val="002060"/>
                </a:solidFill>
              </a:rPr>
              <a:t/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К. Пономарьова, Л. Гайова</a:t>
            </a:r>
            <a:r>
              <a:rPr lang="uk-UA" b="1" i="1" dirty="0">
                <a:solidFill>
                  <a:srgbClr val="002060"/>
                </a:solidFill>
              </a:rPr>
              <a:t/>
            </a:r>
            <a:br>
              <a:rPr lang="uk-UA" b="1" i="1" dirty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«</a:t>
            </a:r>
            <a:r>
              <a:rPr lang="uk-UA" i="1" dirty="0" smtClean="0">
                <a:solidFill>
                  <a:srgbClr val="002060"/>
                </a:solidFill>
              </a:rPr>
              <a:t>УКРАЇНСЬКА МОВА та читання</a:t>
            </a:r>
            <a:r>
              <a:rPr lang="uk-UA" b="1" i="1" dirty="0" smtClean="0">
                <a:solidFill>
                  <a:srgbClr val="002060"/>
                </a:solidFill>
              </a:rPr>
              <a:t>, 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4 </a:t>
            </a:r>
            <a:r>
              <a:rPr lang="uk-UA" b="1" i="1" dirty="0">
                <a:solidFill>
                  <a:srgbClr val="002060"/>
                </a:solidFill>
              </a:rPr>
              <a:t>клас»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31" y="4764333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036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3939" y="586154"/>
            <a:ext cx="783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       РОЗГАДАЙТЕ РЕБУС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08" y="5470936"/>
            <a:ext cx="6482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</a:rPr>
              <a:t>    </a:t>
            </a:r>
            <a:r>
              <a:rPr lang="uk-UA" sz="6000" b="1" dirty="0" smtClean="0">
                <a:solidFill>
                  <a:srgbClr val="0070C0"/>
                </a:solidFill>
              </a:rPr>
              <a:t>ЧИСЛІВНИК</a:t>
            </a:r>
            <a:endParaRPr lang="uk-UA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мка для текста школьная тематика - фото и картин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1817077"/>
            <a:ext cx="9567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</a:rPr>
              <a:t>Наші передбачення: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chemeClr val="accent1"/>
                </a:solidFill>
              </a:rPr>
              <a:t>Навчитися розпізнавати числівники</a:t>
            </a:r>
          </a:p>
          <a:p>
            <a:r>
              <a:rPr lang="uk-UA" sz="3600" b="1" dirty="0">
                <a:solidFill>
                  <a:schemeClr val="accent1"/>
                </a:solidFill>
              </a:rPr>
              <a:t> </a:t>
            </a:r>
            <a:r>
              <a:rPr lang="uk-UA" sz="3600" b="1" dirty="0" smtClean="0">
                <a:solidFill>
                  <a:schemeClr val="accent1"/>
                </a:solidFill>
              </a:rPr>
              <a:t>    в тексті і реченні.</a:t>
            </a:r>
          </a:p>
          <a:p>
            <a:r>
              <a:rPr lang="uk-UA" sz="3600" b="1" dirty="0" smtClean="0">
                <a:solidFill>
                  <a:schemeClr val="accent1"/>
                </a:solidFill>
              </a:rPr>
              <a:t>2.  Продовжити віртуальну подорож </a:t>
            </a:r>
          </a:p>
          <a:p>
            <a:r>
              <a:rPr lang="uk-UA" sz="3600" b="1" dirty="0">
                <a:solidFill>
                  <a:schemeClr val="accent1"/>
                </a:solidFill>
              </a:rPr>
              <a:t> </a:t>
            </a:r>
            <a:r>
              <a:rPr lang="uk-UA" sz="3600" b="1" dirty="0" smtClean="0">
                <a:solidFill>
                  <a:schemeClr val="accent1"/>
                </a:solidFill>
              </a:rPr>
              <a:t>    країнами.</a:t>
            </a:r>
          </a:p>
          <a:p>
            <a:r>
              <a:rPr lang="uk-UA" sz="3600" b="1" dirty="0" smtClean="0">
                <a:solidFill>
                  <a:schemeClr val="accent1"/>
                </a:solidFill>
              </a:rPr>
              <a:t>3. Вчитися складати діалог.</a:t>
            </a:r>
            <a:endParaRPr lang="uk-UA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5" y="0"/>
            <a:ext cx="12548252" cy="71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0585" y="1031631"/>
            <a:ext cx="1053685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rgbClr val="7030A0"/>
                </a:solidFill>
              </a:rPr>
              <a:t>Читалочка</a:t>
            </a:r>
            <a:r>
              <a:rPr lang="uk-UA" sz="3600" dirty="0" smtClean="0">
                <a:solidFill>
                  <a:srgbClr val="7030A0"/>
                </a:solidFill>
              </a:rPr>
              <a:t> віртуально подорожувала країною</a:t>
            </a:r>
            <a:r>
              <a:rPr lang="uk-UA" sz="40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uk-UA" sz="3600" dirty="0">
                <a:solidFill>
                  <a:srgbClr val="7030A0"/>
                </a:solidFill>
              </a:rPr>
              <a:t>у</a:t>
            </a:r>
            <a:r>
              <a:rPr lang="uk-UA" sz="3600" dirty="0" smtClean="0">
                <a:solidFill>
                  <a:srgbClr val="7030A0"/>
                </a:solidFill>
              </a:rPr>
              <a:t> якій були написані ці книжки. Чи знаєте </a:t>
            </a:r>
            <a:r>
              <a:rPr lang="uk-UA" sz="3600" dirty="0">
                <a:solidFill>
                  <a:srgbClr val="7030A0"/>
                </a:solidFill>
              </a:rPr>
              <a:t>в</a:t>
            </a:r>
            <a:r>
              <a:rPr lang="uk-UA" sz="3600" dirty="0" smtClean="0">
                <a:solidFill>
                  <a:srgbClr val="7030A0"/>
                </a:solidFill>
              </a:rPr>
              <a:t>и </a:t>
            </a:r>
          </a:p>
          <a:p>
            <a:r>
              <a:rPr lang="uk-UA" sz="3600" dirty="0">
                <a:solidFill>
                  <a:srgbClr val="7030A0"/>
                </a:solidFill>
              </a:rPr>
              <a:t>н</a:t>
            </a:r>
            <a:r>
              <a:rPr lang="uk-UA" sz="3600" dirty="0" smtClean="0">
                <a:solidFill>
                  <a:srgbClr val="7030A0"/>
                </a:solidFill>
              </a:rPr>
              <a:t>азву цієї країни? Перевірте себе, прочитавши 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подане слово справа наліво. Знайдіть цю країну</a:t>
            </a:r>
          </a:p>
          <a:p>
            <a:r>
              <a:rPr lang="uk-UA" sz="3600" dirty="0">
                <a:solidFill>
                  <a:srgbClr val="7030A0"/>
                </a:solidFill>
              </a:rPr>
              <a:t>н</a:t>
            </a:r>
            <a:r>
              <a:rPr lang="uk-UA" sz="3600" dirty="0" smtClean="0">
                <a:solidFill>
                  <a:srgbClr val="7030A0"/>
                </a:solidFill>
              </a:rPr>
              <a:t>а карті.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293" y="4478215"/>
            <a:ext cx="84523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solidFill>
                  <a:schemeClr val="accent6">
                    <a:lumMod val="75000"/>
                  </a:schemeClr>
                </a:solidFill>
              </a:rPr>
              <a:t>ЯІЛГНА</a:t>
            </a:r>
            <a:endParaRPr lang="uk-UA" sz="1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8" y="152400"/>
            <a:ext cx="5828203" cy="651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0123" y="152400"/>
            <a:ext cx="5697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uk-UA" sz="3600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uk-UA" sz="3600" dirty="0" smtClean="0">
                <a:solidFill>
                  <a:srgbClr val="7030A0"/>
                </a:solidFill>
                <a:latin typeface="Arial Black" pitchFamily="34" charset="0"/>
              </a:rPr>
              <a:t>3</a:t>
            </a:r>
            <a:r>
              <a:rPr lang="uk-UA" sz="3600" dirty="0" smtClean="0">
                <a:solidFill>
                  <a:srgbClr val="7030A0"/>
                </a:solidFill>
              </a:rPr>
              <a:t>. Прочитай інформацію про Англію. Випиши виділені слова і постав до них питання. Пригадай, яка це частина мови.</a:t>
            </a:r>
            <a:endParaRPr lang="uk-UA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7" y="117231"/>
            <a:ext cx="11962468" cy="660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633" y="451283"/>
            <a:ext cx="111823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prstClr val="black"/>
                </a:solidFill>
                <a:latin typeface="UA Propisi" pitchFamily="2" charset="0"/>
              </a:rPr>
              <a:t>Вправа </a:t>
            </a:r>
            <a:r>
              <a:rPr lang="uk-UA" sz="6600" b="1" dirty="0">
                <a:solidFill>
                  <a:prstClr val="black"/>
                </a:solidFill>
                <a:latin typeface="UA Propisi" pitchFamily="2" charset="0"/>
              </a:rPr>
              <a:t>3</a:t>
            </a:r>
            <a:endParaRPr lang="uk-UA" sz="3600" dirty="0" smtClean="0">
              <a:solidFill>
                <a:srgbClr val="C00000"/>
              </a:solidFill>
            </a:endParaRPr>
          </a:p>
          <a:p>
            <a:r>
              <a:rPr lang="uk-UA" sz="6600" b="1" dirty="0" smtClean="0">
                <a:latin typeface="UA Propisi" pitchFamily="2" charset="0"/>
              </a:rPr>
              <a:t>П’ятдесят (скільки?), </a:t>
            </a:r>
          </a:p>
          <a:p>
            <a:r>
              <a:rPr lang="uk-UA" sz="6600" b="1" dirty="0" smtClean="0">
                <a:latin typeface="UA Propisi" pitchFamily="2" charset="0"/>
              </a:rPr>
              <a:t>тринадцять (скільки?), вісім (скільки?),</a:t>
            </a:r>
          </a:p>
          <a:p>
            <a:r>
              <a:rPr lang="uk-UA" sz="6600" b="1" dirty="0">
                <a:latin typeface="UA Propisi" pitchFamily="2" charset="0"/>
              </a:rPr>
              <a:t>д</a:t>
            </a:r>
            <a:r>
              <a:rPr lang="uk-UA" sz="6600" b="1" dirty="0" smtClean="0">
                <a:latin typeface="UA Propisi" pitchFamily="2" charset="0"/>
              </a:rPr>
              <a:t>руге (яке?), п’яте (яке?).</a:t>
            </a:r>
            <a:endParaRPr lang="uk-UA" sz="6600" b="1" dirty="0">
              <a:latin typeface="UA Propisi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4606267"/>
            <a:ext cx="11793415" cy="21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1242</TotalTime>
  <Words>335</Words>
  <Application>Microsoft Office PowerPoint</Application>
  <PresentationFormat>Произвольный</PresentationFormat>
  <Paragraphs>69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  - інтернет-ресурси; - підручник  К. Пономарьова, Л. Гайова «УКРАЇНСЬКА МОВА та читання,  4 клас»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Сходження на Говерлу</dc:title>
  <dc:creator>DELL2</dc:creator>
  <cp:lastModifiedBy>user</cp:lastModifiedBy>
  <cp:revision>56</cp:revision>
  <dcterms:created xsi:type="dcterms:W3CDTF">2021-12-19T08:39:48Z</dcterms:created>
  <dcterms:modified xsi:type="dcterms:W3CDTF">2022-12-23T12:27:56Z</dcterms:modified>
</cp:coreProperties>
</file>